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 id="2147483702" r:id="rId3"/>
    <p:sldMasterId id="2147483800" r:id="rId4"/>
    <p:sldMasterId id="2147483811" r:id="rId5"/>
  </p:sldMasterIdLst>
  <p:notesMasterIdLst>
    <p:notesMasterId r:id="rId23"/>
  </p:notesMasterIdLst>
  <p:handoutMasterIdLst>
    <p:handoutMasterId r:id="rId24"/>
  </p:handoutMasterIdLst>
  <p:sldIdLst>
    <p:sldId id="320" r:id="rId6"/>
    <p:sldId id="328" r:id="rId7"/>
    <p:sldId id="330" r:id="rId8"/>
    <p:sldId id="331" r:id="rId9"/>
    <p:sldId id="332" r:id="rId10"/>
    <p:sldId id="333" r:id="rId11"/>
    <p:sldId id="335" r:id="rId12"/>
    <p:sldId id="336" r:id="rId13"/>
    <p:sldId id="339" r:id="rId14"/>
    <p:sldId id="341" r:id="rId15"/>
    <p:sldId id="349" r:id="rId16"/>
    <p:sldId id="343" r:id="rId17"/>
    <p:sldId id="346" r:id="rId18"/>
    <p:sldId id="347" r:id="rId19"/>
    <p:sldId id="338" r:id="rId20"/>
    <p:sldId id="348" r:id="rId21"/>
    <p:sldId id="286" r:id="rId22"/>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375" autoAdjust="0"/>
    <p:restoredTop sz="94660"/>
  </p:normalViewPr>
  <p:slideViewPr>
    <p:cSldViewPr>
      <p:cViewPr varScale="1">
        <p:scale>
          <a:sx n="121" d="100"/>
          <a:sy n="121" d="100"/>
        </p:scale>
        <p:origin x="912"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C31A78F5-B636-41E7-A60C-495FD9942A35}" type="datetimeFigureOut">
              <a:rPr lang="en-US" smtClean="0"/>
              <a:t>5/18/2023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EB8C8672-262D-4871-8601-42C96FC37F7A}" type="slidenum">
              <a:rPr lang="en-US" smtClean="0"/>
              <a:t>‹#›</a:t>
            </a:fld>
            <a:endParaRPr lang="en-US"/>
          </a:p>
        </p:txBody>
      </p:sp>
    </p:spTree>
    <p:extLst>
      <p:ext uri="{BB962C8B-B14F-4D97-AF65-F5344CB8AC3E}">
        <p14:creationId xmlns:p14="http://schemas.microsoft.com/office/powerpoint/2010/main" val="2645924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4C834CE4-C864-4003-889B-8B3990FA8F4C}" type="datetimeFigureOut">
              <a:rPr lang="en-US" smtClean="0"/>
              <a:t>5/18/2023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58220C4-BC75-4AF4-BCEB-241B709050AF}" type="slidenum">
              <a:rPr lang="en-US" smtClean="0"/>
              <a:t>‹#›</a:t>
            </a:fld>
            <a:endParaRPr lang="en-US"/>
          </a:p>
        </p:txBody>
      </p:sp>
    </p:spTree>
    <p:extLst>
      <p:ext uri="{BB962C8B-B14F-4D97-AF65-F5344CB8AC3E}">
        <p14:creationId xmlns:p14="http://schemas.microsoft.com/office/powerpoint/2010/main" val="443117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4CFDF800-FE0E-A944-8AC1-D57C07B352FC}"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r>
              <a:rPr lang="en-US" dirty="0"/>
              <a:t>The following year the account would be funded based upon remaining Medicare participant</a:t>
            </a:r>
          </a:p>
        </p:txBody>
      </p:sp>
      <p:sp>
        <p:nvSpPr>
          <p:cNvPr id="108548" name="Slide Number Placeholder 3"/>
          <p:cNvSpPr>
            <a:spLocks noGrp="1"/>
          </p:cNvSpPr>
          <p:nvPr>
            <p:ph type="sldNum" sz="quarter" idx="5"/>
          </p:nvPr>
        </p:nvSpPr>
        <p:spPr>
          <a:noFill/>
        </p:spPr>
        <p:txBody>
          <a:bodyPr/>
          <a:lstStyle/>
          <a:p>
            <a:pPr defTabSz="963605"/>
            <a:fld id="{21FE8891-D2E6-4841-9656-6EB405B4A172}" type="slidenum">
              <a:rPr lang="en-US" smtClean="0"/>
              <a:pPr defTabSz="963605"/>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pPr marL="0" lvl="1" defTabSz="950451"/>
            <a:r>
              <a:rPr lang="en-US" dirty="0"/>
              <a:t>Once you reach $2,970 in total drug costs, you will be in the donut hole and you must pay the full cost of prescription drugs until your total out-of-pocket cost reaches $4,750. This annual out-of-pocket spending amount includes your yearly deductible and copay amounts. When you spend more than $4,700 out-of-pocket, the coverage gap ends and your drug plan pays most of the costs of your covered drugs for the remainder of the year. </a:t>
            </a:r>
          </a:p>
          <a:p>
            <a:pPr marL="0" lvl="1" defTabSz="950451">
              <a:buFontTx/>
              <a:buChar char="•"/>
            </a:pPr>
            <a:r>
              <a:rPr lang="en-US" i="1" u="sng" dirty="0">
                <a:cs typeface="Times New Roman" pitchFamily="18" charset="0"/>
              </a:rPr>
              <a:t>For example:  The retiree and the Medicare Part D plan enrolled in have collectively spent $2,970 in 2013 on prescription drugs. Retirees fall into the “coverage gap.” While in the gap, retiree pays 100% of drug expenses at the plan's discounted rate until they reach $4,750 in </a:t>
            </a:r>
            <a:r>
              <a:rPr lang="en-US" b="1" i="1" u="sng" dirty="0">
                <a:cs typeface="Times New Roman" pitchFamily="18" charset="0"/>
              </a:rPr>
              <a:t>True out-of-pocket (</a:t>
            </a:r>
            <a:r>
              <a:rPr lang="en-US" b="1" i="1" u="sng" dirty="0" err="1">
                <a:cs typeface="Times New Roman" pitchFamily="18" charset="0"/>
              </a:rPr>
              <a:t>TrOOP</a:t>
            </a:r>
            <a:r>
              <a:rPr lang="en-US" b="1" i="1" u="sng" dirty="0">
                <a:cs typeface="Times New Roman" pitchFamily="18" charset="0"/>
              </a:rPr>
              <a:t>)</a:t>
            </a:r>
            <a:r>
              <a:rPr lang="en-US" i="1" u="sng" dirty="0">
                <a:cs typeface="Times New Roman" pitchFamily="18" charset="0"/>
              </a:rPr>
              <a:t> costs for the year. This is the total amount they pay for prescriptions with your own funds. </a:t>
            </a:r>
          </a:p>
          <a:p>
            <a:pPr defTabSz="950451"/>
            <a:endParaRPr lang="en-US" dirty="0"/>
          </a:p>
        </p:txBody>
      </p:sp>
      <p:sp>
        <p:nvSpPr>
          <p:cNvPr id="110596" name="Slide Number Placeholder 3"/>
          <p:cNvSpPr>
            <a:spLocks noGrp="1"/>
          </p:cNvSpPr>
          <p:nvPr>
            <p:ph type="sldNum" sz="quarter" idx="5"/>
          </p:nvPr>
        </p:nvSpPr>
        <p:spPr>
          <a:noFill/>
        </p:spPr>
        <p:txBody>
          <a:bodyPr/>
          <a:lstStyle/>
          <a:p>
            <a:pPr defTabSz="963605"/>
            <a:fld id="{BBC2DF25-156A-478A-88F1-9788B31B14B2}" type="slidenum">
              <a:rPr lang="en-US" smtClean="0"/>
              <a:pPr defTabSz="963605"/>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pPr defTabSz="963605"/>
            <a:fld id="{6345D6D2-6620-4771-8E70-873EB21F62A5}" type="slidenum">
              <a:rPr lang="en-US" smtClean="0"/>
              <a:pPr defTabSz="963605"/>
              <a:t>13</a:t>
            </a:fld>
            <a:endParaRPr lang="en-US" dirty="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solidFill>
              <a:schemeClr val="tx1"/>
            </a:solidFill>
          </a:ln>
        </p:spPr>
        <p:txBody>
          <a:bodyPr/>
          <a:lstStyle/>
          <a:p>
            <a:pPr marL="236790" indent="-236790"/>
            <a:r>
              <a:rPr lang="en-US" dirty="0"/>
              <a:t>Other Plans that are eligible to continue are your</a:t>
            </a:r>
          </a:p>
          <a:p>
            <a:pPr marL="236790" indent="-236790">
              <a:buFontTx/>
              <a:buChar char="•"/>
            </a:pPr>
            <a:r>
              <a:rPr lang="en-US" dirty="0"/>
              <a:t>Dental Plan</a:t>
            </a:r>
          </a:p>
          <a:p>
            <a:pPr marL="236790" indent="-236790">
              <a:buFontTx/>
              <a:buChar char="•"/>
            </a:pPr>
            <a:r>
              <a:rPr lang="en-US" dirty="0"/>
              <a:t>And Legal Plan (as long as your monthly retirement benefit covers you monthly cost)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pPr defTabSz="963605"/>
            <a:fld id="{9E2912CC-1EC4-4DD0-AC81-A02663916566}" type="slidenum">
              <a:rPr lang="en-US" smtClean="0"/>
              <a:pPr defTabSz="963605"/>
              <a:t>14</a:t>
            </a:fld>
            <a:endParaRPr lang="en-US" dirty="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solidFill>
              <a:schemeClr val="tx1"/>
            </a:solidFill>
          </a:ln>
        </p:spPr>
        <p:txBody>
          <a:bodyPr/>
          <a:lstStyle/>
          <a:p>
            <a:pPr marL="236790" indent="-236790">
              <a:buFontTx/>
              <a:buAutoNum type="arabicPeriod"/>
            </a:pPr>
            <a:r>
              <a:rPr lang="en-US" dirty="0"/>
              <a:t>Other Plans that you man be eligible to continue are the vision coverage for a limited time though the COBRA continuation option</a:t>
            </a:r>
          </a:p>
          <a:p>
            <a:pPr marL="236790" indent="-236790">
              <a:buFontTx/>
              <a:buAutoNum type="arabicPeriod"/>
            </a:pPr>
            <a:r>
              <a:rPr lang="en-US" dirty="0"/>
              <a:t>And you have conversion privileges for 31 days after your Lab sponsored coverage ends. </a:t>
            </a:r>
            <a:r>
              <a:rPr lang="en-US" b="1" dirty="0"/>
              <a:t>You may be able to convert your group insurance coverage's to individual policies for your:</a:t>
            </a:r>
          </a:p>
          <a:p>
            <a:pPr marL="712016" lvl="1" indent="-236790">
              <a:buFontTx/>
              <a:buChar char="•"/>
            </a:pPr>
            <a:r>
              <a:rPr lang="en-US" dirty="0"/>
              <a:t>Basic Life</a:t>
            </a:r>
          </a:p>
          <a:p>
            <a:pPr marL="712016" lvl="1" indent="-236790">
              <a:buFontTx/>
              <a:buChar char="•"/>
            </a:pPr>
            <a:r>
              <a:rPr lang="en-US" dirty="0"/>
              <a:t>Supplemental Life</a:t>
            </a:r>
          </a:p>
          <a:p>
            <a:pPr marL="712016" lvl="1" indent="-236790">
              <a:buFontTx/>
              <a:buChar char="•"/>
            </a:pPr>
            <a:r>
              <a:rPr lang="en-US" dirty="0"/>
              <a:t>Basic Dependent Life </a:t>
            </a:r>
          </a:p>
          <a:p>
            <a:pPr marL="712016" lvl="1" indent="-236790">
              <a:buFontTx/>
              <a:buChar char="•"/>
            </a:pPr>
            <a:r>
              <a:rPr lang="en-US" dirty="0"/>
              <a:t>Expanded Dependent Life</a:t>
            </a:r>
          </a:p>
          <a:p>
            <a:pPr marL="236790" indent="-236790">
              <a:buFontTx/>
              <a:buChar char="•"/>
            </a:pPr>
            <a:r>
              <a:rPr lang="en-US" dirty="0"/>
              <a:t>Keep in mind the conversion option are generally more costly and may provide fewer benefits that the UC-sponsored plan. You should call the carrier directly for more information about the conversion of a UC-sponsored plan to an individual policy.</a:t>
            </a:r>
          </a:p>
          <a:p>
            <a:pPr marL="712016" lvl="1" indent="-236790">
              <a:buFontTx/>
              <a:buChar char="•"/>
            </a:pPr>
            <a:r>
              <a:rPr lang="en-US" dirty="0"/>
              <a:t>And you also covert the AD&amp;D insurance.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FDF800-FE0E-A944-8AC1-D57C07B352FC}"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pPr defTabSz="963605"/>
            <a:fld id="{28B53D42-C68B-41FA-AE2E-77E609E82112}" type="slidenum">
              <a:rPr lang="en-US" smtClean="0"/>
              <a:pPr defTabSz="963605"/>
              <a:t>16</a:t>
            </a:fld>
            <a:endParaRPr lang="en-US"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pPr defTabSz="963605"/>
            <a:fld id="{3225BA7F-E460-4638-A21B-589B4981E44A}" type="slidenum">
              <a:rPr lang="en-US" smtClean="0"/>
              <a:pPr defTabSz="963605"/>
              <a:t>2</a:t>
            </a:fld>
            <a:endParaRPr lang="en-US" dirty="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pPr defTabSz="963605"/>
            <a:fld id="{6C0C02FF-05C9-446E-83D0-9B61A8354973}" type="slidenum">
              <a:rPr lang="en-US" smtClean="0"/>
              <a:pPr defTabSz="963605"/>
              <a:t>3</a:t>
            </a:fld>
            <a:endParaRPr lang="en-US" dirty="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solidFill>
              <a:schemeClr val="tx1"/>
            </a:solidFill>
          </a:ln>
        </p:spPr>
        <p:txBody>
          <a:bodyPr/>
          <a:lstStyle/>
          <a:p>
            <a:pPr marL="236790" indent="-236790"/>
            <a:r>
              <a:rPr lang="en-US" i="1" dirty="0">
                <a:solidFill>
                  <a:schemeClr val="accent2"/>
                </a:solidFill>
              </a:rPr>
              <a:t>If you were hired in a career  position on or after January 1, 1990 or you were rehired after that date then you are subject to graduated eligibility and a percentage of LLNS’ maximum contribution will be applied to your gross premium. The percentage correspond to your years of service credit. </a:t>
            </a:r>
          </a:p>
          <a:p>
            <a:pPr marL="236790" indent="-236790"/>
            <a:endParaRPr lang="en-US" dirty="0">
              <a:solidFill>
                <a:schemeClr val="accent2"/>
              </a:solidFill>
            </a:endParaRPr>
          </a:p>
          <a:p>
            <a:pPr marL="236790" indent="-236790"/>
            <a:endParaRPr lang="en-US" dirty="0">
              <a:solidFill>
                <a:schemeClr val="accent2"/>
              </a:solidFill>
            </a:endParaRPr>
          </a:p>
          <a:p>
            <a:pPr marL="236790" indent="-236790">
              <a:buFontTx/>
              <a:buAutoNum type="arabicPeriod"/>
            </a:pPr>
            <a:r>
              <a:rPr lang="en-US" dirty="0"/>
              <a:t>Employee with 0 – 4 years of service credit are not eligible for any continued coverage at retirement.</a:t>
            </a:r>
          </a:p>
          <a:p>
            <a:pPr marL="236790" indent="-236790">
              <a:buFontTx/>
              <a:buAutoNum type="arabicPeriod"/>
            </a:pPr>
            <a:r>
              <a:rPr lang="en-US" dirty="0"/>
              <a:t>Employees with 5 – 9 years of service credit, their age + service credit must equal 75 in order to be eligible for 50% of UC contributions. </a:t>
            </a:r>
          </a:p>
          <a:p>
            <a:pPr marL="712016" lvl="1" indent="-236790">
              <a:buFontTx/>
              <a:buChar char="•"/>
            </a:pPr>
            <a:r>
              <a:rPr lang="en-US" i="1" dirty="0"/>
              <a:t>Example:</a:t>
            </a:r>
            <a:br>
              <a:rPr lang="en-US" i="1" dirty="0"/>
            </a:br>
            <a:br>
              <a:rPr lang="en-US" i="1" dirty="0"/>
            </a:br>
            <a:r>
              <a:rPr lang="en-US" i="1" dirty="0"/>
              <a:t>Potential Retiree is 67 ½  years old and has 7 ¾  years of service credit. To determine eligibility, UC will use an age of 67 and 7 years of service credit. Since her age and service credit in whole numbers adds up to 74, she is therefore ineligible for UC retiree insurance benefits.</a:t>
            </a:r>
            <a:r>
              <a:rPr lang="en-US" dirty="0"/>
              <a:t> toward health insurance. If it doesn’t equal 75 then the employee is not eligible for continued health. (only through COBRA) </a:t>
            </a:r>
          </a:p>
          <a:p>
            <a:pPr marL="236790" indent="-236790">
              <a:buFontTx/>
              <a:buAutoNum type="arabicPeriod"/>
            </a:pPr>
            <a:r>
              <a:rPr lang="en-US" dirty="0"/>
              <a:t>An employee must have a minimum of 10 years of service credit to receive to 50% UC contribution. And 5% would be added to each additional year up to 20 years.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pPr defTabSz="963605"/>
            <a:fld id="{031700CD-CF8F-426F-A01C-7FE5ADA24252}" type="slidenum">
              <a:rPr lang="en-US" smtClean="0"/>
              <a:pPr defTabSz="963605"/>
              <a:t>4</a:t>
            </a:fld>
            <a:endParaRPr lang="en-US" dirty="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solidFill>
              <a:schemeClr val="tx1"/>
            </a:solidFill>
          </a:ln>
        </p:spPr>
        <p:txBody>
          <a:bodyPr/>
          <a:lstStyle/>
          <a:p>
            <a:pPr marL="236790" indent="-236790">
              <a:buFontTx/>
              <a:buChar char="•"/>
            </a:pPr>
            <a:endParaRPr lang="en-US" dirty="0"/>
          </a:p>
          <a:p>
            <a:pPr marL="236790" indent="-236790">
              <a:buFontTx/>
              <a:buChar char="•"/>
            </a:pPr>
            <a:endParaRPr lang="en-US" dirty="0"/>
          </a:p>
          <a:p>
            <a:pPr marL="236790" indent="-236790"/>
            <a:endParaRPr lang="en-US" i="1" dirty="0"/>
          </a:p>
          <a:p>
            <a:pPr marL="236790" indent="-236790">
              <a:buFontTx/>
              <a:buChar char="•"/>
            </a:pPr>
            <a:r>
              <a:rPr lang="en-US" i="1" dirty="0"/>
              <a:t>If there is a gap in time between your last day on active pay and your retirement date, you may have to pay the full cost for your monthly medical and dental plans  including LLNS’s contributions in order to remain covered and continue eligibility into retirement</a:t>
            </a:r>
          </a:p>
          <a:p>
            <a:pPr marL="236790" indent="-236790"/>
            <a:endParaRPr lang="en-US" i="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pPr defTabSz="963605"/>
            <a:fld id="{68870D22-2E32-411B-960E-ADB1A882FD47}" type="slidenum">
              <a:rPr lang="en-US" smtClean="0"/>
              <a:pPr defTabSz="963605"/>
              <a:t>5</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solidFill>
              <a:schemeClr val="tx1"/>
            </a:solidFill>
          </a:ln>
        </p:spPr>
        <p:txBody>
          <a:bodyPr/>
          <a:lstStyle/>
          <a:p>
            <a:r>
              <a:rPr lang="en-US" dirty="0"/>
              <a:t>Your eligible family members are  – </a:t>
            </a:r>
          </a:p>
          <a:p>
            <a:pPr lvl="1">
              <a:buFontTx/>
              <a:buChar char="•"/>
            </a:pPr>
            <a:r>
              <a:rPr lang="en-US" dirty="0">
                <a:cs typeface="Times New Roman" pitchFamily="18" charset="0"/>
              </a:rPr>
              <a:t>Legal Spouse, domestic partner or adult dependent relative (</a:t>
            </a:r>
            <a:r>
              <a:rPr lang="en-US" dirty="0"/>
              <a:t>Effective January 1, 2004, employees may not add an adult dependent relative under any LLNS-sponsored health coverage and once that ADR become eligible for Medicare they are no longer eligible for continued LLNS sponsored health coverage</a:t>
            </a:r>
          </a:p>
          <a:p>
            <a:pPr lvl="1">
              <a:buFontTx/>
              <a:buChar char="•"/>
            </a:pPr>
            <a:r>
              <a:rPr lang="en-US" dirty="0"/>
              <a:t> </a:t>
            </a:r>
            <a:r>
              <a:rPr lang="en-US" dirty="0">
                <a:cs typeface="Times New Roman" pitchFamily="18" charset="0"/>
              </a:rPr>
              <a:t>Natural or adopted child, stepchild, grandchild or child of domestic partner to age 26</a:t>
            </a:r>
          </a:p>
          <a:p>
            <a:pPr lvl="1"/>
            <a:r>
              <a:rPr lang="en-US" dirty="0">
                <a:cs typeface="Times New Roman" pitchFamily="18" charset="0"/>
              </a:rPr>
              <a:t>Legal Ward to age 18 – </a:t>
            </a:r>
            <a:r>
              <a:rPr lang="en-US" dirty="0"/>
              <a:t>California law stipulates that legal guardianship ends when a child reaches age 18. Consistent with the law,</a:t>
            </a:r>
          </a:p>
          <a:p>
            <a:pPr lvl="1"/>
            <a:r>
              <a:rPr lang="en-US" dirty="0"/>
              <a:t>group insurance for legal wards will stop at the end of the month in which the child turns 18.</a:t>
            </a:r>
          </a:p>
          <a:p>
            <a:pPr lvl="1">
              <a:buFontTx/>
              <a:buChar char="•"/>
            </a:pPr>
            <a:endParaRPr lang="en-US" dirty="0">
              <a:cs typeface="Times New Roman" pitchFamily="18" charset="0"/>
            </a:endParaRPr>
          </a:p>
          <a:p>
            <a:pPr lvl="1">
              <a:buFontTx/>
              <a:buChar char="•"/>
            </a:pPr>
            <a:r>
              <a:rPr lang="en-US" dirty="0">
                <a:cs typeface="Times New Roman" pitchFamily="18" charset="0"/>
              </a:rPr>
              <a:t>Disabled child age 26 or older </a:t>
            </a:r>
          </a:p>
          <a:p>
            <a:pPr lvl="3">
              <a:buFontTx/>
              <a:buChar char="•"/>
            </a:pPr>
            <a:r>
              <a:rPr lang="en-US" dirty="0">
                <a:cs typeface="Times New Roman" pitchFamily="18" charset="0"/>
              </a:rPr>
              <a:t>Child must be declared disabled prior to age 26 and the Plan reserved the option to request recertification </a:t>
            </a:r>
          </a:p>
          <a:p>
            <a:pPr lvl="3">
              <a:buFontTx/>
              <a:buChar char="•"/>
            </a:pPr>
            <a:r>
              <a:rPr lang="en-US" dirty="0"/>
              <a:t>Employee/retiree applies to medical plan carrier before the child’s 26th birthday by contacting the plan’s customer service office. Plan is responsible for providing certification documents to member. </a:t>
            </a:r>
          </a:p>
          <a:p>
            <a:r>
              <a:rPr lang="en-US" dirty="0"/>
              <a:t>	</a:t>
            </a:r>
          </a:p>
          <a:p>
            <a:endParaRPr lang="en-US" dirty="0"/>
          </a:p>
          <a:p>
            <a:pPr>
              <a:buFontTx/>
              <a:buChar char="•"/>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defTabSz="963605"/>
            <a:fld id="{7C182A5A-C19F-4BCC-9A14-1A54A519FC5F}" type="slidenum">
              <a:rPr lang="en-US" smtClean="0"/>
              <a:pPr defTabSz="963605"/>
              <a:t>6</a:t>
            </a:fld>
            <a:endParaRPr lang="en-US" dirty="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solidFill>
              <a:schemeClr val="tx1"/>
            </a:solidFill>
          </a:ln>
        </p:spPr>
        <p:txBody>
          <a:bodyPr/>
          <a:lstStyle/>
          <a:p>
            <a:pPr marL="236790" indent="-236790">
              <a:spcBef>
                <a:spcPct val="0"/>
              </a:spcBef>
              <a:buFontTx/>
              <a:buChar char="•"/>
            </a:pPr>
            <a:endParaRPr lang="en-US" dirty="0"/>
          </a:p>
          <a:p>
            <a:pPr marL="236790" indent="-236790">
              <a:spcBef>
                <a:spcPct val="0"/>
              </a:spcBef>
              <a:buFontTx/>
              <a:buAutoNum type="arabicPeriod"/>
            </a:pPr>
            <a:r>
              <a:rPr lang="en-US" dirty="0"/>
              <a:t>Plan changes are available under certain circumstances and would create a Period of Initial Eligibility (PIE) of 31 days. </a:t>
            </a:r>
          </a:p>
          <a:p>
            <a:pPr marL="236790" indent="-236790">
              <a:spcBef>
                <a:spcPct val="0"/>
              </a:spcBef>
              <a:buFontTx/>
              <a:buAutoNum type="arabicPeriod"/>
            </a:pPr>
            <a:r>
              <a:rPr lang="en-US" dirty="0"/>
              <a:t>And those circumstances would be if you were…</a:t>
            </a:r>
          </a:p>
          <a:p>
            <a:pPr marL="236790" indent="-236790"/>
            <a:r>
              <a:rPr lang="en-US" dirty="0"/>
              <a:t>		* Moving out of area or out of country</a:t>
            </a:r>
          </a:p>
          <a:p>
            <a:pPr marL="236790" indent="-236790"/>
            <a:r>
              <a:rPr lang="en-US" dirty="0"/>
              <a:t>		* Involuntary loss of other group coverage</a:t>
            </a:r>
          </a:p>
          <a:p>
            <a:pPr marL="712016" lvl="1" indent="-236790"/>
            <a:r>
              <a:rPr lang="en-US" dirty="0"/>
              <a:t> 	</a:t>
            </a:r>
            <a:r>
              <a:rPr lang="en-US" i="1" dirty="0"/>
              <a:t>(If you covered by a spouse’s plan and that coverage were to end this would create a new PIE for you)</a:t>
            </a:r>
          </a:p>
          <a:p>
            <a:pPr marL="1187242" lvl="2" indent="-236790"/>
            <a:r>
              <a:rPr lang="en-US" dirty="0"/>
              <a:t>*  If you move out or return to service area – you can go back to the same plan you were enrolled in</a:t>
            </a:r>
          </a:p>
          <a:p>
            <a:pPr marL="1187242" lvl="2" indent="-236790"/>
            <a:r>
              <a:rPr lang="en-US" dirty="0"/>
              <a:t>*  Marriage or adding eligible dependent – (</a:t>
            </a:r>
            <a:r>
              <a:rPr lang="en-US" i="1" dirty="0"/>
              <a:t>If a spouse is added after retirement would not be eligible for continued health should the retiree pre-decease the spouse. The coverage what terminate) The coverage could continue through COBRA</a:t>
            </a:r>
            <a:endParaRPr lang="en-US" dirty="0"/>
          </a:p>
          <a:p>
            <a:pPr marL="1187242" lvl="2" indent="-236790">
              <a:buFontTx/>
              <a:buChar char="•"/>
            </a:pPr>
            <a:r>
              <a:rPr lang="en-US" dirty="0"/>
              <a:t>Medicare-eligible retirees enrolled in medical plan that no longer covers their service area would also have the opportunity to choose another Plan</a:t>
            </a:r>
          </a:p>
          <a:p>
            <a:pPr marL="1187242" lvl="2" indent="-236790"/>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pPr defTabSz="963605"/>
            <a:fld id="{2E452FDF-0818-4481-AACF-FEBC683DE9C5}" type="slidenum">
              <a:rPr lang="en-US" smtClean="0"/>
              <a:pPr defTabSz="963605"/>
              <a:t>7</a:t>
            </a:fld>
            <a:endParaRPr lang="en-US" dirty="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solidFill>
              <a:schemeClr val="tx1"/>
            </a:solidFill>
          </a:ln>
        </p:spPr>
        <p:txBody>
          <a:bodyPr/>
          <a:lstStyle/>
          <a:p>
            <a:pPr marL="236790" indent="-236790">
              <a:buFontTx/>
              <a:buAutoNum type="arabicPeriod"/>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pPr defTabSz="963605"/>
            <a:fld id="{B9F77C1D-5614-44F2-A744-CE9AC1522DC4}" type="slidenum">
              <a:rPr lang="en-US" smtClean="0"/>
              <a:pPr defTabSz="963605"/>
              <a:t>8</a:t>
            </a:fld>
            <a:endParaRPr lang="en-US"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solidFill>
              <a:schemeClr val="tx1"/>
            </a:solidFill>
          </a:ln>
        </p:spPr>
        <p:txBody>
          <a:bodyPr/>
          <a:lstStyle/>
          <a:p>
            <a:pPr marL="236790" indent="-236790">
              <a:spcBef>
                <a:spcPct val="0"/>
              </a:spcBef>
              <a:buFontTx/>
              <a:buAutoNum type="arabicPeriod"/>
            </a:pPr>
            <a:r>
              <a:rPr lang="en-US" dirty="0"/>
              <a:t>Once you or your dependents become Medicare eligible it is mandatory to enroll </a:t>
            </a:r>
          </a:p>
          <a:p>
            <a:pPr marL="236790" indent="-236790">
              <a:spcBef>
                <a:spcPct val="0"/>
              </a:spcBef>
              <a:buFontTx/>
              <a:buAutoNum type="arabicPeriod"/>
            </a:pPr>
            <a:r>
              <a:rPr lang="en-US" dirty="0"/>
              <a:t>And if you’re eligible for Part A you must enroll in Medicare Part B medical insurance. This applies to the retiree and their family members. (</a:t>
            </a:r>
            <a:r>
              <a:rPr lang="en-US" i="1" dirty="0"/>
              <a:t>There is an exception to this rule–adult dependent relatives who becomes eligible for Medicare Part A can no longer continue their LLNS</a:t>
            </a:r>
            <a:r>
              <a:rPr lang="en-US" i="1" baseline="0" dirty="0"/>
              <a:t> </a:t>
            </a:r>
            <a:r>
              <a:rPr lang="en-US" i="1" dirty="0"/>
              <a:t>-sponsored medical coverage after age 65)</a:t>
            </a:r>
            <a:endParaRPr lang="en-US" dirty="0"/>
          </a:p>
          <a:p>
            <a:pPr marL="236790" indent="-236790">
              <a:spcBef>
                <a:spcPct val="0"/>
              </a:spcBef>
              <a:buFontTx/>
              <a:buAutoNum type="arabicPeriod"/>
            </a:pPr>
            <a:endParaRPr lang="en-US" dirty="0"/>
          </a:p>
          <a:p>
            <a:pPr marL="236790" indent="-236790">
              <a:spcBef>
                <a:spcPct val="0"/>
              </a:spcBef>
              <a:buFontTx/>
              <a:buAutoNum type="arabicPeriod"/>
            </a:pPr>
            <a:r>
              <a:rPr lang="en-US" b="1" dirty="0"/>
              <a:t>I became eligible for premium-free Medicare Part A at age 67. If I enroll in Part B now, I will be required to pay additional premiums because I did not enroll when I was first eligible. Must I still enroll in Medicare?</a:t>
            </a:r>
            <a:r>
              <a:rPr lang="en-US" dirty="0"/>
              <a:t> Yes, LLNS requires you or your enrolled family member to enroll in Medicare Part B anytime you qualify for premium-free Part A and have LLNS-sponsored medical coverage as a retiree. If you do not enroll, you will be permanently de-enrolled from LLNS-sponsored medical coverage.</a:t>
            </a:r>
          </a:p>
          <a:p>
            <a:pPr marL="236790" indent="-236790">
              <a:spcBef>
                <a:spcPct val="0"/>
              </a:spcBef>
              <a:buFontTx/>
              <a:buAutoNum type="arabicPeriod"/>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r>
              <a:rPr lang="en-US" dirty="0"/>
              <a:t>Questions from previous session:</a:t>
            </a:r>
          </a:p>
          <a:p>
            <a:endParaRPr lang="en-US" dirty="0"/>
          </a:p>
          <a:p>
            <a:pPr lvl="1">
              <a:buFont typeface="Wingdings" pitchFamily="2" charset="2"/>
              <a:buChar char="v"/>
            </a:pPr>
            <a:r>
              <a:rPr lang="en-US" dirty="0"/>
              <a:t>Can a retiree add monies to his/her HRA account? no</a:t>
            </a:r>
          </a:p>
          <a:p>
            <a:pPr lvl="1">
              <a:buFont typeface="Wingdings" pitchFamily="2" charset="2"/>
              <a:buChar char="v"/>
            </a:pPr>
            <a:r>
              <a:rPr lang="en-US" dirty="0"/>
              <a:t>Can you use the HRA account to obtain a reimbursement for the Medicare Part B premiums? yes</a:t>
            </a:r>
          </a:p>
          <a:p>
            <a:pPr lvl="1">
              <a:buFont typeface="Wingdings" pitchFamily="2" charset="2"/>
              <a:buChar char="v"/>
            </a:pPr>
            <a:r>
              <a:rPr lang="en-US" dirty="0"/>
              <a:t>What happens when you use up the $2400 in the HRA Account? You are responsible</a:t>
            </a:r>
            <a:r>
              <a:rPr lang="en-US" baseline="0" dirty="0"/>
              <a:t> for cost through the end of the year</a:t>
            </a:r>
            <a:endParaRPr lang="en-US" dirty="0"/>
          </a:p>
          <a:p>
            <a:pPr lvl="1">
              <a:buFont typeface="Wingdings" pitchFamily="2" charset="2"/>
              <a:buChar char="v"/>
            </a:pPr>
            <a:endParaRPr lang="en-US" dirty="0"/>
          </a:p>
          <a:p>
            <a:pPr>
              <a:buFont typeface="Wingdings" pitchFamily="2" charset="2"/>
              <a:buChar char="v"/>
            </a:pPr>
            <a:r>
              <a:rPr lang="en-US" dirty="0"/>
              <a:t>Will provide HRA proration due to years of service</a:t>
            </a:r>
          </a:p>
          <a:p>
            <a:pPr>
              <a:buFont typeface="Wingdings" pitchFamily="2" charset="2"/>
              <a:buChar char="v"/>
            </a:pPr>
            <a:endParaRPr lang="en-US" dirty="0"/>
          </a:p>
        </p:txBody>
      </p:sp>
      <p:sp>
        <p:nvSpPr>
          <p:cNvPr id="106500" name="Slide Number Placeholder 3"/>
          <p:cNvSpPr>
            <a:spLocks noGrp="1"/>
          </p:cNvSpPr>
          <p:nvPr>
            <p:ph type="sldNum" sz="quarter" idx="5"/>
          </p:nvPr>
        </p:nvSpPr>
        <p:spPr>
          <a:noFill/>
        </p:spPr>
        <p:txBody>
          <a:bodyPr/>
          <a:lstStyle/>
          <a:p>
            <a:pPr defTabSz="963605"/>
            <a:fld id="{1D020BAA-1695-424E-866E-EC6EAA5D0526}" type="slidenum">
              <a:rPr lang="en-US" smtClean="0"/>
              <a:pPr defTabSz="963605"/>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15" name="Rectangle 14"/>
          <p:cNvSpPr/>
          <p:nvPr/>
        </p:nvSpPr>
        <p:spPr>
          <a:xfrm>
            <a:off x="0" y="3065028"/>
            <a:ext cx="3417506" cy="3792972"/>
          </a:xfrm>
          <a:prstGeom prst="rect">
            <a:avLst/>
          </a:prstGeom>
          <a:solidFill>
            <a:srgbClr val="0F4F9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fontAlgn="auto">
              <a:spcBef>
                <a:spcPts val="0"/>
              </a:spcBef>
              <a:spcAft>
                <a:spcPts val="0"/>
              </a:spcAft>
            </a:pPr>
            <a:endParaRPr lang="en-US" dirty="0">
              <a:solidFill>
                <a:prstClr val="white"/>
              </a:solidFill>
            </a:endParaRPr>
          </a:p>
        </p:txBody>
      </p:sp>
      <p:sp>
        <p:nvSpPr>
          <p:cNvPr id="10" name="Title 9"/>
          <p:cNvSpPr>
            <a:spLocks noGrp="1"/>
          </p:cNvSpPr>
          <p:nvPr>
            <p:ph type="title"/>
          </p:nvPr>
        </p:nvSpPr>
        <p:spPr>
          <a:xfrm>
            <a:off x="457200" y="743918"/>
            <a:ext cx="8229600" cy="986725"/>
          </a:xfrm>
        </p:spPr>
        <p:txBody>
          <a:bodyPr/>
          <a:lstStyle>
            <a:lvl1pPr>
              <a:lnSpc>
                <a:spcPts val="3800"/>
              </a:lnSpc>
              <a:defRPr b="0" i="1">
                <a:solidFill>
                  <a:srgbClr val="0F4F97"/>
                </a:solidFill>
                <a:effectLst/>
                <a:latin typeface="Arial"/>
                <a:cs typeface="Arial"/>
              </a:defRPr>
            </a:lvl1pPr>
          </a:lstStyle>
          <a:p>
            <a:r>
              <a:rPr lang="en-US"/>
              <a:t>Click to edit Master title style</a:t>
            </a:r>
            <a:endParaRPr lang="en-US" dirty="0"/>
          </a:p>
        </p:txBody>
      </p:sp>
      <p:sp>
        <p:nvSpPr>
          <p:cNvPr id="12" name="Text Placeholder 11"/>
          <p:cNvSpPr>
            <a:spLocks noGrp="1"/>
          </p:cNvSpPr>
          <p:nvPr>
            <p:ph type="body" sz="quarter" idx="13"/>
          </p:nvPr>
        </p:nvSpPr>
        <p:spPr>
          <a:xfrm>
            <a:off x="652275" y="1733685"/>
            <a:ext cx="5434199" cy="369888"/>
          </a:xfrm>
        </p:spPr>
        <p:txBody>
          <a:bodyPr>
            <a:noAutofit/>
          </a:bodyPr>
          <a:lstStyle>
            <a:lvl1pPr>
              <a:lnSpc>
                <a:spcPts val="2200"/>
              </a:lnSpc>
              <a:buNone/>
              <a:defRPr sz="2000">
                <a:latin typeface="Arial"/>
                <a:cs typeface="Arial"/>
              </a:defRPr>
            </a:lvl1pPr>
            <a:lvl2pPr>
              <a:buNone/>
              <a:defRPr/>
            </a:lvl2pPr>
            <a:lvl3pPr>
              <a:buNone/>
              <a:defRPr/>
            </a:lvl3pPr>
            <a:lvl4pPr>
              <a:buNone/>
              <a:defRPr/>
            </a:lvl4pPr>
            <a:lvl5pPr>
              <a:buNone/>
              <a:defRPr/>
            </a:lvl5pPr>
          </a:lstStyle>
          <a:p>
            <a:pPr lvl="0"/>
            <a:r>
              <a:rPr lang="en-US"/>
              <a:t>Click to edit Master text styles</a:t>
            </a:r>
          </a:p>
        </p:txBody>
      </p:sp>
      <p:pic>
        <p:nvPicPr>
          <p:cNvPr id="7" name="Picture 2"/>
          <p:cNvPicPr>
            <a:picLocks noChangeAspect="1" noChangeArrowheads="1"/>
          </p:cNvPicPr>
          <p:nvPr/>
        </p:nvPicPr>
        <p:blipFill rotWithShape="1">
          <a:blip r:embed="rId2" cstate="print"/>
          <a:srcRect l="949"/>
          <a:stretch/>
        </p:blipFill>
        <p:spPr bwMode="auto">
          <a:xfrm>
            <a:off x="3497385" y="3062287"/>
            <a:ext cx="5646615" cy="3795713"/>
          </a:xfrm>
          <a:prstGeom prst="rect">
            <a:avLst/>
          </a:prstGeom>
          <a:noFill/>
          <a:ln w="9525">
            <a:noFill/>
            <a:miter lim="800000"/>
            <a:headEnd/>
            <a:tailEnd/>
          </a:ln>
        </p:spPr>
      </p:pic>
      <p:pic>
        <p:nvPicPr>
          <p:cNvPr id="16" name="Picture 15" descr="LLNL_Logo_WHT-LRG.png"/>
          <p:cNvPicPr>
            <a:picLocks noChangeAspect="1"/>
          </p:cNvPicPr>
          <p:nvPr/>
        </p:nvPicPr>
        <p:blipFill>
          <a:blip r:embed="rId3" cstate="print"/>
          <a:stretch>
            <a:fillRect/>
          </a:stretch>
        </p:blipFill>
        <p:spPr>
          <a:xfrm>
            <a:off x="159876" y="3220532"/>
            <a:ext cx="2240285" cy="377953"/>
          </a:xfrm>
          <a:prstGeom prst="rect">
            <a:avLst/>
          </a:prstGeom>
        </p:spPr>
      </p:pic>
    </p:spTree>
    <p:extLst>
      <p:ext uri="{BB962C8B-B14F-4D97-AF65-F5344CB8AC3E}">
        <p14:creationId xmlns:p14="http://schemas.microsoft.com/office/powerpoint/2010/main" val="1839831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9_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6781800" y="6492875"/>
            <a:ext cx="2133600" cy="365125"/>
          </a:xfrm>
          <a:prstGeom prst="rect">
            <a:avLst/>
          </a:prstGeom>
        </p:spPr>
        <p:txBody>
          <a:bodyPr/>
          <a:lstStyle/>
          <a:p>
            <a:pPr fontAlgn="auto">
              <a:spcBef>
                <a:spcPts val="0"/>
              </a:spcBef>
              <a:spcAft>
                <a:spcPts val="0"/>
              </a:spcAft>
            </a:pPr>
            <a:fld id="{E927D3A1-389A-4018-906C-00F6813AC341}" type="slidenum">
              <a:rPr lang="en-US">
                <a:solidFill>
                  <a:prstClr val="black"/>
                </a:solidFill>
                <a:latin typeface="Arial"/>
              </a:rPr>
              <a:pPr fontAlgn="auto">
                <a:spcBef>
                  <a:spcPts val="0"/>
                </a:spcBef>
                <a:spcAft>
                  <a:spcPts val="0"/>
                </a:spcAft>
              </a:pPr>
              <a:t>‹#›</a:t>
            </a:fld>
            <a:endParaRPr lang="en-US" dirty="0">
              <a:solidFill>
                <a:prstClr val="black"/>
              </a:solidFill>
              <a:latin typeface="Arial"/>
            </a:endParaRPr>
          </a:p>
        </p:txBody>
      </p:sp>
    </p:spTree>
    <p:extLst>
      <p:ext uri="{BB962C8B-B14F-4D97-AF65-F5344CB8AC3E}">
        <p14:creationId xmlns:p14="http://schemas.microsoft.com/office/powerpoint/2010/main" val="3497338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10_end page">
    <p:bg>
      <p:bgPr>
        <a:solidFill>
          <a:srgbClr val="0F4F97"/>
        </a:solidFill>
        <a:effectLst/>
      </p:bgPr>
    </p:bg>
    <p:spTree>
      <p:nvGrpSpPr>
        <p:cNvPr id="1" name=""/>
        <p:cNvGrpSpPr/>
        <p:nvPr/>
      </p:nvGrpSpPr>
      <p:grpSpPr>
        <a:xfrm>
          <a:off x="0" y="0"/>
          <a:ext cx="0" cy="0"/>
          <a:chOff x="0" y="0"/>
          <a:chExt cx="0" cy="0"/>
        </a:xfrm>
      </p:grpSpPr>
      <p:pic>
        <p:nvPicPr>
          <p:cNvPr id="3" name="Picture 2" descr="LLNL_Logo_WHT-LRG.png"/>
          <p:cNvPicPr>
            <a:picLocks noChangeAspect="1"/>
          </p:cNvPicPr>
          <p:nvPr/>
        </p:nvPicPr>
        <p:blipFill>
          <a:blip r:embed="rId2" cstate="print"/>
          <a:stretch>
            <a:fillRect/>
          </a:stretch>
        </p:blipFill>
        <p:spPr>
          <a:xfrm>
            <a:off x="721852" y="5437487"/>
            <a:ext cx="3602498" cy="607768"/>
          </a:xfrm>
          <a:prstGeom prst="rect">
            <a:avLst/>
          </a:prstGeom>
        </p:spPr>
      </p:pic>
    </p:spTree>
    <p:extLst>
      <p:ext uri="{BB962C8B-B14F-4D97-AF65-F5344CB8AC3E}">
        <p14:creationId xmlns:p14="http://schemas.microsoft.com/office/powerpoint/2010/main" val="2281615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r>
              <a:rPr lang="en-US">
                <a:solidFill>
                  <a:prstClr val="black"/>
                </a:solidFill>
                <a:latin typeface="Arial"/>
              </a:rPr>
              <a:t>September 2006</a:t>
            </a:r>
            <a:endParaRPr lang="en-US" dirty="0">
              <a:solidFill>
                <a:prstClr val="black"/>
              </a:solidFill>
              <a:latin typeface="Arial"/>
            </a:endParaRPr>
          </a:p>
        </p:txBody>
      </p:sp>
      <p:sp>
        <p:nvSpPr>
          <p:cNvPr id="9" name="Footer Placeholder 4"/>
          <p:cNvSpPr>
            <a:spLocks noGrp="1"/>
          </p:cNvSpPr>
          <p:nvPr>
            <p:ph type="ftr" sz="quarter" idx="11"/>
          </p:nvPr>
        </p:nvSpPr>
        <p:spPr>
          <a:xfrm>
            <a:off x="3352800" y="6477000"/>
            <a:ext cx="2895600" cy="365125"/>
          </a:xfrm>
          <a:prstGeom prst="rect">
            <a:avLst/>
          </a:prstGeom>
        </p:spPr>
        <p:txBody>
          <a:bodyPr/>
          <a:lstStyle>
            <a:lvl1pPr>
              <a:defRPr sz="1600"/>
            </a:lvl1pPr>
          </a:lstStyle>
          <a:p>
            <a:r>
              <a:rPr lang="en-US" dirty="0">
                <a:solidFill>
                  <a:prstClr val="black"/>
                </a:solidFill>
              </a:rPr>
              <a:t>Attorney-Client Privileged</a:t>
            </a:r>
          </a:p>
        </p:txBody>
      </p:sp>
      <p:sp>
        <p:nvSpPr>
          <p:cNvPr id="10" name="Slide Number Placeholder 5"/>
          <p:cNvSpPr>
            <a:spLocks noGrp="1"/>
          </p:cNvSpPr>
          <p:nvPr>
            <p:ph type="sldNum" sz="quarter" idx="12"/>
          </p:nvPr>
        </p:nvSpPr>
        <p:spPr>
          <a:xfrm>
            <a:off x="7924800" y="6492875"/>
            <a:ext cx="990600" cy="365125"/>
          </a:xfrm>
          <a:prstGeom prst="rect">
            <a:avLst/>
          </a:prstGeom>
        </p:spPr>
        <p:txBody>
          <a:bodyPr/>
          <a:lstStyle/>
          <a:p>
            <a:pPr fontAlgn="auto">
              <a:spcBef>
                <a:spcPts val="0"/>
              </a:spcBef>
              <a:spcAft>
                <a:spcPts val="0"/>
              </a:spcAft>
            </a:pPr>
            <a:fld id="{E927D3A1-389A-4018-906C-00F6813AC341}" type="slidenum">
              <a:rPr lang="en-US">
                <a:solidFill>
                  <a:prstClr val="black"/>
                </a:solidFill>
                <a:latin typeface="Arial"/>
              </a:rPr>
              <a:pPr fontAlgn="auto">
                <a:spcBef>
                  <a:spcPts val="0"/>
                </a:spcBef>
                <a:spcAft>
                  <a:spcPts val="0"/>
                </a:spcAft>
              </a:pPr>
              <a:t>‹#›</a:t>
            </a:fld>
            <a:endParaRPr lang="en-US" dirty="0">
              <a:solidFill>
                <a:prstClr val="black"/>
              </a:solidFill>
              <a:latin typeface="Arial"/>
            </a:endParaRPr>
          </a:p>
        </p:txBody>
      </p:sp>
    </p:spTree>
    <p:extLst>
      <p:ext uri="{BB962C8B-B14F-4D97-AF65-F5344CB8AC3E}">
        <p14:creationId xmlns:p14="http://schemas.microsoft.com/office/powerpoint/2010/main" val="3263167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15" name="Rectangle 14"/>
          <p:cNvSpPr/>
          <p:nvPr/>
        </p:nvSpPr>
        <p:spPr>
          <a:xfrm>
            <a:off x="0" y="3065028"/>
            <a:ext cx="3417506" cy="3792972"/>
          </a:xfrm>
          <a:prstGeom prst="rect">
            <a:avLst/>
          </a:prstGeom>
          <a:solidFill>
            <a:srgbClr val="0F4F9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fontAlgn="auto">
              <a:spcBef>
                <a:spcPts val="0"/>
              </a:spcBef>
              <a:spcAft>
                <a:spcPts val="0"/>
              </a:spcAft>
            </a:pPr>
            <a:endParaRPr lang="en-US" dirty="0">
              <a:solidFill>
                <a:prstClr val="white"/>
              </a:solidFill>
            </a:endParaRPr>
          </a:p>
        </p:txBody>
      </p:sp>
      <p:sp>
        <p:nvSpPr>
          <p:cNvPr id="10" name="Title 9"/>
          <p:cNvSpPr>
            <a:spLocks noGrp="1"/>
          </p:cNvSpPr>
          <p:nvPr>
            <p:ph type="title"/>
          </p:nvPr>
        </p:nvSpPr>
        <p:spPr>
          <a:xfrm>
            <a:off x="457200" y="743918"/>
            <a:ext cx="8229600" cy="986725"/>
          </a:xfrm>
        </p:spPr>
        <p:txBody>
          <a:bodyPr/>
          <a:lstStyle>
            <a:lvl1pPr>
              <a:lnSpc>
                <a:spcPts val="3800"/>
              </a:lnSpc>
              <a:defRPr b="0" i="1">
                <a:solidFill>
                  <a:srgbClr val="0F4F97"/>
                </a:solidFill>
                <a:effectLst/>
                <a:latin typeface="Arial"/>
                <a:cs typeface="Arial"/>
              </a:defRPr>
            </a:lvl1pPr>
          </a:lstStyle>
          <a:p>
            <a:r>
              <a:rPr lang="en-US"/>
              <a:t>Click to edit Master title style</a:t>
            </a:r>
            <a:endParaRPr lang="en-US" dirty="0"/>
          </a:p>
        </p:txBody>
      </p:sp>
      <p:sp>
        <p:nvSpPr>
          <p:cNvPr id="12" name="Text Placeholder 11"/>
          <p:cNvSpPr>
            <a:spLocks noGrp="1"/>
          </p:cNvSpPr>
          <p:nvPr>
            <p:ph type="body" sz="quarter" idx="13"/>
          </p:nvPr>
        </p:nvSpPr>
        <p:spPr>
          <a:xfrm>
            <a:off x="652275" y="1733685"/>
            <a:ext cx="5434199" cy="369888"/>
          </a:xfrm>
        </p:spPr>
        <p:txBody>
          <a:bodyPr>
            <a:noAutofit/>
          </a:bodyPr>
          <a:lstStyle>
            <a:lvl1pPr>
              <a:lnSpc>
                <a:spcPts val="2200"/>
              </a:lnSpc>
              <a:buNone/>
              <a:defRPr sz="2000">
                <a:latin typeface="Arial"/>
                <a:cs typeface="Arial"/>
              </a:defRPr>
            </a:lvl1pPr>
            <a:lvl2pPr>
              <a:buNone/>
              <a:defRPr/>
            </a:lvl2pPr>
            <a:lvl3pPr>
              <a:buNone/>
              <a:defRPr/>
            </a:lvl3pPr>
            <a:lvl4pPr>
              <a:buNone/>
              <a:defRPr/>
            </a:lvl4pPr>
            <a:lvl5pPr>
              <a:buNone/>
              <a:defRPr/>
            </a:lvl5pPr>
          </a:lstStyle>
          <a:p>
            <a:pPr lvl="0"/>
            <a:r>
              <a:rPr lang="en-US"/>
              <a:t>Click to edit Master text styles</a:t>
            </a:r>
          </a:p>
        </p:txBody>
      </p:sp>
      <p:pic>
        <p:nvPicPr>
          <p:cNvPr id="7" name="Picture 2"/>
          <p:cNvPicPr>
            <a:picLocks noChangeAspect="1" noChangeArrowheads="1"/>
          </p:cNvPicPr>
          <p:nvPr/>
        </p:nvPicPr>
        <p:blipFill rotWithShape="1">
          <a:blip r:embed="rId2" cstate="print"/>
          <a:srcRect l="949"/>
          <a:stretch/>
        </p:blipFill>
        <p:spPr bwMode="auto">
          <a:xfrm>
            <a:off x="3497385" y="3062287"/>
            <a:ext cx="5646615" cy="3795713"/>
          </a:xfrm>
          <a:prstGeom prst="rect">
            <a:avLst/>
          </a:prstGeom>
          <a:noFill/>
          <a:ln w="9525">
            <a:noFill/>
            <a:miter lim="800000"/>
            <a:headEnd/>
            <a:tailEnd/>
          </a:ln>
        </p:spPr>
      </p:pic>
      <p:pic>
        <p:nvPicPr>
          <p:cNvPr id="16" name="Picture 15" descr="LLNL_Logo_WHT-LRG.png"/>
          <p:cNvPicPr>
            <a:picLocks noChangeAspect="1"/>
          </p:cNvPicPr>
          <p:nvPr/>
        </p:nvPicPr>
        <p:blipFill>
          <a:blip r:embed="rId3" cstate="print"/>
          <a:stretch>
            <a:fillRect/>
          </a:stretch>
        </p:blipFill>
        <p:spPr>
          <a:xfrm>
            <a:off x="159876" y="3220532"/>
            <a:ext cx="2240285" cy="377953"/>
          </a:xfrm>
          <a:prstGeom prst="rect">
            <a:avLst/>
          </a:prstGeom>
        </p:spPr>
      </p:pic>
    </p:spTree>
    <p:extLst>
      <p:ext uri="{BB962C8B-B14F-4D97-AF65-F5344CB8AC3E}">
        <p14:creationId xmlns:p14="http://schemas.microsoft.com/office/powerpoint/2010/main" val="2865630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dirty="0"/>
          </a:p>
        </p:txBody>
      </p:sp>
      <p:sp>
        <p:nvSpPr>
          <p:cNvPr id="3" name="Slide Number Placeholder 5"/>
          <p:cNvSpPr>
            <a:spLocks noGrp="1"/>
          </p:cNvSpPr>
          <p:nvPr>
            <p:ph type="sldNum" sz="quarter" idx="12"/>
          </p:nvPr>
        </p:nvSpPr>
        <p:spPr>
          <a:xfrm>
            <a:off x="6781800" y="6492875"/>
            <a:ext cx="2133600" cy="365125"/>
          </a:xfrm>
          <a:prstGeom prst="rect">
            <a:avLst/>
          </a:prstGeom>
        </p:spPr>
        <p:txBody>
          <a:bodyPr/>
          <a:lstStyle/>
          <a:p>
            <a:pPr fontAlgn="auto">
              <a:spcBef>
                <a:spcPts val="0"/>
              </a:spcBef>
              <a:spcAft>
                <a:spcPts val="0"/>
              </a:spcAft>
            </a:pPr>
            <a:fld id="{E927D3A1-389A-4018-906C-00F6813AC341}" type="slidenum">
              <a:rPr lang="en-US">
                <a:solidFill>
                  <a:prstClr val="black"/>
                </a:solidFill>
                <a:latin typeface="Arial"/>
              </a:rPr>
              <a:pPr fontAlgn="auto">
                <a:spcBef>
                  <a:spcPts val="0"/>
                </a:spcBef>
                <a:spcAft>
                  <a:spcPts val="0"/>
                </a:spcAft>
              </a:pPr>
              <a:t>‹#›</a:t>
            </a:fld>
            <a:endParaRPr lang="en-US" dirty="0">
              <a:solidFill>
                <a:prstClr val="black"/>
              </a:solidFill>
              <a:latin typeface="Arial"/>
            </a:endParaRPr>
          </a:p>
        </p:txBody>
      </p:sp>
      <p:sp>
        <p:nvSpPr>
          <p:cNvPr id="4" name="Footer Placeholder 4"/>
          <p:cNvSpPr>
            <a:spLocks noGrp="1"/>
          </p:cNvSpPr>
          <p:nvPr>
            <p:ph type="ftr" sz="quarter" idx="11"/>
          </p:nvPr>
        </p:nvSpPr>
        <p:spPr>
          <a:xfrm>
            <a:off x="3352800" y="6477000"/>
            <a:ext cx="2895600" cy="365125"/>
          </a:xfrm>
          <a:prstGeom prst="rect">
            <a:avLst/>
          </a:prstGeom>
        </p:spPr>
        <p:txBody>
          <a:bodyPr/>
          <a:lstStyle>
            <a:lvl1pPr>
              <a:defRPr sz="1600"/>
            </a:lvl1pPr>
          </a:lstStyle>
          <a:p>
            <a:r>
              <a:rPr lang="en-US" dirty="0">
                <a:solidFill>
                  <a:prstClr val="black"/>
                </a:solidFill>
              </a:rPr>
              <a:t>Attorney-Client Privileged</a:t>
            </a:r>
          </a:p>
        </p:txBody>
      </p:sp>
    </p:spTree>
    <p:extLst>
      <p:ext uri="{BB962C8B-B14F-4D97-AF65-F5344CB8AC3E}">
        <p14:creationId xmlns:p14="http://schemas.microsoft.com/office/powerpoint/2010/main" val="2807087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6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Title Placeholder 1"/>
          <p:cNvSpPr>
            <a:spLocks noGrp="1"/>
          </p:cNvSpPr>
          <p:nvPr>
            <p:ph type="title"/>
          </p:nvPr>
        </p:nvSpPr>
        <p:spPr>
          <a:xfrm>
            <a:off x="457200" y="220136"/>
            <a:ext cx="8229600" cy="1251062"/>
          </a:xfrm>
          <a:prstGeom prst="rect">
            <a:avLst/>
          </a:prstGeom>
          <a:effectLst/>
        </p:spPr>
        <p:txBody>
          <a:bodyPr vert="horz" lIns="91440" rIns="45720" rtlCol="0" anchor="b" anchorCtr="0">
            <a:noAutofit/>
            <a:scene3d>
              <a:camera prst="orthographicFront"/>
              <a:lightRig rig="threePt" dir="t">
                <a:rot lat="0" lon="0" rev="4800000"/>
              </a:lightRig>
            </a:scene3d>
            <a:sp3d prstMaterial="matte">
              <a:bevelT w="50800" h="10160"/>
            </a:sp3d>
          </a:bodyPr>
          <a:lstStyle/>
          <a:p>
            <a:r>
              <a:rPr kumimoji="0" lang="en-US"/>
              <a:t>Click to edit Master title style</a:t>
            </a:r>
            <a:endParaRPr kumimoji="0" lang="en-US" dirty="0"/>
          </a:p>
        </p:txBody>
      </p:sp>
      <p:sp>
        <p:nvSpPr>
          <p:cNvPr id="4" name="Slide Number Placeholder 5"/>
          <p:cNvSpPr>
            <a:spLocks noGrp="1"/>
          </p:cNvSpPr>
          <p:nvPr>
            <p:ph type="sldNum" sz="quarter" idx="12"/>
          </p:nvPr>
        </p:nvSpPr>
        <p:spPr>
          <a:xfrm>
            <a:off x="6781800" y="6492875"/>
            <a:ext cx="2133600" cy="365125"/>
          </a:xfrm>
          <a:prstGeom prst="rect">
            <a:avLst/>
          </a:prstGeom>
        </p:spPr>
        <p:txBody>
          <a:bodyPr/>
          <a:lstStyle/>
          <a:p>
            <a:pPr fontAlgn="auto">
              <a:spcBef>
                <a:spcPts val="0"/>
              </a:spcBef>
              <a:spcAft>
                <a:spcPts val="0"/>
              </a:spcAft>
            </a:pPr>
            <a:fld id="{E927D3A1-389A-4018-906C-00F6813AC341}" type="slidenum">
              <a:rPr lang="en-US">
                <a:solidFill>
                  <a:prstClr val="black"/>
                </a:solidFill>
                <a:latin typeface="Arial"/>
              </a:rPr>
              <a:pPr fontAlgn="auto">
                <a:spcBef>
                  <a:spcPts val="0"/>
                </a:spcBef>
                <a:spcAft>
                  <a:spcPts val="0"/>
                </a:spcAft>
              </a:pPr>
              <a:t>‹#›</a:t>
            </a:fld>
            <a:endParaRPr lang="en-US" dirty="0">
              <a:solidFill>
                <a:prstClr val="black"/>
              </a:solidFill>
              <a:latin typeface="Arial"/>
            </a:endParaRPr>
          </a:p>
        </p:txBody>
      </p:sp>
      <p:sp>
        <p:nvSpPr>
          <p:cNvPr id="6" name="Footer Placeholder 4"/>
          <p:cNvSpPr>
            <a:spLocks noGrp="1"/>
          </p:cNvSpPr>
          <p:nvPr>
            <p:ph type="ftr" sz="quarter" idx="11"/>
          </p:nvPr>
        </p:nvSpPr>
        <p:spPr>
          <a:xfrm>
            <a:off x="3352800" y="6477000"/>
            <a:ext cx="2895600" cy="365125"/>
          </a:xfrm>
          <a:prstGeom prst="rect">
            <a:avLst/>
          </a:prstGeom>
        </p:spPr>
        <p:txBody>
          <a:bodyPr/>
          <a:lstStyle>
            <a:lvl1pPr>
              <a:defRPr sz="1600"/>
            </a:lvl1pPr>
          </a:lstStyle>
          <a:p>
            <a:r>
              <a:rPr lang="en-US" dirty="0">
                <a:solidFill>
                  <a:prstClr val="black"/>
                </a:solidFill>
              </a:rPr>
              <a:t>Attorney-Client Privileged</a:t>
            </a:r>
          </a:p>
        </p:txBody>
      </p:sp>
    </p:spTree>
    <p:extLst>
      <p:ext uri="{BB962C8B-B14F-4D97-AF65-F5344CB8AC3E}">
        <p14:creationId xmlns:p14="http://schemas.microsoft.com/office/powerpoint/2010/main" val="2372554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_Title with left-sid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38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457200" y="1566863"/>
            <a:ext cx="3968496" cy="4751357"/>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Slide Number Placeholder 5"/>
          <p:cNvSpPr>
            <a:spLocks noGrp="1"/>
          </p:cNvSpPr>
          <p:nvPr>
            <p:ph type="sldNum" sz="quarter" idx="12"/>
          </p:nvPr>
        </p:nvSpPr>
        <p:spPr>
          <a:xfrm>
            <a:off x="6781800" y="6492875"/>
            <a:ext cx="2133600" cy="365125"/>
          </a:xfrm>
          <a:prstGeom prst="rect">
            <a:avLst/>
          </a:prstGeom>
        </p:spPr>
        <p:txBody>
          <a:bodyPr/>
          <a:lstStyle/>
          <a:p>
            <a:pPr fontAlgn="auto">
              <a:spcBef>
                <a:spcPts val="0"/>
              </a:spcBef>
              <a:spcAft>
                <a:spcPts val="0"/>
              </a:spcAft>
            </a:pPr>
            <a:fld id="{E927D3A1-389A-4018-906C-00F6813AC341}" type="slidenum">
              <a:rPr lang="en-US">
                <a:solidFill>
                  <a:prstClr val="black"/>
                </a:solidFill>
                <a:latin typeface="Arial"/>
              </a:rPr>
              <a:pPr fontAlgn="auto">
                <a:spcBef>
                  <a:spcPts val="0"/>
                </a:spcBef>
                <a:spcAft>
                  <a:spcPts val="0"/>
                </a:spcAft>
              </a:pPr>
              <a:t>‹#›</a:t>
            </a:fld>
            <a:endParaRPr lang="en-US" dirty="0">
              <a:solidFill>
                <a:prstClr val="black"/>
              </a:solidFill>
              <a:latin typeface="Arial"/>
            </a:endParaRPr>
          </a:p>
        </p:txBody>
      </p:sp>
      <p:sp>
        <p:nvSpPr>
          <p:cNvPr id="6" name="Footer Placeholder 4"/>
          <p:cNvSpPr>
            <a:spLocks noGrp="1"/>
          </p:cNvSpPr>
          <p:nvPr>
            <p:ph type="ftr" sz="quarter" idx="11"/>
          </p:nvPr>
        </p:nvSpPr>
        <p:spPr>
          <a:xfrm>
            <a:off x="3352800" y="6477000"/>
            <a:ext cx="2895600" cy="365125"/>
          </a:xfrm>
          <a:prstGeom prst="rect">
            <a:avLst/>
          </a:prstGeom>
        </p:spPr>
        <p:txBody>
          <a:bodyPr/>
          <a:lstStyle>
            <a:lvl1pPr>
              <a:defRPr sz="1600"/>
            </a:lvl1pPr>
          </a:lstStyle>
          <a:p>
            <a:r>
              <a:rPr lang="en-US" dirty="0">
                <a:solidFill>
                  <a:prstClr val="black"/>
                </a:solidFill>
              </a:rPr>
              <a:t>Attorney-Client Privileged</a:t>
            </a:r>
          </a:p>
        </p:txBody>
      </p:sp>
    </p:spTree>
    <p:extLst>
      <p:ext uri="{BB962C8B-B14F-4D97-AF65-F5344CB8AC3E}">
        <p14:creationId xmlns:p14="http://schemas.microsoft.com/office/powerpoint/2010/main" val="752512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_Title with right-sid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38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4727275" y="1566863"/>
            <a:ext cx="3968496" cy="4751357"/>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Slide Number Placeholder 5"/>
          <p:cNvSpPr>
            <a:spLocks noGrp="1"/>
          </p:cNvSpPr>
          <p:nvPr>
            <p:ph type="sldNum" sz="quarter" idx="12"/>
          </p:nvPr>
        </p:nvSpPr>
        <p:spPr>
          <a:xfrm>
            <a:off x="6781800" y="6492875"/>
            <a:ext cx="2133600" cy="365125"/>
          </a:xfrm>
          <a:prstGeom prst="rect">
            <a:avLst/>
          </a:prstGeom>
        </p:spPr>
        <p:txBody>
          <a:bodyPr/>
          <a:lstStyle/>
          <a:p>
            <a:pPr fontAlgn="auto">
              <a:spcBef>
                <a:spcPts val="0"/>
              </a:spcBef>
              <a:spcAft>
                <a:spcPts val="0"/>
              </a:spcAft>
            </a:pPr>
            <a:fld id="{E927D3A1-389A-4018-906C-00F6813AC341}" type="slidenum">
              <a:rPr lang="en-US">
                <a:solidFill>
                  <a:prstClr val="black"/>
                </a:solidFill>
                <a:latin typeface="Arial"/>
              </a:rPr>
              <a:pPr fontAlgn="auto">
                <a:spcBef>
                  <a:spcPts val="0"/>
                </a:spcBef>
                <a:spcAft>
                  <a:spcPts val="0"/>
                </a:spcAft>
              </a:pPr>
              <a:t>‹#›</a:t>
            </a:fld>
            <a:endParaRPr lang="en-US" dirty="0">
              <a:solidFill>
                <a:prstClr val="black"/>
              </a:solidFill>
              <a:latin typeface="Arial"/>
            </a:endParaRPr>
          </a:p>
        </p:txBody>
      </p:sp>
      <p:sp>
        <p:nvSpPr>
          <p:cNvPr id="6" name="Footer Placeholder 4"/>
          <p:cNvSpPr>
            <a:spLocks noGrp="1"/>
          </p:cNvSpPr>
          <p:nvPr>
            <p:ph type="ftr" sz="quarter" idx="11"/>
          </p:nvPr>
        </p:nvSpPr>
        <p:spPr>
          <a:xfrm>
            <a:off x="3352800" y="6477000"/>
            <a:ext cx="2895600" cy="365125"/>
          </a:xfrm>
          <a:prstGeom prst="rect">
            <a:avLst/>
          </a:prstGeom>
        </p:spPr>
        <p:txBody>
          <a:bodyPr/>
          <a:lstStyle>
            <a:lvl1pPr>
              <a:defRPr sz="1600"/>
            </a:lvl1pPr>
          </a:lstStyle>
          <a:p>
            <a:r>
              <a:rPr lang="en-US" dirty="0">
                <a:solidFill>
                  <a:prstClr val="black"/>
                </a:solidFill>
              </a:rPr>
              <a:t>Attorney-Client Privileged</a:t>
            </a:r>
          </a:p>
        </p:txBody>
      </p:sp>
    </p:spTree>
    <p:extLst>
      <p:ext uri="{BB962C8B-B14F-4D97-AF65-F5344CB8AC3E}">
        <p14:creationId xmlns:p14="http://schemas.microsoft.com/office/powerpoint/2010/main" val="2078961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6_Title with side-by-sid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38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465826" y="1566863"/>
            <a:ext cx="3968496" cy="4751357"/>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Content Placeholder 2"/>
          <p:cNvSpPr>
            <a:spLocks noGrp="1"/>
          </p:cNvSpPr>
          <p:nvPr>
            <p:ph idx="10"/>
          </p:nvPr>
        </p:nvSpPr>
        <p:spPr>
          <a:xfrm>
            <a:off x="4718649" y="1566863"/>
            <a:ext cx="3968496" cy="4751357"/>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Slide Number Placeholder 5"/>
          <p:cNvSpPr>
            <a:spLocks noGrp="1"/>
          </p:cNvSpPr>
          <p:nvPr>
            <p:ph type="sldNum" sz="quarter" idx="12"/>
          </p:nvPr>
        </p:nvSpPr>
        <p:spPr>
          <a:xfrm>
            <a:off x="6781800" y="6492875"/>
            <a:ext cx="2133600" cy="365125"/>
          </a:xfrm>
          <a:prstGeom prst="rect">
            <a:avLst/>
          </a:prstGeom>
        </p:spPr>
        <p:txBody>
          <a:bodyPr/>
          <a:lstStyle/>
          <a:p>
            <a:pPr fontAlgn="auto">
              <a:spcBef>
                <a:spcPts val="0"/>
              </a:spcBef>
              <a:spcAft>
                <a:spcPts val="0"/>
              </a:spcAft>
            </a:pPr>
            <a:fld id="{E927D3A1-389A-4018-906C-00F6813AC341}" type="slidenum">
              <a:rPr lang="en-US">
                <a:solidFill>
                  <a:prstClr val="black"/>
                </a:solidFill>
                <a:latin typeface="Arial"/>
              </a:rPr>
              <a:pPr fontAlgn="auto">
                <a:spcBef>
                  <a:spcPts val="0"/>
                </a:spcBef>
                <a:spcAft>
                  <a:spcPts val="0"/>
                </a:spcAft>
              </a:pPr>
              <a:t>‹#›</a:t>
            </a:fld>
            <a:endParaRPr lang="en-US" dirty="0">
              <a:solidFill>
                <a:prstClr val="black"/>
              </a:solidFill>
              <a:latin typeface="Arial"/>
            </a:endParaRPr>
          </a:p>
        </p:txBody>
      </p:sp>
      <p:sp>
        <p:nvSpPr>
          <p:cNvPr id="7" name="Footer Placeholder 4"/>
          <p:cNvSpPr>
            <a:spLocks noGrp="1"/>
          </p:cNvSpPr>
          <p:nvPr>
            <p:ph type="ftr" sz="quarter" idx="11"/>
          </p:nvPr>
        </p:nvSpPr>
        <p:spPr>
          <a:xfrm>
            <a:off x="3352800" y="6477000"/>
            <a:ext cx="2895600" cy="365125"/>
          </a:xfrm>
          <a:prstGeom prst="rect">
            <a:avLst/>
          </a:prstGeom>
        </p:spPr>
        <p:txBody>
          <a:bodyPr/>
          <a:lstStyle>
            <a:lvl1pPr>
              <a:defRPr sz="1600"/>
            </a:lvl1pPr>
          </a:lstStyle>
          <a:p>
            <a:r>
              <a:rPr lang="en-US" dirty="0">
                <a:solidFill>
                  <a:prstClr val="black"/>
                </a:solidFill>
              </a:rPr>
              <a:t>Attorney-Client Privileged</a:t>
            </a:r>
          </a:p>
        </p:txBody>
      </p:sp>
    </p:spTree>
    <p:extLst>
      <p:ext uri="{BB962C8B-B14F-4D97-AF65-F5344CB8AC3E}">
        <p14:creationId xmlns:p14="http://schemas.microsoft.com/office/powerpoint/2010/main" val="1167540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7_Title with Quad Text">
    <p:spTree>
      <p:nvGrpSpPr>
        <p:cNvPr id="1" name=""/>
        <p:cNvGrpSpPr/>
        <p:nvPr/>
      </p:nvGrpSpPr>
      <p:grpSpPr>
        <a:xfrm>
          <a:off x="0" y="0"/>
          <a:ext cx="0" cy="0"/>
          <a:chOff x="0" y="0"/>
          <a:chExt cx="0" cy="0"/>
        </a:xfrm>
      </p:grpSpPr>
      <p:sp>
        <p:nvSpPr>
          <p:cNvPr id="14" name="Text Placeholder 12"/>
          <p:cNvSpPr>
            <a:spLocks noGrp="1"/>
          </p:cNvSpPr>
          <p:nvPr>
            <p:ph type="body" sz="quarter" idx="15"/>
          </p:nvPr>
        </p:nvSpPr>
        <p:spPr>
          <a:xfrm>
            <a:off x="4575089" y="1653591"/>
            <a:ext cx="3959225" cy="2101328"/>
          </a:xfrm>
          <a:effectLst/>
        </p:spPr>
        <p:txBody>
          <a:bodyPr/>
          <a:lstStyle>
            <a:lvl1pPr marL="288925" indent="-169863">
              <a:defRPr sz="1400"/>
            </a:lvl1pPr>
            <a:lvl2pPr marL="460375" indent="-171450">
              <a:defRPr sz="1400"/>
            </a:lvl2pPr>
            <a:lvl3pPr marL="685800" indent="-225425">
              <a:defRPr sz="1200"/>
            </a:lvl3pPr>
            <a:lvl4pPr marL="858838" indent="-173038">
              <a:defRPr sz="1200"/>
            </a:lvl4pPr>
            <a:lvl5pPr marL="1030288" indent="-17145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cxnSp>
        <p:nvCxnSpPr>
          <p:cNvPr id="5" name="Straight Connector 4"/>
          <p:cNvCxnSpPr/>
          <p:nvPr/>
        </p:nvCxnSpPr>
        <p:spPr bwMode="auto">
          <a:xfrm rot="5400000">
            <a:off x="2153528" y="3920602"/>
            <a:ext cx="4722647" cy="1588"/>
          </a:xfrm>
          <a:prstGeom prst="line">
            <a:avLst/>
          </a:prstGeom>
          <a:solidFill>
            <a:schemeClr val="accent1"/>
          </a:solidFill>
          <a:ln w="38100" cap="flat" cmpd="sng" algn="ctr">
            <a:solidFill>
              <a:schemeClr val="bg1"/>
            </a:solidFill>
            <a:prstDash val="solid"/>
            <a:round/>
            <a:headEnd type="none" w="med" len="med"/>
            <a:tailEnd type="none" w="med" len="med"/>
          </a:ln>
          <a:effectLst>
            <a:outerShdw blurRad="50800" dist="38100" dir="2700000" algn="tl" rotWithShape="0">
              <a:srgbClr val="3961A7">
                <a:alpha val="43000"/>
              </a:srgbClr>
            </a:outerShdw>
          </a:effectLst>
        </p:spPr>
      </p:cxnSp>
      <p:cxnSp>
        <p:nvCxnSpPr>
          <p:cNvPr id="6" name="Straight Connector 5"/>
          <p:cNvCxnSpPr/>
          <p:nvPr/>
        </p:nvCxnSpPr>
        <p:spPr bwMode="auto">
          <a:xfrm>
            <a:off x="469900" y="3873981"/>
            <a:ext cx="8229600" cy="1588"/>
          </a:xfrm>
          <a:prstGeom prst="line">
            <a:avLst/>
          </a:prstGeom>
          <a:solidFill>
            <a:schemeClr val="accent1"/>
          </a:solidFill>
          <a:ln w="38100" cap="flat" cmpd="sng" algn="ctr">
            <a:solidFill>
              <a:schemeClr val="bg1"/>
            </a:solidFill>
            <a:prstDash val="solid"/>
            <a:round/>
            <a:headEnd type="none" w="med" len="med"/>
            <a:tailEnd type="none" w="med" len="med"/>
          </a:ln>
          <a:effectLst>
            <a:outerShdw blurRad="50800" dist="38100" dir="2700000" algn="tl" rotWithShape="0">
              <a:srgbClr val="3961A7">
                <a:alpha val="43000"/>
              </a:srgbClr>
            </a:outerShdw>
          </a:effectLst>
        </p:spPr>
      </p:cxnSp>
      <p:sp>
        <p:nvSpPr>
          <p:cNvPr id="7" name="Text Placeholder 12"/>
          <p:cNvSpPr>
            <a:spLocks noGrp="1"/>
          </p:cNvSpPr>
          <p:nvPr>
            <p:ph type="body" sz="quarter" idx="11"/>
          </p:nvPr>
        </p:nvSpPr>
        <p:spPr>
          <a:xfrm>
            <a:off x="469900" y="1653591"/>
            <a:ext cx="3959225" cy="2101328"/>
          </a:xfrm>
          <a:effectLst/>
        </p:spPr>
        <p:txBody>
          <a:bodyPr/>
          <a:lstStyle>
            <a:lvl1pPr marL="288925" indent="-169863">
              <a:defRPr sz="1400"/>
            </a:lvl1pPr>
            <a:lvl2pPr marL="460375" indent="-171450">
              <a:defRPr sz="1400"/>
            </a:lvl2pPr>
            <a:lvl3pPr marL="685800" indent="-225425">
              <a:defRPr sz="1200"/>
            </a:lvl3pPr>
            <a:lvl4pPr marL="858838" indent="-173038">
              <a:defRPr sz="1200"/>
            </a:lvl4pPr>
            <a:lvl5pPr marL="1030288" indent="-17145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2"/>
          <p:cNvSpPr>
            <a:spLocks noGrp="1"/>
          </p:cNvSpPr>
          <p:nvPr>
            <p:ph type="body" sz="quarter" idx="16"/>
          </p:nvPr>
        </p:nvSpPr>
        <p:spPr>
          <a:xfrm>
            <a:off x="4575089" y="4021969"/>
            <a:ext cx="3959225" cy="2101328"/>
          </a:xfrm>
          <a:effectLst/>
        </p:spPr>
        <p:txBody>
          <a:bodyPr/>
          <a:lstStyle>
            <a:lvl1pPr marL="288925" indent="-169863">
              <a:defRPr sz="1400"/>
            </a:lvl1pPr>
            <a:lvl2pPr marL="460375" indent="-171450">
              <a:defRPr sz="1400"/>
            </a:lvl2pPr>
            <a:lvl3pPr marL="685800" indent="-225425">
              <a:defRPr sz="1200"/>
            </a:lvl3pPr>
            <a:lvl4pPr marL="858838" indent="-173038">
              <a:defRPr sz="1200"/>
            </a:lvl4pPr>
            <a:lvl5pPr marL="1030288" indent="-17145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2"/>
          <p:cNvSpPr>
            <a:spLocks noGrp="1"/>
          </p:cNvSpPr>
          <p:nvPr>
            <p:ph type="body" sz="quarter" idx="17"/>
          </p:nvPr>
        </p:nvSpPr>
        <p:spPr>
          <a:xfrm>
            <a:off x="469900" y="4021969"/>
            <a:ext cx="3959225" cy="2101328"/>
          </a:xfrm>
          <a:effectLst/>
        </p:spPr>
        <p:txBody>
          <a:bodyPr/>
          <a:lstStyle>
            <a:lvl1pPr marL="288925" indent="-169863">
              <a:defRPr sz="1400"/>
            </a:lvl1pPr>
            <a:lvl2pPr marL="460375" indent="-171450">
              <a:defRPr sz="1400"/>
            </a:lvl2pPr>
            <a:lvl3pPr marL="685800" indent="-225425">
              <a:defRPr sz="1200"/>
            </a:lvl3pPr>
            <a:lvl4pPr marL="858838" indent="-173038">
              <a:defRPr sz="1200"/>
            </a:lvl4pPr>
            <a:lvl5pPr marL="1030288" indent="-17145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2"/>
          </p:nvPr>
        </p:nvSpPr>
        <p:spPr>
          <a:xfrm>
            <a:off x="6781800" y="6492875"/>
            <a:ext cx="2133600" cy="365125"/>
          </a:xfrm>
          <a:prstGeom prst="rect">
            <a:avLst/>
          </a:prstGeom>
        </p:spPr>
        <p:txBody>
          <a:bodyPr/>
          <a:lstStyle/>
          <a:p>
            <a:pPr fontAlgn="auto">
              <a:spcBef>
                <a:spcPts val="0"/>
              </a:spcBef>
              <a:spcAft>
                <a:spcPts val="0"/>
              </a:spcAft>
            </a:pPr>
            <a:fld id="{E927D3A1-389A-4018-906C-00F6813AC341}" type="slidenum">
              <a:rPr lang="en-US">
                <a:solidFill>
                  <a:prstClr val="black"/>
                </a:solidFill>
                <a:latin typeface="Arial"/>
              </a:rPr>
              <a:pPr fontAlgn="auto">
                <a:spcBef>
                  <a:spcPts val="0"/>
                </a:spcBef>
                <a:spcAft>
                  <a:spcPts val="0"/>
                </a:spcAft>
              </a:pPr>
              <a:t>‹#›</a:t>
            </a:fld>
            <a:endParaRPr lang="en-US" dirty="0">
              <a:solidFill>
                <a:prstClr val="black"/>
              </a:solidFill>
              <a:latin typeface="Arial"/>
            </a:endParaRPr>
          </a:p>
        </p:txBody>
      </p:sp>
      <p:sp>
        <p:nvSpPr>
          <p:cNvPr id="10" name="Footer Placeholder 4"/>
          <p:cNvSpPr>
            <a:spLocks noGrp="1"/>
          </p:cNvSpPr>
          <p:nvPr>
            <p:ph type="ftr" sz="quarter" idx="18"/>
          </p:nvPr>
        </p:nvSpPr>
        <p:spPr>
          <a:xfrm>
            <a:off x="3352800" y="6477000"/>
            <a:ext cx="2895600" cy="365125"/>
          </a:xfrm>
          <a:prstGeom prst="rect">
            <a:avLst/>
          </a:prstGeom>
        </p:spPr>
        <p:txBody>
          <a:bodyPr/>
          <a:lstStyle>
            <a:lvl1pPr>
              <a:defRPr sz="1600"/>
            </a:lvl1pPr>
          </a:lstStyle>
          <a:p>
            <a:r>
              <a:rPr lang="en-US" dirty="0">
                <a:solidFill>
                  <a:prstClr val="black"/>
                </a:solidFill>
              </a:rPr>
              <a:t>Attorney-Client Privileged</a:t>
            </a:r>
          </a:p>
        </p:txBody>
      </p:sp>
    </p:spTree>
    <p:extLst>
      <p:ext uri="{BB962C8B-B14F-4D97-AF65-F5344CB8AC3E}">
        <p14:creationId xmlns:p14="http://schemas.microsoft.com/office/powerpoint/2010/main" val="1378739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dirty="0"/>
          </a:p>
        </p:txBody>
      </p:sp>
      <p:sp>
        <p:nvSpPr>
          <p:cNvPr id="3" name="Slide Number Placeholder 5"/>
          <p:cNvSpPr>
            <a:spLocks noGrp="1"/>
          </p:cNvSpPr>
          <p:nvPr>
            <p:ph type="sldNum" sz="quarter" idx="12"/>
          </p:nvPr>
        </p:nvSpPr>
        <p:spPr>
          <a:xfrm>
            <a:off x="6781800" y="6492875"/>
            <a:ext cx="2133600" cy="365125"/>
          </a:xfrm>
          <a:prstGeom prst="rect">
            <a:avLst/>
          </a:prstGeom>
        </p:spPr>
        <p:txBody>
          <a:bodyPr/>
          <a:lstStyle/>
          <a:p>
            <a:pPr fontAlgn="auto">
              <a:spcBef>
                <a:spcPts val="0"/>
              </a:spcBef>
              <a:spcAft>
                <a:spcPts val="0"/>
              </a:spcAft>
            </a:pPr>
            <a:fld id="{E927D3A1-389A-4018-906C-00F6813AC341}" type="slidenum">
              <a:rPr lang="en-US">
                <a:solidFill>
                  <a:prstClr val="black"/>
                </a:solidFill>
                <a:latin typeface="Arial"/>
              </a:rPr>
              <a:pPr fontAlgn="auto">
                <a:spcBef>
                  <a:spcPts val="0"/>
                </a:spcBef>
                <a:spcAft>
                  <a:spcPts val="0"/>
                </a:spcAft>
              </a:pPr>
              <a:t>‹#›</a:t>
            </a:fld>
            <a:endParaRPr lang="en-US" dirty="0">
              <a:solidFill>
                <a:prstClr val="black"/>
              </a:solidFill>
              <a:latin typeface="Arial"/>
            </a:endParaRPr>
          </a:p>
        </p:txBody>
      </p:sp>
      <p:sp>
        <p:nvSpPr>
          <p:cNvPr id="4" name="Footer Placeholder 4"/>
          <p:cNvSpPr>
            <a:spLocks noGrp="1"/>
          </p:cNvSpPr>
          <p:nvPr>
            <p:ph type="ftr" sz="quarter" idx="11"/>
          </p:nvPr>
        </p:nvSpPr>
        <p:spPr>
          <a:xfrm>
            <a:off x="3352800" y="6477000"/>
            <a:ext cx="2895600" cy="365125"/>
          </a:xfrm>
          <a:prstGeom prst="rect">
            <a:avLst/>
          </a:prstGeom>
        </p:spPr>
        <p:txBody>
          <a:bodyPr/>
          <a:lstStyle>
            <a:lvl1pPr>
              <a:defRPr sz="1600"/>
            </a:lvl1pPr>
          </a:lstStyle>
          <a:p>
            <a:r>
              <a:rPr lang="en-US" dirty="0">
                <a:solidFill>
                  <a:prstClr val="black"/>
                </a:solidFill>
              </a:rPr>
              <a:t>Attorney-Client Privileged</a:t>
            </a:r>
          </a:p>
        </p:txBody>
      </p:sp>
    </p:spTree>
    <p:extLst>
      <p:ext uri="{BB962C8B-B14F-4D97-AF65-F5344CB8AC3E}">
        <p14:creationId xmlns:p14="http://schemas.microsoft.com/office/powerpoint/2010/main" val="27733739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7_Full Image with 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349042"/>
          </a:xfrm>
        </p:spPr>
        <p:txBody>
          <a:bodyPr/>
          <a:lstStyle/>
          <a:p>
            <a:r>
              <a:rPr lang="en-US" dirty="0"/>
              <a:t>Click icon to add picture</a:t>
            </a:r>
          </a:p>
        </p:txBody>
      </p:sp>
      <p:sp>
        <p:nvSpPr>
          <p:cNvPr id="6" name="Title 5"/>
          <p:cNvSpPr>
            <a:spLocks noGrp="1"/>
          </p:cNvSpPr>
          <p:nvPr>
            <p:ph type="title"/>
          </p:nvPr>
        </p:nvSpPr>
        <p:spPr>
          <a:xfrm>
            <a:off x="0" y="220136"/>
            <a:ext cx="9143999" cy="1251062"/>
          </a:xfrm>
          <a:gradFill flip="none" rotWithShape="1">
            <a:gsLst>
              <a:gs pos="0">
                <a:srgbClr val="FFFFFF">
                  <a:alpha val="80000"/>
                </a:srgbClr>
              </a:gs>
              <a:gs pos="100000">
                <a:srgbClr val="000000">
                  <a:alpha val="0"/>
                </a:srgbClr>
              </a:gs>
              <a:gs pos="78000">
                <a:srgbClr val="FFFFFF">
                  <a:alpha val="59000"/>
                </a:srgbClr>
              </a:gs>
            </a:gsLst>
            <a:lin ang="0" scaled="1"/>
            <a:tileRect/>
          </a:gradFill>
          <a:effectLst/>
        </p:spPr>
        <p:txBody>
          <a:bodyPr vert="horz" lIns="457200" rIns="45720" rtlCol="0" anchor="b" anchorCtr="0">
            <a:noAutofit/>
            <a:scene3d>
              <a:camera prst="orthographicFront"/>
              <a:lightRig rig="threePt" dir="t">
                <a:rot lat="0" lon="0" rev="4800000"/>
              </a:lightRig>
            </a:scene3d>
            <a:sp3d prstMaterial="matte">
              <a:bevelT w="50800" h="10160"/>
            </a:sp3d>
          </a:bodyPr>
          <a:lstStyle>
            <a:lvl1pPr marL="233363" indent="0">
              <a:lnSpc>
                <a:spcPts val="3800"/>
              </a:lnSpc>
              <a:defRPr kumimoji="0" lang="en-US" sz="3600" b="1" i="0" u="none" strike="noStrike" kern="1200" cap="none" spc="0" normalizeH="0" baseline="0" noProof="0" dirty="0" smtClean="0">
                <a:ln>
                  <a:noFill/>
                </a:ln>
                <a:solidFill>
                  <a:srgbClr val="214A8F"/>
                </a:solidFill>
                <a:effectLst/>
                <a:uLnTx/>
                <a:uFillTx/>
                <a:latin typeface="Arial"/>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5" name="Slide Number Placeholder 5"/>
          <p:cNvSpPr>
            <a:spLocks noGrp="1"/>
          </p:cNvSpPr>
          <p:nvPr>
            <p:ph type="sldNum" sz="quarter" idx="12"/>
          </p:nvPr>
        </p:nvSpPr>
        <p:spPr>
          <a:xfrm>
            <a:off x="6781800" y="6492875"/>
            <a:ext cx="2133600" cy="365125"/>
          </a:xfrm>
          <a:prstGeom prst="rect">
            <a:avLst/>
          </a:prstGeom>
        </p:spPr>
        <p:txBody>
          <a:bodyPr/>
          <a:lstStyle/>
          <a:p>
            <a:pPr fontAlgn="auto">
              <a:spcBef>
                <a:spcPts val="0"/>
              </a:spcBef>
              <a:spcAft>
                <a:spcPts val="0"/>
              </a:spcAft>
            </a:pPr>
            <a:fld id="{E927D3A1-389A-4018-906C-00F6813AC341}" type="slidenum">
              <a:rPr lang="en-US">
                <a:solidFill>
                  <a:prstClr val="black"/>
                </a:solidFill>
                <a:latin typeface="Arial"/>
              </a:rPr>
              <a:pPr fontAlgn="auto">
                <a:spcBef>
                  <a:spcPts val="0"/>
                </a:spcBef>
                <a:spcAft>
                  <a:spcPts val="0"/>
                </a:spcAft>
              </a:pPr>
              <a:t>‹#›</a:t>
            </a:fld>
            <a:endParaRPr lang="en-US" dirty="0">
              <a:solidFill>
                <a:prstClr val="black"/>
              </a:solidFill>
              <a:latin typeface="Arial"/>
            </a:endParaRPr>
          </a:p>
        </p:txBody>
      </p:sp>
    </p:spTree>
    <p:extLst>
      <p:ext uri="{BB962C8B-B14F-4D97-AF65-F5344CB8AC3E}">
        <p14:creationId xmlns:p14="http://schemas.microsoft.com/office/powerpoint/2010/main" val="3957894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8_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349042"/>
          </a:xfrm>
        </p:spPr>
        <p:txBody>
          <a:bodyPr/>
          <a:lstStyle/>
          <a:p>
            <a:r>
              <a:rPr lang="en-US" dirty="0"/>
              <a:t>Click icon to add picture</a:t>
            </a:r>
          </a:p>
        </p:txBody>
      </p:sp>
      <p:sp>
        <p:nvSpPr>
          <p:cNvPr id="3" name="Slide Number Placeholder 5"/>
          <p:cNvSpPr>
            <a:spLocks noGrp="1"/>
          </p:cNvSpPr>
          <p:nvPr>
            <p:ph type="sldNum" sz="quarter" idx="12"/>
          </p:nvPr>
        </p:nvSpPr>
        <p:spPr>
          <a:xfrm>
            <a:off x="6781800" y="6492875"/>
            <a:ext cx="2133600" cy="365125"/>
          </a:xfrm>
          <a:prstGeom prst="rect">
            <a:avLst/>
          </a:prstGeom>
        </p:spPr>
        <p:txBody>
          <a:bodyPr/>
          <a:lstStyle/>
          <a:p>
            <a:pPr fontAlgn="auto">
              <a:spcBef>
                <a:spcPts val="0"/>
              </a:spcBef>
              <a:spcAft>
                <a:spcPts val="0"/>
              </a:spcAft>
            </a:pPr>
            <a:fld id="{E927D3A1-389A-4018-906C-00F6813AC341}" type="slidenum">
              <a:rPr lang="en-US">
                <a:solidFill>
                  <a:prstClr val="black"/>
                </a:solidFill>
                <a:latin typeface="Arial"/>
              </a:rPr>
              <a:pPr fontAlgn="auto">
                <a:spcBef>
                  <a:spcPts val="0"/>
                </a:spcBef>
                <a:spcAft>
                  <a:spcPts val="0"/>
                </a:spcAft>
              </a:pPr>
              <a:t>‹#›</a:t>
            </a:fld>
            <a:endParaRPr lang="en-US" dirty="0">
              <a:solidFill>
                <a:prstClr val="black"/>
              </a:solidFill>
              <a:latin typeface="Arial"/>
            </a:endParaRPr>
          </a:p>
        </p:txBody>
      </p:sp>
    </p:spTree>
    <p:extLst>
      <p:ext uri="{BB962C8B-B14F-4D97-AF65-F5344CB8AC3E}">
        <p14:creationId xmlns:p14="http://schemas.microsoft.com/office/powerpoint/2010/main" val="29852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9_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6781800" y="6492875"/>
            <a:ext cx="2133600" cy="365125"/>
          </a:xfrm>
          <a:prstGeom prst="rect">
            <a:avLst/>
          </a:prstGeom>
        </p:spPr>
        <p:txBody>
          <a:bodyPr/>
          <a:lstStyle/>
          <a:p>
            <a:pPr fontAlgn="auto">
              <a:spcBef>
                <a:spcPts val="0"/>
              </a:spcBef>
              <a:spcAft>
                <a:spcPts val="0"/>
              </a:spcAft>
            </a:pPr>
            <a:fld id="{E927D3A1-389A-4018-906C-00F6813AC341}" type="slidenum">
              <a:rPr lang="en-US">
                <a:solidFill>
                  <a:prstClr val="black"/>
                </a:solidFill>
                <a:latin typeface="Arial"/>
              </a:rPr>
              <a:pPr fontAlgn="auto">
                <a:spcBef>
                  <a:spcPts val="0"/>
                </a:spcBef>
                <a:spcAft>
                  <a:spcPts val="0"/>
                </a:spcAft>
              </a:pPr>
              <a:t>‹#›</a:t>
            </a:fld>
            <a:endParaRPr lang="en-US" dirty="0">
              <a:solidFill>
                <a:prstClr val="black"/>
              </a:solidFill>
              <a:latin typeface="Arial"/>
            </a:endParaRPr>
          </a:p>
        </p:txBody>
      </p:sp>
    </p:spTree>
    <p:extLst>
      <p:ext uri="{BB962C8B-B14F-4D97-AF65-F5344CB8AC3E}">
        <p14:creationId xmlns:p14="http://schemas.microsoft.com/office/powerpoint/2010/main" val="4044479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10_end page">
    <p:bg>
      <p:bgPr>
        <a:solidFill>
          <a:srgbClr val="0F4F97"/>
        </a:solidFill>
        <a:effectLst/>
      </p:bgPr>
    </p:bg>
    <p:spTree>
      <p:nvGrpSpPr>
        <p:cNvPr id="1" name=""/>
        <p:cNvGrpSpPr/>
        <p:nvPr/>
      </p:nvGrpSpPr>
      <p:grpSpPr>
        <a:xfrm>
          <a:off x="0" y="0"/>
          <a:ext cx="0" cy="0"/>
          <a:chOff x="0" y="0"/>
          <a:chExt cx="0" cy="0"/>
        </a:xfrm>
      </p:grpSpPr>
      <p:pic>
        <p:nvPicPr>
          <p:cNvPr id="3" name="Picture 2" descr="LLNL_Logo_WHT-LRG.png"/>
          <p:cNvPicPr>
            <a:picLocks noChangeAspect="1"/>
          </p:cNvPicPr>
          <p:nvPr/>
        </p:nvPicPr>
        <p:blipFill>
          <a:blip r:embed="rId2" cstate="print"/>
          <a:stretch>
            <a:fillRect/>
          </a:stretch>
        </p:blipFill>
        <p:spPr>
          <a:xfrm>
            <a:off x="721852" y="5437487"/>
            <a:ext cx="3602498" cy="607768"/>
          </a:xfrm>
          <a:prstGeom prst="rect">
            <a:avLst/>
          </a:prstGeom>
        </p:spPr>
      </p:pic>
    </p:spTree>
    <p:extLst>
      <p:ext uri="{BB962C8B-B14F-4D97-AF65-F5344CB8AC3E}">
        <p14:creationId xmlns:p14="http://schemas.microsoft.com/office/powerpoint/2010/main" val="21421568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r>
              <a:rPr lang="en-US">
                <a:solidFill>
                  <a:prstClr val="black"/>
                </a:solidFill>
                <a:latin typeface="Arial"/>
              </a:rPr>
              <a:t>September 2006</a:t>
            </a:r>
          </a:p>
        </p:txBody>
      </p:sp>
      <p:sp>
        <p:nvSpPr>
          <p:cNvPr id="4" name="Footer Placeholder 3"/>
          <p:cNvSpPr>
            <a:spLocks noGrp="1"/>
          </p:cNvSpPr>
          <p:nvPr>
            <p:ph type="ftr" sz="quarter" idx="11"/>
          </p:nvPr>
        </p:nvSpPr>
        <p:spPr/>
        <p:txBody>
          <a:bodyPr/>
          <a:lstStyle/>
          <a:p>
            <a:r>
              <a:rPr lang="en-US">
                <a:solidFill>
                  <a:prstClr val="black"/>
                </a:solidFill>
              </a:rPr>
              <a:t>Attorney-Client Privileged</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92AA9407-2976-4D06-A34D-A4A0D69C1698}" type="slidenum">
              <a:rPr lang="en-US">
                <a:solidFill>
                  <a:prstClr val="black"/>
                </a:solidFill>
                <a:latin typeface="Arial"/>
              </a:rPr>
              <a:pPr fontAlgn="auto">
                <a:spcBef>
                  <a:spcPts val="0"/>
                </a:spcBef>
                <a:spcAft>
                  <a:spcPts val="0"/>
                </a:spcAft>
              </a:pPr>
              <a:t>‹#›</a:t>
            </a:fld>
            <a:endParaRPr lang="en-US">
              <a:solidFill>
                <a:prstClr val="black"/>
              </a:solidFill>
              <a:latin typeface="Arial"/>
            </a:endParaRPr>
          </a:p>
        </p:txBody>
      </p:sp>
    </p:spTree>
    <p:extLst>
      <p:ext uri="{BB962C8B-B14F-4D97-AF65-F5344CB8AC3E}">
        <p14:creationId xmlns:p14="http://schemas.microsoft.com/office/powerpoint/2010/main" val="20846298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15" name="Rectangle 14"/>
          <p:cNvSpPr/>
          <p:nvPr/>
        </p:nvSpPr>
        <p:spPr>
          <a:xfrm>
            <a:off x="0" y="3065028"/>
            <a:ext cx="3417506" cy="3792972"/>
          </a:xfrm>
          <a:prstGeom prst="rect">
            <a:avLst/>
          </a:prstGeom>
          <a:solidFill>
            <a:srgbClr val="0F4F9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fontAlgn="auto">
              <a:spcBef>
                <a:spcPts val="0"/>
              </a:spcBef>
              <a:spcAft>
                <a:spcPts val="0"/>
              </a:spcAft>
            </a:pPr>
            <a:endParaRPr lang="en-US" dirty="0">
              <a:solidFill>
                <a:prstClr val="white"/>
              </a:solidFill>
            </a:endParaRPr>
          </a:p>
        </p:txBody>
      </p:sp>
      <p:sp>
        <p:nvSpPr>
          <p:cNvPr id="10" name="Title 9"/>
          <p:cNvSpPr>
            <a:spLocks noGrp="1"/>
          </p:cNvSpPr>
          <p:nvPr>
            <p:ph type="title"/>
          </p:nvPr>
        </p:nvSpPr>
        <p:spPr>
          <a:xfrm>
            <a:off x="457200" y="743918"/>
            <a:ext cx="8229600" cy="986725"/>
          </a:xfrm>
        </p:spPr>
        <p:txBody>
          <a:bodyPr/>
          <a:lstStyle>
            <a:lvl1pPr>
              <a:lnSpc>
                <a:spcPts val="3800"/>
              </a:lnSpc>
              <a:defRPr b="0" i="1">
                <a:solidFill>
                  <a:srgbClr val="0F4F97"/>
                </a:solidFill>
                <a:effectLst/>
                <a:latin typeface="Arial"/>
                <a:cs typeface="Arial"/>
              </a:defRPr>
            </a:lvl1pPr>
          </a:lstStyle>
          <a:p>
            <a:r>
              <a:rPr lang="en-US"/>
              <a:t>Click to edit Master title style</a:t>
            </a:r>
            <a:endParaRPr lang="en-US" dirty="0"/>
          </a:p>
        </p:txBody>
      </p:sp>
      <p:sp>
        <p:nvSpPr>
          <p:cNvPr id="12" name="Text Placeholder 11"/>
          <p:cNvSpPr>
            <a:spLocks noGrp="1"/>
          </p:cNvSpPr>
          <p:nvPr>
            <p:ph type="body" sz="quarter" idx="13"/>
          </p:nvPr>
        </p:nvSpPr>
        <p:spPr>
          <a:xfrm>
            <a:off x="652275" y="1733685"/>
            <a:ext cx="5434199" cy="369888"/>
          </a:xfrm>
        </p:spPr>
        <p:txBody>
          <a:bodyPr>
            <a:noAutofit/>
          </a:bodyPr>
          <a:lstStyle>
            <a:lvl1pPr>
              <a:lnSpc>
                <a:spcPts val="2200"/>
              </a:lnSpc>
              <a:buNone/>
              <a:defRPr sz="2000">
                <a:latin typeface="Arial"/>
                <a:cs typeface="Arial"/>
              </a:defRPr>
            </a:lvl1pPr>
            <a:lvl2pPr>
              <a:buNone/>
              <a:defRPr/>
            </a:lvl2pPr>
            <a:lvl3pPr>
              <a:buNone/>
              <a:defRPr/>
            </a:lvl3pPr>
            <a:lvl4pPr>
              <a:buNone/>
              <a:defRPr/>
            </a:lvl4pPr>
            <a:lvl5pPr>
              <a:buNone/>
              <a:defRPr/>
            </a:lvl5pPr>
          </a:lstStyle>
          <a:p>
            <a:pPr lvl="0"/>
            <a:r>
              <a:rPr lang="en-US"/>
              <a:t>Click to edit Master text styles</a:t>
            </a:r>
          </a:p>
        </p:txBody>
      </p:sp>
      <p:pic>
        <p:nvPicPr>
          <p:cNvPr id="7" name="Picture 2"/>
          <p:cNvPicPr>
            <a:picLocks noChangeAspect="1" noChangeArrowheads="1"/>
          </p:cNvPicPr>
          <p:nvPr/>
        </p:nvPicPr>
        <p:blipFill rotWithShape="1">
          <a:blip r:embed="rId2" cstate="print"/>
          <a:srcRect l="949"/>
          <a:stretch/>
        </p:blipFill>
        <p:spPr bwMode="auto">
          <a:xfrm>
            <a:off x="3497385" y="3062287"/>
            <a:ext cx="5646615" cy="3795713"/>
          </a:xfrm>
          <a:prstGeom prst="rect">
            <a:avLst/>
          </a:prstGeom>
          <a:noFill/>
          <a:ln w="9525">
            <a:noFill/>
            <a:miter lim="800000"/>
            <a:headEnd/>
            <a:tailEnd/>
          </a:ln>
        </p:spPr>
      </p:pic>
      <p:pic>
        <p:nvPicPr>
          <p:cNvPr id="16" name="Picture 15" descr="LLNL_Logo_WHT-LRG.png"/>
          <p:cNvPicPr>
            <a:picLocks noChangeAspect="1"/>
          </p:cNvPicPr>
          <p:nvPr/>
        </p:nvPicPr>
        <p:blipFill>
          <a:blip r:embed="rId3" cstate="print"/>
          <a:stretch>
            <a:fillRect/>
          </a:stretch>
        </p:blipFill>
        <p:spPr>
          <a:xfrm>
            <a:off x="159876" y="3220532"/>
            <a:ext cx="2240285" cy="377953"/>
          </a:xfrm>
          <a:prstGeom prst="rect">
            <a:avLst/>
          </a:prstGeom>
        </p:spPr>
      </p:pic>
    </p:spTree>
    <p:extLst>
      <p:ext uri="{BB962C8B-B14F-4D97-AF65-F5344CB8AC3E}">
        <p14:creationId xmlns:p14="http://schemas.microsoft.com/office/powerpoint/2010/main" val="12992534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dirty="0"/>
          </a:p>
        </p:txBody>
      </p:sp>
      <p:sp>
        <p:nvSpPr>
          <p:cNvPr id="3" name="Slide Number Placeholder 5"/>
          <p:cNvSpPr>
            <a:spLocks noGrp="1"/>
          </p:cNvSpPr>
          <p:nvPr>
            <p:ph type="sldNum" sz="quarter" idx="12"/>
          </p:nvPr>
        </p:nvSpPr>
        <p:spPr>
          <a:xfrm>
            <a:off x="6781800" y="6492875"/>
            <a:ext cx="2133600" cy="365125"/>
          </a:xfrm>
          <a:prstGeom prst="rect">
            <a:avLst/>
          </a:prstGeom>
        </p:spPr>
        <p:txBody>
          <a:bodyPr/>
          <a:lstStyle/>
          <a:p>
            <a:pPr fontAlgn="auto">
              <a:spcBef>
                <a:spcPts val="0"/>
              </a:spcBef>
              <a:spcAft>
                <a:spcPts val="0"/>
              </a:spcAft>
            </a:pPr>
            <a:fld id="{E927D3A1-389A-4018-906C-00F6813AC341}" type="slidenum">
              <a:rPr lang="en-US">
                <a:solidFill>
                  <a:prstClr val="black"/>
                </a:solidFill>
                <a:latin typeface="Arial"/>
              </a:rPr>
              <a:pPr fontAlgn="auto">
                <a:spcBef>
                  <a:spcPts val="0"/>
                </a:spcBef>
                <a:spcAft>
                  <a:spcPts val="0"/>
                </a:spcAft>
              </a:pPr>
              <a:t>‹#›</a:t>
            </a:fld>
            <a:endParaRPr lang="en-US" dirty="0">
              <a:solidFill>
                <a:prstClr val="black"/>
              </a:solidFill>
              <a:latin typeface="Arial"/>
            </a:endParaRPr>
          </a:p>
        </p:txBody>
      </p:sp>
      <p:sp>
        <p:nvSpPr>
          <p:cNvPr id="4" name="Footer Placeholder 4"/>
          <p:cNvSpPr>
            <a:spLocks noGrp="1"/>
          </p:cNvSpPr>
          <p:nvPr>
            <p:ph type="ftr" sz="quarter" idx="11"/>
          </p:nvPr>
        </p:nvSpPr>
        <p:spPr>
          <a:xfrm>
            <a:off x="3352800" y="6477000"/>
            <a:ext cx="2895600" cy="365125"/>
          </a:xfrm>
          <a:prstGeom prst="rect">
            <a:avLst/>
          </a:prstGeom>
        </p:spPr>
        <p:txBody>
          <a:bodyPr/>
          <a:lstStyle>
            <a:lvl1pPr>
              <a:defRPr sz="1600"/>
            </a:lvl1pPr>
          </a:lstStyle>
          <a:p>
            <a:r>
              <a:rPr lang="en-US" dirty="0">
                <a:solidFill>
                  <a:prstClr val="black"/>
                </a:solidFill>
              </a:rPr>
              <a:t>Attorney-Client Privileged</a:t>
            </a:r>
          </a:p>
        </p:txBody>
      </p:sp>
    </p:spTree>
    <p:extLst>
      <p:ext uri="{BB962C8B-B14F-4D97-AF65-F5344CB8AC3E}">
        <p14:creationId xmlns:p14="http://schemas.microsoft.com/office/powerpoint/2010/main" val="12468299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6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Title Placeholder 1"/>
          <p:cNvSpPr>
            <a:spLocks noGrp="1"/>
          </p:cNvSpPr>
          <p:nvPr>
            <p:ph type="title"/>
          </p:nvPr>
        </p:nvSpPr>
        <p:spPr>
          <a:xfrm>
            <a:off x="457200" y="220136"/>
            <a:ext cx="8229600" cy="1251062"/>
          </a:xfrm>
          <a:prstGeom prst="rect">
            <a:avLst/>
          </a:prstGeom>
          <a:effectLst/>
        </p:spPr>
        <p:txBody>
          <a:bodyPr vert="horz" lIns="91440" rIns="45720" rtlCol="0" anchor="b" anchorCtr="0">
            <a:noAutofit/>
            <a:scene3d>
              <a:camera prst="orthographicFront"/>
              <a:lightRig rig="threePt" dir="t">
                <a:rot lat="0" lon="0" rev="4800000"/>
              </a:lightRig>
            </a:scene3d>
            <a:sp3d prstMaterial="matte">
              <a:bevelT w="50800" h="10160"/>
            </a:sp3d>
          </a:bodyPr>
          <a:lstStyle/>
          <a:p>
            <a:r>
              <a:rPr kumimoji="0" lang="en-US"/>
              <a:t>Click to edit Master title style</a:t>
            </a:r>
            <a:endParaRPr kumimoji="0" lang="en-US" dirty="0"/>
          </a:p>
        </p:txBody>
      </p:sp>
      <p:sp>
        <p:nvSpPr>
          <p:cNvPr id="4" name="Slide Number Placeholder 5"/>
          <p:cNvSpPr>
            <a:spLocks noGrp="1"/>
          </p:cNvSpPr>
          <p:nvPr>
            <p:ph type="sldNum" sz="quarter" idx="12"/>
          </p:nvPr>
        </p:nvSpPr>
        <p:spPr>
          <a:xfrm>
            <a:off x="6781800" y="6492875"/>
            <a:ext cx="2133600" cy="365125"/>
          </a:xfrm>
          <a:prstGeom prst="rect">
            <a:avLst/>
          </a:prstGeom>
        </p:spPr>
        <p:txBody>
          <a:bodyPr/>
          <a:lstStyle/>
          <a:p>
            <a:pPr fontAlgn="auto">
              <a:spcBef>
                <a:spcPts val="0"/>
              </a:spcBef>
              <a:spcAft>
                <a:spcPts val="0"/>
              </a:spcAft>
            </a:pPr>
            <a:fld id="{E927D3A1-389A-4018-906C-00F6813AC341}" type="slidenum">
              <a:rPr lang="en-US">
                <a:solidFill>
                  <a:prstClr val="black"/>
                </a:solidFill>
                <a:latin typeface="Arial"/>
              </a:rPr>
              <a:pPr fontAlgn="auto">
                <a:spcBef>
                  <a:spcPts val="0"/>
                </a:spcBef>
                <a:spcAft>
                  <a:spcPts val="0"/>
                </a:spcAft>
              </a:pPr>
              <a:t>‹#›</a:t>
            </a:fld>
            <a:endParaRPr lang="en-US" dirty="0">
              <a:solidFill>
                <a:prstClr val="black"/>
              </a:solidFill>
              <a:latin typeface="Arial"/>
            </a:endParaRPr>
          </a:p>
        </p:txBody>
      </p:sp>
      <p:sp>
        <p:nvSpPr>
          <p:cNvPr id="6" name="Footer Placeholder 4"/>
          <p:cNvSpPr>
            <a:spLocks noGrp="1"/>
          </p:cNvSpPr>
          <p:nvPr>
            <p:ph type="ftr" sz="quarter" idx="11"/>
          </p:nvPr>
        </p:nvSpPr>
        <p:spPr>
          <a:xfrm>
            <a:off x="3352800" y="6477000"/>
            <a:ext cx="2895600" cy="365125"/>
          </a:xfrm>
          <a:prstGeom prst="rect">
            <a:avLst/>
          </a:prstGeom>
        </p:spPr>
        <p:txBody>
          <a:bodyPr/>
          <a:lstStyle>
            <a:lvl1pPr>
              <a:defRPr sz="1600"/>
            </a:lvl1pPr>
          </a:lstStyle>
          <a:p>
            <a:r>
              <a:rPr lang="en-US" dirty="0">
                <a:solidFill>
                  <a:prstClr val="black"/>
                </a:solidFill>
              </a:rPr>
              <a:t>Attorney-Client Privileged</a:t>
            </a:r>
          </a:p>
        </p:txBody>
      </p:sp>
    </p:spTree>
    <p:extLst>
      <p:ext uri="{BB962C8B-B14F-4D97-AF65-F5344CB8AC3E}">
        <p14:creationId xmlns:p14="http://schemas.microsoft.com/office/powerpoint/2010/main" val="17245570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4_Title with left-sid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38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457200" y="1566863"/>
            <a:ext cx="3968496" cy="4751357"/>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Slide Number Placeholder 5"/>
          <p:cNvSpPr>
            <a:spLocks noGrp="1"/>
          </p:cNvSpPr>
          <p:nvPr>
            <p:ph type="sldNum" sz="quarter" idx="12"/>
          </p:nvPr>
        </p:nvSpPr>
        <p:spPr>
          <a:xfrm>
            <a:off x="6781800" y="6492875"/>
            <a:ext cx="2133600" cy="365125"/>
          </a:xfrm>
          <a:prstGeom prst="rect">
            <a:avLst/>
          </a:prstGeom>
        </p:spPr>
        <p:txBody>
          <a:bodyPr/>
          <a:lstStyle/>
          <a:p>
            <a:pPr fontAlgn="auto">
              <a:spcBef>
                <a:spcPts val="0"/>
              </a:spcBef>
              <a:spcAft>
                <a:spcPts val="0"/>
              </a:spcAft>
            </a:pPr>
            <a:fld id="{E927D3A1-389A-4018-906C-00F6813AC341}" type="slidenum">
              <a:rPr lang="en-US">
                <a:solidFill>
                  <a:prstClr val="black"/>
                </a:solidFill>
                <a:latin typeface="Arial"/>
              </a:rPr>
              <a:pPr fontAlgn="auto">
                <a:spcBef>
                  <a:spcPts val="0"/>
                </a:spcBef>
                <a:spcAft>
                  <a:spcPts val="0"/>
                </a:spcAft>
              </a:pPr>
              <a:t>‹#›</a:t>
            </a:fld>
            <a:endParaRPr lang="en-US" dirty="0">
              <a:solidFill>
                <a:prstClr val="black"/>
              </a:solidFill>
              <a:latin typeface="Arial"/>
            </a:endParaRPr>
          </a:p>
        </p:txBody>
      </p:sp>
      <p:sp>
        <p:nvSpPr>
          <p:cNvPr id="6" name="Footer Placeholder 4"/>
          <p:cNvSpPr>
            <a:spLocks noGrp="1"/>
          </p:cNvSpPr>
          <p:nvPr>
            <p:ph type="ftr" sz="quarter" idx="11"/>
          </p:nvPr>
        </p:nvSpPr>
        <p:spPr>
          <a:xfrm>
            <a:off x="3352800" y="6477000"/>
            <a:ext cx="2895600" cy="365125"/>
          </a:xfrm>
          <a:prstGeom prst="rect">
            <a:avLst/>
          </a:prstGeom>
        </p:spPr>
        <p:txBody>
          <a:bodyPr/>
          <a:lstStyle>
            <a:lvl1pPr>
              <a:defRPr sz="1600"/>
            </a:lvl1pPr>
          </a:lstStyle>
          <a:p>
            <a:r>
              <a:rPr lang="en-US" dirty="0">
                <a:solidFill>
                  <a:prstClr val="black"/>
                </a:solidFill>
              </a:rPr>
              <a:t>Attorney-Client Privileged</a:t>
            </a:r>
          </a:p>
        </p:txBody>
      </p:sp>
    </p:spTree>
    <p:extLst>
      <p:ext uri="{BB962C8B-B14F-4D97-AF65-F5344CB8AC3E}">
        <p14:creationId xmlns:p14="http://schemas.microsoft.com/office/powerpoint/2010/main" val="41597637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5_Title with right-sid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38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4727275" y="1566863"/>
            <a:ext cx="3968496" cy="4751357"/>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Slide Number Placeholder 5"/>
          <p:cNvSpPr>
            <a:spLocks noGrp="1"/>
          </p:cNvSpPr>
          <p:nvPr>
            <p:ph type="sldNum" sz="quarter" idx="12"/>
          </p:nvPr>
        </p:nvSpPr>
        <p:spPr>
          <a:xfrm>
            <a:off x="6781800" y="6492875"/>
            <a:ext cx="2133600" cy="365125"/>
          </a:xfrm>
          <a:prstGeom prst="rect">
            <a:avLst/>
          </a:prstGeom>
        </p:spPr>
        <p:txBody>
          <a:bodyPr/>
          <a:lstStyle/>
          <a:p>
            <a:pPr fontAlgn="auto">
              <a:spcBef>
                <a:spcPts val="0"/>
              </a:spcBef>
              <a:spcAft>
                <a:spcPts val="0"/>
              </a:spcAft>
            </a:pPr>
            <a:fld id="{E927D3A1-389A-4018-906C-00F6813AC341}" type="slidenum">
              <a:rPr lang="en-US">
                <a:solidFill>
                  <a:prstClr val="black"/>
                </a:solidFill>
                <a:latin typeface="Arial"/>
              </a:rPr>
              <a:pPr fontAlgn="auto">
                <a:spcBef>
                  <a:spcPts val="0"/>
                </a:spcBef>
                <a:spcAft>
                  <a:spcPts val="0"/>
                </a:spcAft>
              </a:pPr>
              <a:t>‹#›</a:t>
            </a:fld>
            <a:endParaRPr lang="en-US" dirty="0">
              <a:solidFill>
                <a:prstClr val="black"/>
              </a:solidFill>
              <a:latin typeface="Arial"/>
            </a:endParaRPr>
          </a:p>
        </p:txBody>
      </p:sp>
      <p:sp>
        <p:nvSpPr>
          <p:cNvPr id="6" name="Footer Placeholder 4"/>
          <p:cNvSpPr>
            <a:spLocks noGrp="1"/>
          </p:cNvSpPr>
          <p:nvPr>
            <p:ph type="ftr" sz="quarter" idx="11"/>
          </p:nvPr>
        </p:nvSpPr>
        <p:spPr>
          <a:xfrm>
            <a:off x="3352800" y="6477000"/>
            <a:ext cx="2895600" cy="365125"/>
          </a:xfrm>
          <a:prstGeom prst="rect">
            <a:avLst/>
          </a:prstGeom>
        </p:spPr>
        <p:txBody>
          <a:bodyPr/>
          <a:lstStyle>
            <a:lvl1pPr>
              <a:defRPr sz="1600"/>
            </a:lvl1pPr>
          </a:lstStyle>
          <a:p>
            <a:r>
              <a:rPr lang="en-US" dirty="0">
                <a:solidFill>
                  <a:prstClr val="black"/>
                </a:solidFill>
              </a:rPr>
              <a:t>Attorney-Client Privileged</a:t>
            </a:r>
          </a:p>
        </p:txBody>
      </p:sp>
    </p:spTree>
    <p:extLst>
      <p:ext uri="{BB962C8B-B14F-4D97-AF65-F5344CB8AC3E}">
        <p14:creationId xmlns:p14="http://schemas.microsoft.com/office/powerpoint/2010/main" val="23227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6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Title Placeholder 1"/>
          <p:cNvSpPr>
            <a:spLocks noGrp="1"/>
          </p:cNvSpPr>
          <p:nvPr>
            <p:ph type="title"/>
          </p:nvPr>
        </p:nvSpPr>
        <p:spPr>
          <a:xfrm>
            <a:off x="457200" y="220136"/>
            <a:ext cx="8229600" cy="1251062"/>
          </a:xfrm>
          <a:prstGeom prst="rect">
            <a:avLst/>
          </a:prstGeom>
          <a:effectLst/>
        </p:spPr>
        <p:txBody>
          <a:bodyPr vert="horz" lIns="91440" rIns="45720" rtlCol="0" anchor="b" anchorCtr="0">
            <a:noAutofit/>
            <a:scene3d>
              <a:camera prst="orthographicFront"/>
              <a:lightRig rig="threePt" dir="t">
                <a:rot lat="0" lon="0" rev="4800000"/>
              </a:lightRig>
            </a:scene3d>
            <a:sp3d prstMaterial="matte">
              <a:bevelT w="50800" h="10160"/>
            </a:sp3d>
          </a:bodyPr>
          <a:lstStyle/>
          <a:p>
            <a:r>
              <a:rPr kumimoji="0" lang="en-US"/>
              <a:t>Click to edit Master title style</a:t>
            </a:r>
            <a:endParaRPr kumimoji="0" lang="en-US" dirty="0"/>
          </a:p>
        </p:txBody>
      </p:sp>
      <p:sp>
        <p:nvSpPr>
          <p:cNvPr id="4" name="Slide Number Placeholder 5"/>
          <p:cNvSpPr>
            <a:spLocks noGrp="1"/>
          </p:cNvSpPr>
          <p:nvPr>
            <p:ph type="sldNum" sz="quarter" idx="12"/>
          </p:nvPr>
        </p:nvSpPr>
        <p:spPr>
          <a:xfrm>
            <a:off x="6781800" y="6492875"/>
            <a:ext cx="2133600" cy="365125"/>
          </a:xfrm>
          <a:prstGeom prst="rect">
            <a:avLst/>
          </a:prstGeom>
        </p:spPr>
        <p:txBody>
          <a:bodyPr/>
          <a:lstStyle/>
          <a:p>
            <a:pPr fontAlgn="auto">
              <a:spcBef>
                <a:spcPts val="0"/>
              </a:spcBef>
              <a:spcAft>
                <a:spcPts val="0"/>
              </a:spcAft>
            </a:pPr>
            <a:fld id="{E927D3A1-389A-4018-906C-00F6813AC341}" type="slidenum">
              <a:rPr lang="en-US">
                <a:solidFill>
                  <a:prstClr val="black"/>
                </a:solidFill>
                <a:latin typeface="Arial"/>
              </a:rPr>
              <a:pPr fontAlgn="auto">
                <a:spcBef>
                  <a:spcPts val="0"/>
                </a:spcBef>
                <a:spcAft>
                  <a:spcPts val="0"/>
                </a:spcAft>
              </a:pPr>
              <a:t>‹#›</a:t>
            </a:fld>
            <a:endParaRPr lang="en-US" dirty="0">
              <a:solidFill>
                <a:prstClr val="black"/>
              </a:solidFill>
              <a:latin typeface="Arial"/>
            </a:endParaRPr>
          </a:p>
        </p:txBody>
      </p:sp>
      <p:sp>
        <p:nvSpPr>
          <p:cNvPr id="6" name="Footer Placeholder 4"/>
          <p:cNvSpPr>
            <a:spLocks noGrp="1"/>
          </p:cNvSpPr>
          <p:nvPr>
            <p:ph type="ftr" sz="quarter" idx="11"/>
          </p:nvPr>
        </p:nvSpPr>
        <p:spPr>
          <a:xfrm>
            <a:off x="3352800" y="6477000"/>
            <a:ext cx="2895600" cy="365125"/>
          </a:xfrm>
          <a:prstGeom prst="rect">
            <a:avLst/>
          </a:prstGeom>
        </p:spPr>
        <p:txBody>
          <a:bodyPr/>
          <a:lstStyle>
            <a:lvl1pPr>
              <a:defRPr sz="1600"/>
            </a:lvl1pPr>
          </a:lstStyle>
          <a:p>
            <a:r>
              <a:rPr lang="en-US" dirty="0">
                <a:solidFill>
                  <a:prstClr val="black"/>
                </a:solidFill>
              </a:rPr>
              <a:t>Attorney-Client Privileged</a:t>
            </a:r>
          </a:p>
        </p:txBody>
      </p:sp>
    </p:spTree>
    <p:extLst>
      <p:ext uri="{BB962C8B-B14F-4D97-AF65-F5344CB8AC3E}">
        <p14:creationId xmlns:p14="http://schemas.microsoft.com/office/powerpoint/2010/main" val="37180843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6_Title with side-by-sid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38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465826" y="1566863"/>
            <a:ext cx="3968496" cy="4751357"/>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Content Placeholder 2"/>
          <p:cNvSpPr>
            <a:spLocks noGrp="1"/>
          </p:cNvSpPr>
          <p:nvPr>
            <p:ph idx="10"/>
          </p:nvPr>
        </p:nvSpPr>
        <p:spPr>
          <a:xfrm>
            <a:off x="4718649" y="1566863"/>
            <a:ext cx="3968496" cy="4751357"/>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Slide Number Placeholder 5"/>
          <p:cNvSpPr>
            <a:spLocks noGrp="1"/>
          </p:cNvSpPr>
          <p:nvPr>
            <p:ph type="sldNum" sz="quarter" idx="12"/>
          </p:nvPr>
        </p:nvSpPr>
        <p:spPr>
          <a:xfrm>
            <a:off x="6781800" y="6492875"/>
            <a:ext cx="2133600" cy="365125"/>
          </a:xfrm>
          <a:prstGeom prst="rect">
            <a:avLst/>
          </a:prstGeom>
        </p:spPr>
        <p:txBody>
          <a:bodyPr/>
          <a:lstStyle/>
          <a:p>
            <a:pPr fontAlgn="auto">
              <a:spcBef>
                <a:spcPts val="0"/>
              </a:spcBef>
              <a:spcAft>
                <a:spcPts val="0"/>
              </a:spcAft>
            </a:pPr>
            <a:fld id="{E927D3A1-389A-4018-906C-00F6813AC341}" type="slidenum">
              <a:rPr lang="en-US">
                <a:solidFill>
                  <a:prstClr val="black"/>
                </a:solidFill>
                <a:latin typeface="Arial"/>
              </a:rPr>
              <a:pPr fontAlgn="auto">
                <a:spcBef>
                  <a:spcPts val="0"/>
                </a:spcBef>
                <a:spcAft>
                  <a:spcPts val="0"/>
                </a:spcAft>
              </a:pPr>
              <a:t>‹#›</a:t>
            </a:fld>
            <a:endParaRPr lang="en-US" dirty="0">
              <a:solidFill>
                <a:prstClr val="black"/>
              </a:solidFill>
              <a:latin typeface="Arial"/>
            </a:endParaRPr>
          </a:p>
        </p:txBody>
      </p:sp>
      <p:sp>
        <p:nvSpPr>
          <p:cNvPr id="7" name="Footer Placeholder 4"/>
          <p:cNvSpPr>
            <a:spLocks noGrp="1"/>
          </p:cNvSpPr>
          <p:nvPr>
            <p:ph type="ftr" sz="quarter" idx="11"/>
          </p:nvPr>
        </p:nvSpPr>
        <p:spPr>
          <a:xfrm>
            <a:off x="3352800" y="6477000"/>
            <a:ext cx="2895600" cy="365125"/>
          </a:xfrm>
          <a:prstGeom prst="rect">
            <a:avLst/>
          </a:prstGeom>
        </p:spPr>
        <p:txBody>
          <a:bodyPr/>
          <a:lstStyle>
            <a:lvl1pPr>
              <a:defRPr sz="1600"/>
            </a:lvl1pPr>
          </a:lstStyle>
          <a:p>
            <a:r>
              <a:rPr lang="en-US" dirty="0">
                <a:solidFill>
                  <a:prstClr val="black"/>
                </a:solidFill>
              </a:rPr>
              <a:t>Attorney-Client Privileged</a:t>
            </a:r>
          </a:p>
        </p:txBody>
      </p:sp>
    </p:spTree>
    <p:extLst>
      <p:ext uri="{BB962C8B-B14F-4D97-AF65-F5344CB8AC3E}">
        <p14:creationId xmlns:p14="http://schemas.microsoft.com/office/powerpoint/2010/main" val="6792021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7_Title with Quad Text">
    <p:spTree>
      <p:nvGrpSpPr>
        <p:cNvPr id="1" name=""/>
        <p:cNvGrpSpPr/>
        <p:nvPr/>
      </p:nvGrpSpPr>
      <p:grpSpPr>
        <a:xfrm>
          <a:off x="0" y="0"/>
          <a:ext cx="0" cy="0"/>
          <a:chOff x="0" y="0"/>
          <a:chExt cx="0" cy="0"/>
        </a:xfrm>
      </p:grpSpPr>
      <p:sp>
        <p:nvSpPr>
          <p:cNvPr id="14" name="Text Placeholder 12"/>
          <p:cNvSpPr>
            <a:spLocks noGrp="1"/>
          </p:cNvSpPr>
          <p:nvPr>
            <p:ph type="body" sz="quarter" idx="15"/>
          </p:nvPr>
        </p:nvSpPr>
        <p:spPr>
          <a:xfrm>
            <a:off x="4575089" y="1653591"/>
            <a:ext cx="3959225" cy="2101328"/>
          </a:xfrm>
          <a:effectLst/>
        </p:spPr>
        <p:txBody>
          <a:bodyPr/>
          <a:lstStyle>
            <a:lvl1pPr marL="288925" indent="-169863">
              <a:defRPr sz="1400"/>
            </a:lvl1pPr>
            <a:lvl2pPr marL="460375" indent="-171450">
              <a:defRPr sz="1400"/>
            </a:lvl2pPr>
            <a:lvl3pPr marL="685800" indent="-225425">
              <a:defRPr sz="1200"/>
            </a:lvl3pPr>
            <a:lvl4pPr marL="858838" indent="-173038">
              <a:defRPr sz="1200"/>
            </a:lvl4pPr>
            <a:lvl5pPr marL="1030288" indent="-17145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cxnSp>
        <p:nvCxnSpPr>
          <p:cNvPr id="5" name="Straight Connector 4"/>
          <p:cNvCxnSpPr/>
          <p:nvPr/>
        </p:nvCxnSpPr>
        <p:spPr bwMode="auto">
          <a:xfrm rot="5400000">
            <a:off x="2153528" y="3920602"/>
            <a:ext cx="4722647" cy="1588"/>
          </a:xfrm>
          <a:prstGeom prst="line">
            <a:avLst/>
          </a:prstGeom>
          <a:solidFill>
            <a:schemeClr val="accent1"/>
          </a:solidFill>
          <a:ln w="38100" cap="flat" cmpd="sng" algn="ctr">
            <a:solidFill>
              <a:schemeClr val="bg1"/>
            </a:solidFill>
            <a:prstDash val="solid"/>
            <a:round/>
            <a:headEnd type="none" w="med" len="med"/>
            <a:tailEnd type="none" w="med" len="med"/>
          </a:ln>
          <a:effectLst>
            <a:outerShdw blurRad="50800" dist="38100" dir="2700000" algn="tl" rotWithShape="0">
              <a:srgbClr val="3961A7">
                <a:alpha val="43000"/>
              </a:srgbClr>
            </a:outerShdw>
          </a:effectLst>
        </p:spPr>
      </p:cxnSp>
      <p:cxnSp>
        <p:nvCxnSpPr>
          <p:cNvPr id="6" name="Straight Connector 5"/>
          <p:cNvCxnSpPr/>
          <p:nvPr/>
        </p:nvCxnSpPr>
        <p:spPr bwMode="auto">
          <a:xfrm>
            <a:off x="469900" y="3873981"/>
            <a:ext cx="8229600" cy="1588"/>
          </a:xfrm>
          <a:prstGeom prst="line">
            <a:avLst/>
          </a:prstGeom>
          <a:solidFill>
            <a:schemeClr val="accent1"/>
          </a:solidFill>
          <a:ln w="38100" cap="flat" cmpd="sng" algn="ctr">
            <a:solidFill>
              <a:schemeClr val="bg1"/>
            </a:solidFill>
            <a:prstDash val="solid"/>
            <a:round/>
            <a:headEnd type="none" w="med" len="med"/>
            <a:tailEnd type="none" w="med" len="med"/>
          </a:ln>
          <a:effectLst>
            <a:outerShdw blurRad="50800" dist="38100" dir="2700000" algn="tl" rotWithShape="0">
              <a:srgbClr val="3961A7">
                <a:alpha val="43000"/>
              </a:srgbClr>
            </a:outerShdw>
          </a:effectLst>
        </p:spPr>
      </p:cxnSp>
      <p:sp>
        <p:nvSpPr>
          <p:cNvPr id="7" name="Text Placeholder 12"/>
          <p:cNvSpPr>
            <a:spLocks noGrp="1"/>
          </p:cNvSpPr>
          <p:nvPr>
            <p:ph type="body" sz="quarter" idx="11"/>
          </p:nvPr>
        </p:nvSpPr>
        <p:spPr>
          <a:xfrm>
            <a:off x="469900" y="1653591"/>
            <a:ext cx="3959225" cy="2101328"/>
          </a:xfrm>
          <a:effectLst/>
        </p:spPr>
        <p:txBody>
          <a:bodyPr/>
          <a:lstStyle>
            <a:lvl1pPr marL="288925" indent="-169863">
              <a:defRPr sz="1400"/>
            </a:lvl1pPr>
            <a:lvl2pPr marL="460375" indent="-171450">
              <a:defRPr sz="1400"/>
            </a:lvl2pPr>
            <a:lvl3pPr marL="685800" indent="-225425">
              <a:defRPr sz="1200"/>
            </a:lvl3pPr>
            <a:lvl4pPr marL="858838" indent="-173038">
              <a:defRPr sz="1200"/>
            </a:lvl4pPr>
            <a:lvl5pPr marL="1030288" indent="-17145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2"/>
          <p:cNvSpPr>
            <a:spLocks noGrp="1"/>
          </p:cNvSpPr>
          <p:nvPr>
            <p:ph type="body" sz="quarter" idx="16"/>
          </p:nvPr>
        </p:nvSpPr>
        <p:spPr>
          <a:xfrm>
            <a:off x="4575089" y="4021969"/>
            <a:ext cx="3959225" cy="2101328"/>
          </a:xfrm>
          <a:effectLst/>
        </p:spPr>
        <p:txBody>
          <a:bodyPr/>
          <a:lstStyle>
            <a:lvl1pPr marL="288925" indent="-169863">
              <a:defRPr sz="1400"/>
            </a:lvl1pPr>
            <a:lvl2pPr marL="460375" indent="-171450">
              <a:defRPr sz="1400"/>
            </a:lvl2pPr>
            <a:lvl3pPr marL="685800" indent="-225425">
              <a:defRPr sz="1200"/>
            </a:lvl3pPr>
            <a:lvl4pPr marL="858838" indent="-173038">
              <a:defRPr sz="1200"/>
            </a:lvl4pPr>
            <a:lvl5pPr marL="1030288" indent="-17145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2"/>
          <p:cNvSpPr>
            <a:spLocks noGrp="1"/>
          </p:cNvSpPr>
          <p:nvPr>
            <p:ph type="body" sz="quarter" idx="17"/>
          </p:nvPr>
        </p:nvSpPr>
        <p:spPr>
          <a:xfrm>
            <a:off x="469900" y="4021969"/>
            <a:ext cx="3959225" cy="2101328"/>
          </a:xfrm>
          <a:effectLst/>
        </p:spPr>
        <p:txBody>
          <a:bodyPr/>
          <a:lstStyle>
            <a:lvl1pPr marL="288925" indent="-169863">
              <a:defRPr sz="1400"/>
            </a:lvl1pPr>
            <a:lvl2pPr marL="460375" indent="-171450">
              <a:defRPr sz="1400"/>
            </a:lvl2pPr>
            <a:lvl3pPr marL="685800" indent="-225425">
              <a:defRPr sz="1200"/>
            </a:lvl3pPr>
            <a:lvl4pPr marL="858838" indent="-173038">
              <a:defRPr sz="1200"/>
            </a:lvl4pPr>
            <a:lvl5pPr marL="1030288" indent="-17145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2"/>
          </p:nvPr>
        </p:nvSpPr>
        <p:spPr>
          <a:xfrm>
            <a:off x="6781800" y="6492875"/>
            <a:ext cx="2133600" cy="365125"/>
          </a:xfrm>
          <a:prstGeom prst="rect">
            <a:avLst/>
          </a:prstGeom>
        </p:spPr>
        <p:txBody>
          <a:bodyPr/>
          <a:lstStyle/>
          <a:p>
            <a:pPr fontAlgn="auto">
              <a:spcBef>
                <a:spcPts val="0"/>
              </a:spcBef>
              <a:spcAft>
                <a:spcPts val="0"/>
              </a:spcAft>
            </a:pPr>
            <a:fld id="{E927D3A1-389A-4018-906C-00F6813AC341}" type="slidenum">
              <a:rPr lang="en-US">
                <a:solidFill>
                  <a:prstClr val="black"/>
                </a:solidFill>
                <a:latin typeface="Arial"/>
              </a:rPr>
              <a:pPr fontAlgn="auto">
                <a:spcBef>
                  <a:spcPts val="0"/>
                </a:spcBef>
                <a:spcAft>
                  <a:spcPts val="0"/>
                </a:spcAft>
              </a:pPr>
              <a:t>‹#›</a:t>
            </a:fld>
            <a:endParaRPr lang="en-US" dirty="0">
              <a:solidFill>
                <a:prstClr val="black"/>
              </a:solidFill>
              <a:latin typeface="Arial"/>
            </a:endParaRPr>
          </a:p>
        </p:txBody>
      </p:sp>
      <p:sp>
        <p:nvSpPr>
          <p:cNvPr id="10" name="Footer Placeholder 4"/>
          <p:cNvSpPr>
            <a:spLocks noGrp="1"/>
          </p:cNvSpPr>
          <p:nvPr>
            <p:ph type="ftr" sz="quarter" idx="18"/>
          </p:nvPr>
        </p:nvSpPr>
        <p:spPr>
          <a:xfrm>
            <a:off x="3352800" y="6477000"/>
            <a:ext cx="2895600" cy="365125"/>
          </a:xfrm>
          <a:prstGeom prst="rect">
            <a:avLst/>
          </a:prstGeom>
        </p:spPr>
        <p:txBody>
          <a:bodyPr/>
          <a:lstStyle>
            <a:lvl1pPr>
              <a:defRPr sz="1600"/>
            </a:lvl1pPr>
          </a:lstStyle>
          <a:p>
            <a:r>
              <a:rPr lang="en-US" dirty="0">
                <a:solidFill>
                  <a:prstClr val="black"/>
                </a:solidFill>
              </a:rPr>
              <a:t>Attorney-Client Privileged</a:t>
            </a:r>
          </a:p>
        </p:txBody>
      </p:sp>
    </p:spTree>
    <p:extLst>
      <p:ext uri="{BB962C8B-B14F-4D97-AF65-F5344CB8AC3E}">
        <p14:creationId xmlns:p14="http://schemas.microsoft.com/office/powerpoint/2010/main" val="13642589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7_Full Image with 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349042"/>
          </a:xfrm>
        </p:spPr>
        <p:txBody>
          <a:bodyPr/>
          <a:lstStyle/>
          <a:p>
            <a:r>
              <a:rPr lang="en-US" dirty="0"/>
              <a:t>Click icon to add picture</a:t>
            </a:r>
          </a:p>
        </p:txBody>
      </p:sp>
      <p:sp>
        <p:nvSpPr>
          <p:cNvPr id="6" name="Title 5"/>
          <p:cNvSpPr>
            <a:spLocks noGrp="1"/>
          </p:cNvSpPr>
          <p:nvPr>
            <p:ph type="title"/>
          </p:nvPr>
        </p:nvSpPr>
        <p:spPr>
          <a:xfrm>
            <a:off x="0" y="220136"/>
            <a:ext cx="9143999" cy="1251062"/>
          </a:xfrm>
          <a:gradFill flip="none" rotWithShape="1">
            <a:gsLst>
              <a:gs pos="0">
                <a:srgbClr val="FFFFFF">
                  <a:alpha val="80000"/>
                </a:srgbClr>
              </a:gs>
              <a:gs pos="100000">
                <a:srgbClr val="000000">
                  <a:alpha val="0"/>
                </a:srgbClr>
              </a:gs>
              <a:gs pos="78000">
                <a:srgbClr val="FFFFFF">
                  <a:alpha val="59000"/>
                </a:srgbClr>
              </a:gs>
            </a:gsLst>
            <a:lin ang="0" scaled="1"/>
            <a:tileRect/>
          </a:gradFill>
          <a:effectLst/>
        </p:spPr>
        <p:txBody>
          <a:bodyPr vert="horz" lIns="457200" rIns="45720" rtlCol="0" anchor="b" anchorCtr="0">
            <a:noAutofit/>
            <a:scene3d>
              <a:camera prst="orthographicFront"/>
              <a:lightRig rig="threePt" dir="t">
                <a:rot lat="0" lon="0" rev="4800000"/>
              </a:lightRig>
            </a:scene3d>
            <a:sp3d prstMaterial="matte">
              <a:bevelT w="50800" h="10160"/>
            </a:sp3d>
          </a:bodyPr>
          <a:lstStyle>
            <a:lvl1pPr marL="233363" indent="0">
              <a:lnSpc>
                <a:spcPts val="3800"/>
              </a:lnSpc>
              <a:defRPr kumimoji="0" lang="en-US" sz="3600" b="1" i="0" u="none" strike="noStrike" kern="1200" cap="none" spc="0" normalizeH="0" baseline="0" noProof="0" dirty="0" smtClean="0">
                <a:ln>
                  <a:noFill/>
                </a:ln>
                <a:solidFill>
                  <a:srgbClr val="214A8F"/>
                </a:solidFill>
                <a:effectLst/>
                <a:uLnTx/>
                <a:uFillTx/>
                <a:latin typeface="Arial"/>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5" name="Slide Number Placeholder 5"/>
          <p:cNvSpPr>
            <a:spLocks noGrp="1"/>
          </p:cNvSpPr>
          <p:nvPr>
            <p:ph type="sldNum" sz="quarter" idx="12"/>
          </p:nvPr>
        </p:nvSpPr>
        <p:spPr>
          <a:xfrm>
            <a:off x="6781800" y="6492875"/>
            <a:ext cx="2133600" cy="365125"/>
          </a:xfrm>
          <a:prstGeom prst="rect">
            <a:avLst/>
          </a:prstGeom>
        </p:spPr>
        <p:txBody>
          <a:bodyPr/>
          <a:lstStyle/>
          <a:p>
            <a:pPr fontAlgn="auto">
              <a:spcBef>
                <a:spcPts val="0"/>
              </a:spcBef>
              <a:spcAft>
                <a:spcPts val="0"/>
              </a:spcAft>
            </a:pPr>
            <a:fld id="{E927D3A1-389A-4018-906C-00F6813AC341}" type="slidenum">
              <a:rPr lang="en-US">
                <a:solidFill>
                  <a:prstClr val="black"/>
                </a:solidFill>
                <a:latin typeface="Arial"/>
              </a:rPr>
              <a:pPr fontAlgn="auto">
                <a:spcBef>
                  <a:spcPts val="0"/>
                </a:spcBef>
                <a:spcAft>
                  <a:spcPts val="0"/>
                </a:spcAft>
              </a:pPr>
              <a:t>‹#›</a:t>
            </a:fld>
            <a:endParaRPr lang="en-US" dirty="0">
              <a:solidFill>
                <a:prstClr val="black"/>
              </a:solidFill>
              <a:latin typeface="Arial"/>
            </a:endParaRPr>
          </a:p>
        </p:txBody>
      </p:sp>
    </p:spTree>
    <p:extLst>
      <p:ext uri="{BB962C8B-B14F-4D97-AF65-F5344CB8AC3E}">
        <p14:creationId xmlns:p14="http://schemas.microsoft.com/office/powerpoint/2010/main" val="12419942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8_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349042"/>
          </a:xfrm>
        </p:spPr>
        <p:txBody>
          <a:bodyPr/>
          <a:lstStyle/>
          <a:p>
            <a:r>
              <a:rPr lang="en-US" dirty="0"/>
              <a:t>Click icon to add picture</a:t>
            </a:r>
          </a:p>
        </p:txBody>
      </p:sp>
      <p:sp>
        <p:nvSpPr>
          <p:cNvPr id="3" name="Slide Number Placeholder 5"/>
          <p:cNvSpPr>
            <a:spLocks noGrp="1"/>
          </p:cNvSpPr>
          <p:nvPr>
            <p:ph type="sldNum" sz="quarter" idx="12"/>
          </p:nvPr>
        </p:nvSpPr>
        <p:spPr>
          <a:xfrm>
            <a:off x="6781800" y="6492875"/>
            <a:ext cx="2133600" cy="365125"/>
          </a:xfrm>
          <a:prstGeom prst="rect">
            <a:avLst/>
          </a:prstGeom>
        </p:spPr>
        <p:txBody>
          <a:bodyPr/>
          <a:lstStyle/>
          <a:p>
            <a:pPr fontAlgn="auto">
              <a:spcBef>
                <a:spcPts val="0"/>
              </a:spcBef>
              <a:spcAft>
                <a:spcPts val="0"/>
              </a:spcAft>
            </a:pPr>
            <a:fld id="{E927D3A1-389A-4018-906C-00F6813AC341}" type="slidenum">
              <a:rPr lang="en-US">
                <a:solidFill>
                  <a:prstClr val="black"/>
                </a:solidFill>
                <a:latin typeface="Arial"/>
              </a:rPr>
              <a:pPr fontAlgn="auto">
                <a:spcBef>
                  <a:spcPts val="0"/>
                </a:spcBef>
                <a:spcAft>
                  <a:spcPts val="0"/>
                </a:spcAft>
              </a:pPr>
              <a:t>‹#›</a:t>
            </a:fld>
            <a:endParaRPr lang="en-US" dirty="0">
              <a:solidFill>
                <a:prstClr val="black"/>
              </a:solidFill>
              <a:latin typeface="Arial"/>
            </a:endParaRPr>
          </a:p>
        </p:txBody>
      </p:sp>
    </p:spTree>
    <p:extLst>
      <p:ext uri="{BB962C8B-B14F-4D97-AF65-F5344CB8AC3E}">
        <p14:creationId xmlns:p14="http://schemas.microsoft.com/office/powerpoint/2010/main" val="31481134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9_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6781800" y="6492875"/>
            <a:ext cx="2133600" cy="365125"/>
          </a:xfrm>
          <a:prstGeom prst="rect">
            <a:avLst/>
          </a:prstGeom>
        </p:spPr>
        <p:txBody>
          <a:bodyPr/>
          <a:lstStyle/>
          <a:p>
            <a:pPr fontAlgn="auto">
              <a:spcBef>
                <a:spcPts val="0"/>
              </a:spcBef>
              <a:spcAft>
                <a:spcPts val="0"/>
              </a:spcAft>
            </a:pPr>
            <a:fld id="{E927D3A1-389A-4018-906C-00F6813AC341}" type="slidenum">
              <a:rPr lang="en-US">
                <a:solidFill>
                  <a:prstClr val="black"/>
                </a:solidFill>
                <a:latin typeface="Arial"/>
              </a:rPr>
              <a:pPr fontAlgn="auto">
                <a:spcBef>
                  <a:spcPts val="0"/>
                </a:spcBef>
                <a:spcAft>
                  <a:spcPts val="0"/>
                </a:spcAft>
              </a:pPr>
              <a:t>‹#›</a:t>
            </a:fld>
            <a:endParaRPr lang="en-US" dirty="0">
              <a:solidFill>
                <a:prstClr val="black"/>
              </a:solidFill>
              <a:latin typeface="Arial"/>
            </a:endParaRPr>
          </a:p>
        </p:txBody>
      </p:sp>
    </p:spTree>
    <p:extLst>
      <p:ext uri="{BB962C8B-B14F-4D97-AF65-F5344CB8AC3E}">
        <p14:creationId xmlns:p14="http://schemas.microsoft.com/office/powerpoint/2010/main" val="7438438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10_end page">
    <p:bg>
      <p:bgPr>
        <a:solidFill>
          <a:srgbClr val="0F4F97"/>
        </a:solidFill>
        <a:effectLst/>
      </p:bgPr>
    </p:bg>
    <p:spTree>
      <p:nvGrpSpPr>
        <p:cNvPr id="1" name=""/>
        <p:cNvGrpSpPr/>
        <p:nvPr/>
      </p:nvGrpSpPr>
      <p:grpSpPr>
        <a:xfrm>
          <a:off x="0" y="0"/>
          <a:ext cx="0" cy="0"/>
          <a:chOff x="0" y="0"/>
          <a:chExt cx="0" cy="0"/>
        </a:xfrm>
      </p:grpSpPr>
      <p:pic>
        <p:nvPicPr>
          <p:cNvPr id="3" name="Picture 2" descr="LLNL_Logo_WHT-LRG.png"/>
          <p:cNvPicPr>
            <a:picLocks noChangeAspect="1"/>
          </p:cNvPicPr>
          <p:nvPr/>
        </p:nvPicPr>
        <p:blipFill>
          <a:blip r:embed="rId2" cstate="print"/>
          <a:stretch>
            <a:fillRect/>
          </a:stretch>
        </p:blipFill>
        <p:spPr>
          <a:xfrm>
            <a:off x="721852" y="5437487"/>
            <a:ext cx="3602498" cy="607768"/>
          </a:xfrm>
          <a:prstGeom prst="rect">
            <a:avLst/>
          </a:prstGeom>
        </p:spPr>
      </p:pic>
    </p:spTree>
    <p:extLst>
      <p:ext uri="{BB962C8B-B14F-4D97-AF65-F5344CB8AC3E}">
        <p14:creationId xmlns:p14="http://schemas.microsoft.com/office/powerpoint/2010/main" val="39796365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r>
              <a:rPr lang="en-US">
                <a:solidFill>
                  <a:prstClr val="black"/>
                </a:solidFill>
                <a:latin typeface="Arial"/>
              </a:rPr>
              <a:t>September 2006</a:t>
            </a:r>
            <a:endParaRPr lang="en-US" dirty="0">
              <a:solidFill>
                <a:prstClr val="black"/>
              </a:solidFill>
              <a:latin typeface="Arial"/>
            </a:endParaRPr>
          </a:p>
        </p:txBody>
      </p:sp>
      <p:sp>
        <p:nvSpPr>
          <p:cNvPr id="9" name="Footer Placeholder 4"/>
          <p:cNvSpPr>
            <a:spLocks noGrp="1"/>
          </p:cNvSpPr>
          <p:nvPr>
            <p:ph type="ftr" sz="quarter" idx="11"/>
          </p:nvPr>
        </p:nvSpPr>
        <p:spPr>
          <a:xfrm>
            <a:off x="3352800" y="6477000"/>
            <a:ext cx="2895600" cy="365125"/>
          </a:xfrm>
          <a:prstGeom prst="rect">
            <a:avLst/>
          </a:prstGeom>
        </p:spPr>
        <p:txBody>
          <a:bodyPr/>
          <a:lstStyle>
            <a:lvl1pPr>
              <a:defRPr sz="1600"/>
            </a:lvl1pPr>
          </a:lstStyle>
          <a:p>
            <a:r>
              <a:rPr lang="en-US" dirty="0">
                <a:solidFill>
                  <a:prstClr val="black"/>
                </a:solidFill>
              </a:rPr>
              <a:t>Attorney-Client Privileged</a:t>
            </a:r>
          </a:p>
        </p:txBody>
      </p:sp>
      <p:sp>
        <p:nvSpPr>
          <p:cNvPr id="10" name="Slide Number Placeholder 5"/>
          <p:cNvSpPr>
            <a:spLocks noGrp="1"/>
          </p:cNvSpPr>
          <p:nvPr>
            <p:ph type="sldNum" sz="quarter" idx="12"/>
          </p:nvPr>
        </p:nvSpPr>
        <p:spPr>
          <a:xfrm>
            <a:off x="7924800" y="6492875"/>
            <a:ext cx="990600" cy="365125"/>
          </a:xfrm>
          <a:prstGeom prst="rect">
            <a:avLst/>
          </a:prstGeom>
        </p:spPr>
        <p:txBody>
          <a:bodyPr/>
          <a:lstStyle/>
          <a:p>
            <a:pPr fontAlgn="auto">
              <a:spcBef>
                <a:spcPts val="0"/>
              </a:spcBef>
              <a:spcAft>
                <a:spcPts val="0"/>
              </a:spcAft>
            </a:pPr>
            <a:fld id="{E927D3A1-389A-4018-906C-00F6813AC341}" type="slidenum">
              <a:rPr lang="en-US">
                <a:solidFill>
                  <a:prstClr val="black"/>
                </a:solidFill>
                <a:latin typeface="Arial"/>
              </a:rPr>
              <a:pPr fontAlgn="auto">
                <a:spcBef>
                  <a:spcPts val="0"/>
                </a:spcBef>
                <a:spcAft>
                  <a:spcPts val="0"/>
                </a:spcAft>
              </a:pPr>
              <a:t>‹#›</a:t>
            </a:fld>
            <a:endParaRPr lang="en-US" dirty="0">
              <a:solidFill>
                <a:prstClr val="black"/>
              </a:solidFill>
              <a:latin typeface="Arial"/>
            </a:endParaRPr>
          </a:p>
        </p:txBody>
      </p:sp>
    </p:spTree>
    <p:extLst>
      <p:ext uri="{BB962C8B-B14F-4D97-AF65-F5344CB8AC3E}">
        <p14:creationId xmlns:p14="http://schemas.microsoft.com/office/powerpoint/2010/main" val="16495862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r>
              <a:rPr lang="en-US">
                <a:solidFill>
                  <a:prstClr val="black"/>
                </a:solidFill>
                <a:latin typeface="Arial"/>
              </a:rPr>
              <a:t>September 2006</a:t>
            </a:r>
          </a:p>
        </p:txBody>
      </p:sp>
      <p:sp>
        <p:nvSpPr>
          <p:cNvPr id="4" name="Footer Placeholder 3"/>
          <p:cNvSpPr>
            <a:spLocks noGrp="1"/>
          </p:cNvSpPr>
          <p:nvPr>
            <p:ph type="ftr" sz="quarter" idx="11"/>
          </p:nvPr>
        </p:nvSpPr>
        <p:spPr/>
        <p:txBody>
          <a:bodyPr/>
          <a:lstStyle/>
          <a:p>
            <a:r>
              <a:rPr lang="en-US">
                <a:solidFill>
                  <a:prstClr val="black"/>
                </a:solidFill>
              </a:rPr>
              <a:t>Attorney-Client Privileged</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92AA9407-2976-4D06-A34D-A4A0D69C1698}" type="slidenum">
              <a:rPr lang="en-US">
                <a:solidFill>
                  <a:prstClr val="black"/>
                </a:solidFill>
                <a:latin typeface="Arial"/>
              </a:rPr>
              <a:pPr fontAlgn="auto">
                <a:spcBef>
                  <a:spcPts val="0"/>
                </a:spcBef>
                <a:spcAft>
                  <a:spcPts val="0"/>
                </a:spcAft>
              </a:pPr>
              <a:t>‹#›</a:t>
            </a:fld>
            <a:endParaRPr lang="en-US">
              <a:solidFill>
                <a:prstClr val="black"/>
              </a:solidFill>
              <a:latin typeface="Arial"/>
            </a:endParaRPr>
          </a:p>
        </p:txBody>
      </p:sp>
    </p:spTree>
    <p:extLst>
      <p:ext uri="{BB962C8B-B14F-4D97-AF65-F5344CB8AC3E}">
        <p14:creationId xmlns:p14="http://schemas.microsoft.com/office/powerpoint/2010/main" val="4147357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9" name="Rectangle 18"/>
          <p:cNvSpPr/>
          <p:nvPr userDrawn="1"/>
        </p:nvSpPr>
        <p:spPr>
          <a:xfrm>
            <a:off x="-378" y="6316956"/>
            <a:ext cx="9144000" cy="544880"/>
          </a:xfrm>
          <a:prstGeom prst="rect">
            <a:avLst/>
          </a:prstGeom>
          <a:gradFill flip="none" rotWithShape="1">
            <a:gsLst>
              <a:gs pos="0">
                <a:srgbClr val="294861"/>
              </a:gs>
              <a:gs pos="46000">
                <a:schemeClr val="accent1">
                  <a:lumMod val="50000"/>
                </a:schemeClr>
              </a:gs>
              <a:gs pos="100000">
                <a:srgbClr val="4388B8"/>
              </a:gs>
            </a:gsLst>
            <a:lin ang="16200000" scaled="1"/>
            <a:tileRect/>
          </a:gradFill>
          <a:ln>
            <a:noFill/>
          </a:ln>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fontAlgn="auto">
              <a:spcBef>
                <a:spcPts val="0"/>
              </a:spcBef>
              <a:spcAft>
                <a:spcPts val="0"/>
              </a:spcAft>
            </a:pPr>
            <a:endParaRPr lang="en-US" dirty="0">
              <a:solidFill>
                <a:prstClr val="whit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 y="3574553"/>
            <a:ext cx="9143245" cy="2742973"/>
          </a:xfrm>
          <a:prstGeom prst="rect">
            <a:avLst/>
          </a:prstGeom>
        </p:spPr>
      </p:pic>
      <p:sp>
        <p:nvSpPr>
          <p:cNvPr id="10" name="Title 9"/>
          <p:cNvSpPr>
            <a:spLocks noGrp="1"/>
          </p:cNvSpPr>
          <p:nvPr>
            <p:ph type="title" hasCustomPrompt="1"/>
          </p:nvPr>
        </p:nvSpPr>
        <p:spPr>
          <a:xfrm>
            <a:off x="457200" y="565126"/>
            <a:ext cx="8229600" cy="1447576"/>
          </a:xfrm>
        </p:spPr>
        <p:txBody>
          <a:bodyPr anchor="b" anchorCtr="0"/>
          <a:lstStyle>
            <a:lvl1pPr>
              <a:lnSpc>
                <a:spcPts val="3800"/>
              </a:lnSpc>
              <a:defRPr sz="3600" b="1" i="0">
                <a:solidFill>
                  <a:schemeClr val="accent1">
                    <a:lumMod val="75000"/>
                  </a:schemeClr>
                </a:solidFill>
                <a:effectLst/>
                <a:latin typeface="Arial"/>
                <a:cs typeface="Arial"/>
              </a:defRPr>
            </a:lvl1pPr>
          </a:lstStyle>
          <a:p>
            <a:r>
              <a:rPr lang="en-US" dirty="0"/>
              <a:t>Click to edit </a:t>
            </a:r>
            <a:br>
              <a:rPr lang="en-US" dirty="0"/>
            </a:br>
            <a:r>
              <a:rPr lang="en-US" dirty="0"/>
              <a:t>Master title style</a:t>
            </a:r>
          </a:p>
        </p:txBody>
      </p:sp>
      <p:sp>
        <p:nvSpPr>
          <p:cNvPr id="12" name="Text Placeholder 11"/>
          <p:cNvSpPr>
            <a:spLocks noGrp="1"/>
          </p:cNvSpPr>
          <p:nvPr>
            <p:ph type="body" sz="quarter" idx="13"/>
          </p:nvPr>
        </p:nvSpPr>
        <p:spPr>
          <a:xfrm>
            <a:off x="457201" y="2024863"/>
            <a:ext cx="5629274" cy="369888"/>
          </a:xfrm>
        </p:spPr>
        <p:txBody>
          <a:bodyPr>
            <a:noAutofit/>
          </a:bodyPr>
          <a:lstStyle>
            <a:lvl1pPr>
              <a:lnSpc>
                <a:spcPts val="2200"/>
              </a:lnSpc>
              <a:buNone/>
              <a:defRPr sz="2000" b="0">
                <a:latin typeface="Arial"/>
                <a:cs typeface="Arial"/>
              </a:defRPr>
            </a:lvl1pPr>
            <a:lvl2pPr>
              <a:buNone/>
              <a:defRPr/>
            </a:lvl2pPr>
            <a:lvl3pPr>
              <a:buNone/>
              <a:defRPr/>
            </a:lvl3pPr>
            <a:lvl4pPr>
              <a:buNone/>
              <a:defRPr/>
            </a:lvl4pPr>
            <a:lvl5pPr>
              <a:buNone/>
              <a:defRPr/>
            </a:lvl5pPr>
          </a:lstStyle>
          <a:p>
            <a:pPr lvl="0"/>
            <a:r>
              <a:rPr lang="en-US"/>
              <a:t>Click to edit Master text styles</a:t>
            </a:r>
          </a:p>
        </p:txBody>
      </p:sp>
      <p:sp>
        <p:nvSpPr>
          <p:cNvPr id="3" name="Text Placeholder 2"/>
          <p:cNvSpPr>
            <a:spLocks noGrp="1"/>
          </p:cNvSpPr>
          <p:nvPr>
            <p:ph type="body" sz="quarter" idx="14" hasCustomPrompt="1"/>
          </p:nvPr>
        </p:nvSpPr>
        <p:spPr>
          <a:xfrm>
            <a:off x="4572001" y="3096715"/>
            <a:ext cx="4572000" cy="477838"/>
          </a:xfrm>
        </p:spPr>
        <p:txBody>
          <a:bodyPr rIns="182880" anchor="b" anchorCtr="0">
            <a:noAutofit/>
          </a:bodyPr>
          <a:lstStyle>
            <a:lvl1pPr marL="57150" indent="0" algn="r">
              <a:spcBef>
                <a:spcPts val="0"/>
              </a:spcBef>
              <a:buNone/>
              <a:defRPr sz="1600" b="0"/>
            </a:lvl1pPr>
            <a:lvl2pPr marL="342900" indent="0" algn="r">
              <a:buNone/>
              <a:defRPr sz="1600" b="0"/>
            </a:lvl2pPr>
            <a:lvl3pPr marL="628650" indent="0" algn="r">
              <a:buNone/>
              <a:defRPr sz="1600" b="0"/>
            </a:lvl3pPr>
            <a:lvl4pPr marL="857250" indent="0" algn="r">
              <a:buNone/>
              <a:defRPr sz="1600" b="0"/>
            </a:lvl4pPr>
            <a:lvl5pPr marL="1085850" indent="0" algn="r">
              <a:buNone/>
              <a:defRPr sz="1600" b="0"/>
            </a:lvl5pPr>
          </a:lstStyle>
          <a:p>
            <a:pPr lvl="0"/>
            <a:r>
              <a:rPr lang="en-US" dirty="0"/>
              <a:t>Authors Name</a:t>
            </a:r>
          </a:p>
          <a:p>
            <a:pPr lvl="0"/>
            <a:r>
              <a:rPr lang="en-US" dirty="0"/>
              <a:t>Title</a:t>
            </a:r>
          </a:p>
        </p:txBody>
      </p:sp>
      <p:sp>
        <p:nvSpPr>
          <p:cNvPr id="14" name="TextBox 13"/>
          <p:cNvSpPr txBox="1"/>
          <p:nvPr userDrawn="1"/>
        </p:nvSpPr>
        <p:spPr>
          <a:xfrm>
            <a:off x="68385" y="6416000"/>
            <a:ext cx="4503614" cy="286232"/>
          </a:xfrm>
          <a:prstGeom prst="rect">
            <a:avLst/>
          </a:prstGeom>
          <a:noFill/>
          <a:effectLst/>
        </p:spPr>
        <p:txBody>
          <a:bodyPr wrap="square" rtlCol="0">
            <a:spAutoFit/>
          </a:bodyPr>
          <a:lstStyle/>
          <a:p>
            <a:pPr defTabSz="457200" fontAlgn="auto">
              <a:lnSpc>
                <a:spcPct val="90000"/>
              </a:lnSpc>
              <a:spcBef>
                <a:spcPts val="0"/>
              </a:spcBef>
              <a:spcAft>
                <a:spcPts val="600"/>
              </a:spcAft>
            </a:pPr>
            <a:r>
              <a:rPr lang="en-US" sz="700" dirty="0">
                <a:solidFill>
                  <a:prstClr val="white"/>
                </a:solidFill>
                <a:latin typeface="Arial"/>
                <a:cs typeface="Arial"/>
              </a:rPr>
              <a:t>This work was performed under the auspices of the U.S. Department of Energy by Lawrence Livermore National Laboratory under contract DE-AC52-07NA27344. Lawrence Livermore National Security, LLC</a:t>
            </a:r>
          </a:p>
        </p:txBody>
      </p:sp>
      <p:pic>
        <p:nvPicPr>
          <p:cNvPr id="18" name="Picture 17" descr="LLNL_Logo_WHT-LRG.png"/>
          <p:cNvPicPr>
            <a:picLocks noChangeAspect="1"/>
          </p:cNvPicPr>
          <p:nvPr userDrawn="1"/>
        </p:nvPicPr>
        <p:blipFill>
          <a:blip r:embed="rId3"/>
          <a:stretch>
            <a:fillRect/>
          </a:stretch>
        </p:blipFill>
        <p:spPr>
          <a:xfrm>
            <a:off x="6957061" y="6446832"/>
            <a:ext cx="1865206" cy="314676"/>
          </a:xfrm>
          <a:prstGeom prst="rect">
            <a:avLst/>
          </a:prstGeom>
        </p:spPr>
      </p:pic>
      <p:sp>
        <p:nvSpPr>
          <p:cNvPr id="20" name="Rectangle 19"/>
          <p:cNvSpPr/>
          <p:nvPr userDrawn="1"/>
        </p:nvSpPr>
        <p:spPr>
          <a:xfrm>
            <a:off x="0" y="0"/>
            <a:ext cx="9144000" cy="112889"/>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fontAlgn="auto">
              <a:spcBef>
                <a:spcPts val="0"/>
              </a:spcBef>
              <a:spcAft>
                <a:spcPts val="0"/>
              </a:spcAft>
            </a:pPr>
            <a:endParaRPr lang="en-US" dirty="0">
              <a:solidFill>
                <a:prstClr val="white"/>
              </a:solidFill>
            </a:endParaRPr>
          </a:p>
        </p:txBody>
      </p:sp>
    </p:spTree>
    <p:extLst>
      <p:ext uri="{BB962C8B-B14F-4D97-AF65-F5344CB8AC3E}">
        <p14:creationId xmlns:p14="http://schemas.microsoft.com/office/powerpoint/2010/main" val="29009460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rot lat="0" lon="0" rev="4800000"/>
              </a:lightRig>
            </a:scene3d>
            <a:sp3d prstMaterial="matte"/>
          </a:bodyPr>
          <a:lstStyle/>
          <a:p>
            <a:r>
              <a:rPr kumimoji="0" lang="en-US"/>
              <a:t>Click to edit Master title style</a:t>
            </a:r>
            <a:endParaRPr kumimoji="0" lang="en-US" dirty="0"/>
          </a:p>
        </p:txBody>
      </p:sp>
    </p:spTree>
    <p:extLst>
      <p:ext uri="{BB962C8B-B14F-4D97-AF65-F5344CB8AC3E}">
        <p14:creationId xmlns:p14="http://schemas.microsoft.com/office/powerpoint/2010/main" val="403132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Title with left-sid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38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457200" y="1566863"/>
            <a:ext cx="3968496" cy="4751357"/>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Slide Number Placeholder 5"/>
          <p:cNvSpPr>
            <a:spLocks noGrp="1"/>
          </p:cNvSpPr>
          <p:nvPr>
            <p:ph type="sldNum" sz="quarter" idx="12"/>
          </p:nvPr>
        </p:nvSpPr>
        <p:spPr>
          <a:xfrm>
            <a:off x="6781800" y="6492875"/>
            <a:ext cx="2133600" cy="365125"/>
          </a:xfrm>
          <a:prstGeom prst="rect">
            <a:avLst/>
          </a:prstGeom>
        </p:spPr>
        <p:txBody>
          <a:bodyPr/>
          <a:lstStyle/>
          <a:p>
            <a:pPr fontAlgn="auto">
              <a:spcBef>
                <a:spcPts val="0"/>
              </a:spcBef>
              <a:spcAft>
                <a:spcPts val="0"/>
              </a:spcAft>
            </a:pPr>
            <a:fld id="{E927D3A1-389A-4018-906C-00F6813AC341}" type="slidenum">
              <a:rPr lang="en-US">
                <a:solidFill>
                  <a:prstClr val="black"/>
                </a:solidFill>
                <a:latin typeface="Arial"/>
              </a:rPr>
              <a:pPr fontAlgn="auto">
                <a:spcBef>
                  <a:spcPts val="0"/>
                </a:spcBef>
                <a:spcAft>
                  <a:spcPts val="0"/>
                </a:spcAft>
              </a:pPr>
              <a:t>‹#›</a:t>
            </a:fld>
            <a:endParaRPr lang="en-US" dirty="0">
              <a:solidFill>
                <a:prstClr val="black"/>
              </a:solidFill>
              <a:latin typeface="Arial"/>
            </a:endParaRPr>
          </a:p>
        </p:txBody>
      </p:sp>
      <p:sp>
        <p:nvSpPr>
          <p:cNvPr id="6" name="Footer Placeholder 4"/>
          <p:cNvSpPr>
            <a:spLocks noGrp="1"/>
          </p:cNvSpPr>
          <p:nvPr>
            <p:ph type="ftr" sz="quarter" idx="11"/>
          </p:nvPr>
        </p:nvSpPr>
        <p:spPr>
          <a:xfrm>
            <a:off x="3352800" y="6477000"/>
            <a:ext cx="2895600" cy="365125"/>
          </a:xfrm>
          <a:prstGeom prst="rect">
            <a:avLst/>
          </a:prstGeom>
        </p:spPr>
        <p:txBody>
          <a:bodyPr/>
          <a:lstStyle>
            <a:lvl1pPr>
              <a:defRPr sz="1600"/>
            </a:lvl1pPr>
          </a:lstStyle>
          <a:p>
            <a:r>
              <a:rPr lang="en-US" dirty="0">
                <a:solidFill>
                  <a:prstClr val="black"/>
                </a:solidFill>
              </a:rPr>
              <a:t>Attorney-Client Privileged</a:t>
            </a:r>
          </a:p>
        </p:txBody>
      </p:sp>
    </p:spTree>
    <p:extLst>
      <p:ext uri="{BB962C8B-B14F-4D97-AF65-F5344CB8AC3E}">
        <p14:creationId xmlns:p14="http://schemas.microsoft.com/office/powerpoint/2010/main" val="34606383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lIns="0" bIns="0"/>
          <a:lstStyle>
            <a:lvl1pPr eaLnBrk="1" latinLnBrk="0" hangingPunct="1">
              <a:spcBef>
                <a:spcPts val="1800"/>
              </a:spcBef>
              <a:spcAft>
                <a:spcPts val="0"/>
              </a:spcAft>
              <a:defRPr/>
            </a:lvl1pPr>
            <a:lvl2pPr eaLnBrk="1" latinLnBrk="0" hangingPunct="1">
              <a:spcAft>
                <a:spcPts val="0"/>
              </a:spcAft>
              <a:defRPr/>
            </a:lvl2pPr>
            <a:lvl3pPr eaLnBrk="1" latinLnBrk="0" hangingPunct="1">
              <a:spcAft>
                <a:spcPts val="0"/>
              </a:spcAft>
              <a:defRPr/>
            </a:lvl3pPr>
            <a:lvl4pPr eaLnBrk="1" latinLnBrk="0" hangingPunct="1">
              <a:spcAft>
                <a:spcPts val="0"/>
              </a:spcAft>
              <a:defRPr/>
            </a:lvl4pPr>
            <a:lvl5pPr eaLnBrk="1" latinLnBrk="0" hangingPunct="1">
              <a:spcAft>
                <a:spcPts val="0"/>
              </a:spcAft>
              <a:defRPr/>
            </a:lvl5p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5" name="Title Placeholder 1"/>
          <p:cNvSpPr>
            <a:spLocks noGrp="1"/>
          </p:cNvSpPr>
          <p:nvPr>
            <p:ph type="title"/>
          </p:nvPr>
        </p:nvSpPr>
        <p:spPr>
          <a:xfrm>
            <a:off x="457200" y="219507"/>
            <a:ext cx="8229600" cy="1008771"/>
          </a:xfrm>
          <a:prstGeom prst="rect">
            <a:avLst/>
          </a:prstGeom>
          <a:effectLst/>
        </p:spPr>
        <p:txBody>
          <a:bodyPr vert="horz" lIns="0" rIns="45720" rtlCol="0" anchor="ctr" anchorCtr="0">
            <a:noAutofit/>
            <a:scene3d>
              <a:camera prst="orthographicFront"/>
              <a:lightRig rig="threePt" dir="t">
                <a:rot lat="0" lon="0" rev="4800000"/>
              </a:lightRig>
            </a:scene3d>
            <a:sp3d prstMaterial="matte"/>
          </a:bodyPr>
          <a:lstStyle/>
          <a:p>
            <a:r>
              <a:rPr kumimoji="0" lang="en-US"/>
              <a:t>Click to edit Master title style</a:t>
            </a:r>
            <a:endParaRPr kumimoji="0" lang="en-US" dirty="0"/>
          </a:p>
        </p:txBody>
      </p:sp>
    </p:spTree>
    <p:extLst>
      <p:ext uri="{BB962C8B-B14F-4D97-AF65-F5344CB8AC3E}">
        <p14:creationId xmlns:p14="http://schemas.microsoft.com/office/powerpoint/2010/main" val="12953313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Title with side-text-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465826" y="1436688"/>
            <a:ext cx="3968496"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34852402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Title with side-text-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4726214" y="1436688"/>
            <a:ext cx="3968496"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32852081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Title with side-by-sid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465826" y="1436688"/>
            <a:ext cx="3968496"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Content Placeholder 2"/>
          <p:cNvSpPr>
            <a:spLocks noGrp="1"/>
          </p:cNvSpPr>
          <p:nvPr>
            <p:ph idx="10"/>
          </p:nvPr>
        </p:nvSpPr>
        <p:spPr>
          <a:xfrm>
            <a:off x="4718649" y="1436688"/>
            <a:ext cx="3968496"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17271802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Full Image with 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349042"/>
          </a:xfrm>
        </p:spPr>
        <p:txBody>
          <a:bodyPr/>
          <a:lstStyle/>
          <a:p>
            <a:r>
              <a:rPr lang="en-US"/>
              <a:t>Click icon to add picture</a:t>
            </a:r>
            <a:endParaRPr lang="en-US" dirty="0"/>
          </a:p>
        </p:txBody>
      </p:sp>
      <p:sp>
        <p:nvSpPr>
          <p:cNvPr id="6" name="Title 5"/>
          <p:cNvSpPr>
            <a:spLocks noGrp="1"/>
          </p:cNvSpPr>
          <p:nvPr>
            <p:ph type="title"/>
          </p:nvPr>
        </p:nvSpPr>
        <p:spPr>
          <a:xfrm>
            <a:off x="0" y="0"/>
            <a:ext cx="9143999" cy="1228907"/>
          </a:xfrm>
          <a:solidFill>
            <a:schemeClr val="bg1"/>
          </a:solidFill>
          <a:effectLst/>
        </p:spPr>
        <p:txBody>
          <a:bodyPr vert="horz" lIns="457200" rIns="45720" rtlCol="0" anchor="ctr" anchorCtr="0">
            <a:normAutofit/>
            <a:scene3d>
              <a:camera prst="orthographicFront"/>
              <a:lightRig rig="threePt" dir="t">
                <a:rot lat="0" lon="0" rev="4800000"/>
              </a:lightRig>
            </a:scene3d>
            <a:sp3d prstMaterial="matte"/>
          </a:bodyPr>
          <a:lstStyle>
            <a:lvl1pPr marL="233363" indent="0" algn="l" rtl="0" eaLnBrk="1" latinLnBrk="0" hangingPunct="1">
              <a:lnSpc>
                <a:spcPct val="90000"/>
              </a:lnSpc>
              <a:spcBef>
                <a:spcPct val="0"/>
              </a:spcBef>
              <a:buNone/>
              <a:defRPr kumimoji="0" lang="en-US" sz="3200" b="1" kern="1200" dirty="0">
                <a:solidFill>
                  <a:schemeClr val="accent1">
                    <a:lumMod val="75000"/>
                  </a:schemeClr>
                </a:solidFill>
                <a:effectLst/>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Tree>
    <p:extLst>
      <p:ext uri="{BB962C8B-B14F-4D97-AF65-F5344CB8AC3E}">
        <p14:creationId xmlns:p14="http://schemas.microsoft.com/office/powerpoint/2010/main" val="21026695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8_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349042"/>
          </a:xfrm>
        </p:spPr>
        <p:txBody>
          <a:bodyPr/>
          <a:lstStyle/>
          <a:p>
            <a:r>
              <a:rPr lang="en-US"/>
              <a:t>Click icon to add picture</a:t>
            </a:r>
            <a:endParaRPr lang="en-US" dirty="0"/>
          </a:p>
        </p:txBody>
      </p:sp>
    </p:spTree>
    <p:extLst>
      <p:ext uri="{BB962C8B-B14F-4D97-AF65-F5344CB8AC3E}">
        <p14:creationId xmlns:p14="http://schemas.microsoft.com/office/powerpoint/2010/main" val="16844564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6401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0_end page">
    <p:bg>
      <p:bgPr>
        <a:solidFill>
          <a:srgbClr val="0F4F97"/>
        </a:solidFill>
        <a:effectLst/>
      </p:bgPr>
    </p:bg>
    <p:spTree>
      <p:nvGrpSpPr>
        <p:cNvPr id="1" name=""/>
        <p:cNvGrpSpPr/>
        <p:nvPr/>
      </p:nvGrpSpPr>
      <p:grpSpPr>
        <a:xfrm>
          <a:off x="0" y="0"/>
          <a:ext cx="0" cy="0"/>
          <a:chOff x="0" y="0"/>
          <a:chExt cx="0" cy="0"/>
        </a:xfrm>
      </p:grpSpPr>
      <p:pic>
        <p:nvPicPr>
          <p:cNvPr id="3" name="Picture 2" descr="LLNL_Logo_WHT-LRG.png"/>
          <p:cNvPicPr>
            <a:picLocks noChangeAspect="1"/>
          </p:cNvPicPr>
          <p:nvPr userDrawn="1"/>
        </p:nvPicPr>
        <p:blipFill>
          <a:blip r:embed="rId2"/>
          <a:stretch>
            <a:fillRect/>
          </a:stretch>
        </p:blipFill>
        <p:spPr>
          <a:xfrm>
            <a:off x="721852" y="5437487"/>
            <a:ext cx="3602498" cy="607768"/>
          </a:xfrm>
          <a:prstGeom prst="rect">
            <a:avLst/>
          </a:prstGeom>
        </p:spPr>
      </p:pic>
    </p:spTree>
    <p:extLst>
      <p:ext uri="{BB962C8B-B14F-4D97-AF65-F5344CB8AC3E}">
        <p14:creationId xmlns:p14="http://schemas.microsoft.com/office/powerpoint/2010/main" val="24636426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r>
              <a:rPr lang="en-US">
                <a:solidFill>
                  <a:prstClr val="black"/>
                </a:solidFill>
                <a:latin typeface="Arial"/>
              </a:rPr>
              <a:t>September 2006</a:t>
            </a:r>
          </a:p>
        </p:txBody>
      </p:sp>
      <p:sp>
        <p:nvSpPr>
          <p:cNvPr id="4" name="Footer Placeholder 3"/>
          <p:cNvSpPr>
            <a:spLocks noGrp="1"/>
          </p:cNvSpPr>
          <p:nvPr>
            <p:ph type="ftr" sz="quarter" idx="11"/>
          </p:nvPr>
        </p:nvSpPr>
        <p:spPr>
          <a:xfrm>
            <a:off x="3352800" y="6477000"/>
            <a:ext cx="2895600" cy="365125"/>
          </a:xfrm>
          <a:prstGeom prst="rect">
            <a:avLst/>
          </a:prstGeom>
        </p:spPr>
        <p:txBody>
          <a:bodyPr/>
          <a:lstStyle/>
          <a:p>
            <a:r>
              <a:rPr lang="en-US">
                <a:solidFill>
                  <a:prstClr val="black"/>
                </a:solidFill>
              </a:rPr>
              <a:t>Attorney-Client Privileged</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92AA9407-2976-4D06-A34D-A4A0D69C1698}" type="slidenum">
              <a:rPr lang="en-US">
                <a:solidFill>
                  <a:prstClr val="black"/>
                </a:solidFill>
                <a:latin typeface="Arial"/>
              </a:rPr>
              <a:pPr fontAlgn="auto">
                <a:spcBef>
                  <a:spcPts val="0"/>
                </a:spcBef>
                <a:spcAft>
                  <a:spcPts val="0"/>
                </a:spcAft>
              </a:pPr>
              <a:t>‹#›</a:t>
            </a:fld>
            <a:endParaRPr lang="en-US">
              <a:solidFill>
                <a:prstClr val="black"/>
              </a:solidFill>
              <a:latin typeface="Arial"/>
            </a:endParaRPr>
          </a:p>
        </p:txBody>
      </p:sp>
    </p:spTree>
    <p:extLst>
      <p:ext uri="{BB962C8B-B14F-4D97-AF65-F5344CB8AC3E}">
        <p14:creationId xmlns:p14="http://schemas.microsoft.com/office/powerpoint/2010/main" val="4204787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ndara" panose="020E05020303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r>
              <a:rPr lang="en-US">
                <a:solidFill>
                  <a:prstClr val="black"/>
                </a:solidFill>
                <a:latin typeface="Arial"/>
              </a:rPr>
              <a:t>September 2006</a:t>
            </a:r>
            <a:endParaRPr lang="en-US" dirty="0">
              <a:solidFill>
                <a:prstClr val="black"/>
              </a:solidFill>
              <a:latin typeface="Arial"/>
            </a:endParaRPr>
          </a:p>
        </p:txBody>
      </p:sp>
      <p:sp>
        <p:nvSpPr>
          <p:cNvPr id="9" name="Footer Placeholder 4"/>
          <p:cNvSpPr>
            <a:spLocks noGrp="1"/>
          </p:cNvSpPr>
          <p:nvPr>
            <p:ph type="ftr" sz="quarter" idx="11"/>
          </p:nvPr>
        </p:nvSpPr>
        <p:spPr>
          <a:xfrm>
            <a:off x="3352800" y="6477000"/>
            <a:ext cx="2895600" cy="365125"/>
          </a:xfrm>
          <a:prstGeom prst="rect">
            <a:avLst/>
          </a:prstGeom>
        </p:spPr>
        <p:txBody>
          <a:bodyPr/>
          <a:lstStyle>
            <a:lvl1pPr>
              <a:defRPr sz="1600"/>
            </a:lvl1pPr>
          </a:lstStyle>
          <a:p>
            <a:r>
              <a:rPr lang="en-US" dirty="0">
                <a:solidFill>
                  <a:prstClr val="black"/>
                </a:solidFill>
              </a:rPr>
              <a:t>Attorney-Client Privileged</a:t>
            </a:r>
          </a:p>
        </p:txBody>
      </p:sp>
      <p:sp>
        <p:nvSpPr>
          <p:cNvPr id="10" name="Slide Number Placeholder 5"/>
          <p:cNvSpPr>
            <a:spLocks noGrp="1"/>
          </p:cNvSpPr>
          <p:nvPr>
            <p:ph type="sldNum" sz="quarter" idx="12"/>
          </p:nvPr>
        </p:nvSpPr>
        <p:spPr>
          <a:xfrm>
            <a:off x="7924800" y="6492875"/>
            <a:ext cx="990600" cy="365125"/>
          </a:xfrm>
          <a:prstGeom prst="rect">
            <a:avLst/>
          </a:prstGeom>
        </p:spPr>
        <p:txBody>
          <a:bodyPr/>
          <a:lstStyle/>
          <a:p>
            <a:pPr fontAlgn="auto">
              <a:spcBef>
                <a:spcPts val="0"/>
              </a:spcBef>
              <a:spcAft>
                <a:spcPts val="0"/>
              </a:spcAft>
            </a:pPr>
            <a:fld id="{E927D3A1-389A-4018-906C-00F6813AC341}" type="slidenum">
              <a:rPr lang="en-US">
                <a:solidFill>
                  <a:prstClr val="black"/>
                </a:solidFill>
                <a:latin typeface="Arial"/>
              </a:rPr>
              <a:pPr fontAlgn="auto">
                <a:spcBef>
                  <a:spcPts val="0"/>
                </a:spcBef>
                <a:spcAft>
                  <a:spcPts val="0"/>
                </a:spcAft>
              </a:pPr>
              <a:t>‹#›</a:t>
            </a:fld>
            <a:endParaRPr lang="en-US" dirty="0">
              <a:solidFill>
                <a:prstClr val="black"/>
              </a:solidFill>
              <a:latin typeface="Arial"/>
            </a:endParaRPr>
          </a:p>
        </p:txBody>
      </p:sp>
    </p:spTree>
    <p:extLst>
      <p:ext uri="{BB962C8B-B14F-4D97-AF65-F5344CB8AC3E}">
        <p14:creationId xmlns:p14="http://schemas.microsoft.com/office/powerpoint/2010/main" val="3632885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Title with right-sid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38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4727275" y="1566863"/>
            <a:ext cx="3968496" cy="4751357"/>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Slide Number Placeholder 5"/>
          <p:cNvSpPr>
            <a:spLocks noGrp="1"/>
          </p:cNvSpPr>
          <p:nvPr>
            <p:ph type="sldNum" sz="quarter" idx="12"/>
          </p:nvPr>
        </p:nvSpPr>
        <p:spPr>
          <a:xfrm>
            <a:off x="6781800" y="6492875"/>
            <a:ext cx="2133600" cy="365125"/>
          </a:xfrm>
          <a:prstGeom prst="rect">
            <a:avLst/>
          </a:prstGeom>
        </p:spPr>
        <p:txBody>
          <a:bodyPr/>
          <a:lstStyle/>
          <a:p>
            <a:pPr fontAlgn="auto">
              <a:spcBef>
                <a:spcPts val="0"/>
              </a:spcBef>
              <a:spcAft>
                <a:spcPts val="0"/>
              </a:spcAft>
            </a:pPr>
            <a:fld id="{E927D3A1-389A-4018-906C-00F6813AC341}" type="slidenum">
              <a:rPr lang="en-US">
                <a:solidFill>
                  <a:prstClr val="black"/>
                </a:solidFill>
                <a:latin typeface="Arial"/>
              </a:rPr>
              <a:pPr fontAlgn="auto">
                <a:spcBef>
                  <a:spcPts val="0"/>
                </a:spcBef>
                <a:spcAft>
                  <a:spcPts val="0"/>
                </a:spcAft>
              </a:pPr>
              <a:t>‹#›</a:t>
            </a:fld>
            <a:endParaRPr lang="en-US" dirty="0">
              <a:solidFill>
                <a:prstClr val="black"/>
              </a:solidFill>
              <a:latin typeface="Arial"/>
            </a:endParaRPr>
          </a:p>
        </p:txBody>
      </p:sp>
      <p:sp>
        <p:nvSpPr>
          <p:cNvPr id="6" name="Footer Placeholder 4"/>
          <p:cNvSpPr>
            <a:spLocks noGrp="1"/>
          </p:cNvSpPr>
          <p:nvPr>
            <p:ph type="ftr" sz="quarter" idx="11"/>
          </p:nvPr>
        </p:nvSpPr>
        <p:spPr>
          <a:xfrm>
            <a:off x="3352800" y="6477000"/>
            <a:ext cx="2895600" cy="365125"/>
          </a:xfrm>
          <a:prstGeom prst="rect">
            <a:avLst/>
          </a:prstGeom>
        </p:spPr>
        <p:txBody>
          <a:bodyPr/>
          <a:lstStyle>
            <a:lvl1pPr>
              <a:defRPr sz="1600"/>
            </a:lvl1pPr>
          </a:lstStyle>
          <a:p>
            <a:r>
              <a:rPr lang="en-US" dirty="0">
                <a:solidFill>
                  <a:prstClr val="black"/>
                </a:solidFill>
              </a:rPr>
              <a:t>Attorney-Client Privileged</a:t>
            </a:r>
          </a:p>
        </p:txBody>
      </p:sp>
    </p:spTree>
    <p:extLst>
      <p:ext uri="{BB962C8B-B14F-4D97-AF65-F5344CB8AC3E}">
        <p14:creationId xmlns:p14="http://schemas.microsoft.com/office/powerpoint/2010/main" val="22737765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9" name="Rectangle 18"/>
          <p:cNvSpPr/>
          <p:nvPr userDrawn="1"/>
        </p:nvSpPr>
        <p:spPr>
          <a:xfrm>
            <a:off x="-378" y="6316956"/>
            <a:ext cx="9144000" cy="544880"/>
          </a:xfrm>
          <a:prstGeom prst="rect">
            <a:avLst/>
          </a:prstGeom>
          <a:gradFill flip="none" rotWithShape="1">
            <a:gsLst>
              <a:gs pos="0">
                <a:srgbClr val="294861"/>
              </a:gs>
              <a:gs pos="46000">
                <a:schemeClr val="accent1">
                  <a:lumMod val="50000"/>
                </a:schemeClr>
              </a:gs>
              <a:gs pos="100000">
                <a:srgbClr val="4388B8"/>
              </a:gs>
            </a:gsLst>
            <a:lin ang="16200000" scaled="1"/>
            <a:tileRect/>
          </a:gradFill>
          <a:ln>
            <a:noFill/>
          </a:ln>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fontAlgn="auto">
              <a:spcBef>
                <a:spcPts val="0"/>
              </a:spcBef>
              <a:spcAft>
                <a:spcPts val="0"/>
              </a:spcAft>
            </a:pPr>
            <a:endParaRPr lang="en-US" dirty="0">
              <a:solidFill>
                <a:prstClr val="whit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 y="3574553"/>
            <a:ext cx="9143245" cy="2742973"/>
          </a:xfrm>
          <a:prstGeom prst="rect">
            <a:avLst/>
          </a:prstGeom>
        </p:spPr>
      </p:pic>
      <p:sp>
        <p:nvSpPr>
          <p:cNvPr id="10" name="Title 9"/>
          <p:cNvSpPr>
            <a:spLocks noGrp="1"/>
          </p:cNvSpPr>
          <p:nvPr>
            <p:ph type="title" hasCustomPrompt="1"/>
          </p:nvPr>
        </p:nvSpPr>
        <p:spPr>
          <a:xfrm>
            <a:off x="457200" y="565126"/>
            <a:ext cx="8229600" cy="1447576"/>
          </a:xfrm>
        </p:spPr>
        <p:txBody>
          <a:bodyPr anchor="b" anchorCtr="0"/>
          <a:lstStyle>
            <a:lvl1pPr>
              <a:lnSpc>
                <a:spcPts val="3800"/>
              </a:lnSpc>
              <a:defRPr sz="3600" b="1" i="0">
                <a:solidFill>
                  <a:schemeClr val="accent1">
                    <a:lumMod val="75000"/>
                  </a:schemeClr>
                </a:solidFill>
                <a:effectLst/>
                <a:latin typeface="Arial"/>
                <a:cs typeface="Arial"/>
              </a:defRPr>
            </a:lvl1pPr>
          </a:lstStyle>
          <a:p>
            <a:r>
              <a:rPr lang="en-US" dirty="0"/>
              <a:t>Click to edit </a:t>
            </a:r>
            <a:br>
              <a:rPr lang="en-US" dirty="0"/>
            </a:br>
            <a:r>
              <a:rPr lang="en-US" dirty="0"/>
              <a:t>Master title style</a:t>
            </a:r>
          </a:p>
        </p:txBody>
      </p:sp>
      <p:sp>
        <p:nvSpPr>
          <p:cNvPr id="12" name="Text Placeholder 11"/>
          <p:cNvSpPr>
            <a:spLocks noGrp="1"/>
          </p:cNvSpPr>
          <p:nvPr>
            <p:ph type="body" sz="quarter" idx="13"/>
          </p:nvPr>
        </p:nvSpPr>
        <p:spPr>
          <a:xfrm>
            <a:off x="457201" y="2024863"/>
            <a:ext cx="5629274" cy="369888"/>
          </a:xfrm>
        </p:spPr>
        <p:txBody>
          <a:bodyPr>
            <a:noAutofit/>
          </a:bodyPr>
          <a:lstStyle>
            <a:lvl1pPr>
              <a:lnSpc>
                <a:spcPts val="2200"/>
              </a:lnSpc>
              <a:buNone/>
              <a:defRPr sz="2000" b="0">
                <a:latin typeface="Arial"/>
                <a:cs typeface="Arial"/>
              </a:defRPr>
            </a:lvl1pPr>
            <a:lvl2pPr>
              <a:buNone/>
              <a:defRPr/>
            </a:lvl2pPr>
            <a:lvl3pPr>
              <a:buNone/>
              <a:defRPr/>
            </a:lvl3pPr>
            <a:lvl4pPr>
              <a:buNone/>
              <a:defRPr/>
            </a:lvl4pPr>
            <a:lvl5pPr>
              <a:buNone/>
              <a:defRPr/>
            </a:lvl5pPr>
          </a:lstStyle>
          <a:p>
            <a:pPr lvl="0"/>
            <a:r>
              <a:rPr lang="en-US"/>
              <a:t>Click to edit Master text styles</a:t>
            </a:r>
          </a:p>
        </p:txBody>
      </p:sp>
      <p:sp>
        <p:nvSpPr>
          <p:cNvPr id="3" name="Text Placeholder 2"/>
          <p:cNvSpPr>
            <a:spLocks noGrp="1"/>
          </p:cNvSpPr>
          <p:nvPr>
            <p:ph type="body" sz="quarter" idx="14" hasCustomPrompt="1"/>
          </p:nvPr>
        </p:nvSpPr>
        <p:spPr>
          <a:xfrm>
            <a:off x="4572001" y="3096715"/>
            <a:ext cx="4572000" cy="477838"/>
          </a:xfrm>
        </p:spPr>
        <p:txBody>
          <a:bodyPr rIns="182880" anchor="b" anchorCtr="0">
            <a:noAutofit/>
          </a:bodyPr>
          <a:lstStyle>
            <a:lvl1pPr marL="57150" indent="0" algn="r">
              <a:spcBef>
                <a:spcPts val="0"/>
              </a:spcBef>
              <a:buNone/>
              <a:defRPr sz="1600" b="0"/>
            </a:lvl1pPr>
            <a:lvl2pPr marL="342900" indent="0" algn="r">
              <a:buNone/>
              <a:defRPr sz="1600" b="0"/>
            </a:lvl2pPr>
            <a:lvl3pPr marL="628650" indent="0" algn="r">
              <a:buNone/>
              <a:defRPr sz="1600" b="0"/>
            </a:lvl3pPr>
            <a:lvl4pPr marL="857250" indent="0" algn="r">
              <a:buNone/>
              <a:defRPr sz="1600" b="0"/>
            </a:lvl4pPr>
            <a:lvl5pPr marL="1085850" indent="0" algn="r">
              <a:buNone/>
              <a:defRPr sz="1600" b="0"/>
            </a:lvl5pPr>
          </a:lstStyle>
          <a:p>
            <a:pPr lvl="0"/>
            <a:r>
              <a:rPr lang="en-US" dirty="0"/>
              <a:t>Authors Name</a:t>
            </a:r>
          </a:p>
          <a:p>
            <a:pPr lvl="0"/>
            <a:r>
              <a:rPr lang="en-US" dirty="0"/>
              <a:t>Title</a:t>
            </a:r>
          </a:p>
        </p:txBody>
      </p:sp>
      <p:sp>
        <p:nvSpPr>
          <p:cNvPr id="14" name="TextBox 13"/>
          <p:cNvSpPr txBox="1"/>
          <p:nvPr userDrawn="1"/>
        </p:nvSpPr>
        <p:spPr>
          <a:xfrm>
            <a:off x="68385" y="6416000"/>
            <a:ext cx="4503614" cy="435504"/>
          </a:xfrm>
          <a:prstGeom prst="rect">
            <a:avLst/>
          </a:prstGeom>
          <a:noFill/>
          <a:effectLst/>
        </p:spPr>
        <p:txBody>
          <a:bodyPr wrap="square" rtlCol="0">
            <a:spAutoFit/>
          </a:bodyPr>
          <a:lstStyle/>
          <a:p>
            <a:pPr defTabSz="457200" fontAlgn="auto">
              <a:lnSpc>
                <a:spcPct val="90000"/>
              </a:lnSpc>
              <a:spcBef>
                <a:spcPts val="0"/>
              </a:spcBef>
              <a:spcAft>
                <a:spcPts val="300"/>
              </a:spcAft>
            </a:pPr>
            <a:r>
              <a:rPr lang="en-US" sz="800" dirty="0">
                <a:solidFill>
                  <a:prstClr val="white"/>
                </a:solidFill>
                <a:latin typeface="Arial"/>
                <a:cs typeface="Arial"/>
              </a:rPr>
              <a:t>LLNL-PRES-XXXXXX</a:t>
            </a:r>
          </a:p>
          <a:p>
            <a:pPr defTabSz="457200" fontAlgn="auto">
              <a:lnSpc>
                <a:spcPct val="90000"/>
              </a:lnSpc>
              <a:spcBef>
                <a:spcPts val="0"/>
              </a:spcBef>
              <a:spcAft>
                <a:spcPts val="600"/>
              </a:spcAft>
            </a:pPr>
            <a:r>
              <a:rPr lang="en-US" sz="700" dirty="0">
                <a:solidFill>
                  <a:prstClr val="white"/>
                </a:solidFill>
                <a:latin typeface="Arial"/>
                <a:cs typeface="Arial"/>
              </a:rPr>
              <a:t>This work was performed under the auspices of the U.S. Department of Energy by Lawrence Livermore National Laboratory under contract DE-AC52-07NA27344. Lawrence Livermore National Security, LLC</a:t>
            </a:r>
          </a:p>
        </p:txBody>
      </p:sp>
      <p:pic>
        <p:nvPicPr>
          <p:cNvPr id="18" name="Picture 17" descr="LLNL_Logo_WHT-LRG.png"/>
          <p:cNvPicPr>
            <a:picLocks noChangeAspect="1"/>
          </p:cNvPicPr>
          <p:nvPr userDrawn="1"/>
        </p:nvPicPr>
        <p:blipFill>
          <a:blip r:embed="rId3"/>
          <a:stretch>
            <a:fillRect/>
          </a:stretch>
        </p:blipFill>
        <p:spPr>
          <a:xfrm>
            <a:off x="6957061" y="6446832"/>
            <a:ext cx="1865206" cy="314676"/>
          </a:xfrm>
          <a:prstGeom prst="rect">
            <a:avLst/>
          </a:prstGeom>
        </p:spPr>
      </p:pic>
      <p:sp>
        <p:nvSpPr>
          <p:cNvPr id="20" name="Rectangle 19"/>
          <p:cNvSpPr/>
          <p:nvPr userDrawn="1"/>
        </p:nvSpPr>
        <p:spPr>
          <a:xfrm>
            <a:off x="0" y="0"/>
            <a:ext cx="9144000" cy="112889"/>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fontAlgn="auto">
              <a:spcBef>
                <a:spcPts val="0"/>
              </a:spcBef>
              <a:spcAft>
                <a:spcPts val="0"/>
              </a:spcAft>
            </a:pPr>
            <a:endParaRPr lang="en-US" dirty="0">
              <a:solidFill>
                <a:prstClr val="white"/>
              </a:solidFill>
            </a:endParaRPr>
          </a:p>
        </p:txBody>
      </p:sp>
    </p:spTree>
    <p:extLst>
      <p:ext uri="{BB962C8B-B14F-4D97-AF65-F5344CB8AC3E}">
        <p14:creationId xmlns:p14="http://schemas.microsoft.com/office/powerpoint/2010/main" val="40017641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rot lat="0" lon="0" rev="4800000"/>
              </a:lightRig>
            </a:scene3d>
            <a:sp3d prstMaterial="matte"/>
          </a:bodyPr>
          <a:lstStyle/>
          <a:p>
            <a:r>
              <a:rPr kumimoji="0" lang="en-US"/>
              <a:t>Click to edit Master title style</a:t>
            </a:r>
            <a:endParaRPr kumimoji="0" lang="en-US" dirty="0"/>
          </a:p>
        </p:txBody>
      </p:sp>
    </p:spTree>
    <p:extLst>
      <p:ext uri="{BB962C8B-B14F-4D97-AF65-F5344CB8AC3E}">
        <p14:creationId xmlns:p14="http://schemas.microsoft.com/office/powerpoint/2010/main" val="19086105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lIns="0" bIns="0"/>
          <a:lstStyle>
            <a:lvl1pPr eaLnBrk="1" latinLnBrk="0" hangingPunct="1">
              <a:spcBef>
                <a:spcPts val="1800"/>
              </a:spcBef>
              <a:spcAft>
                <a:spcPts val="0"/>
              </a:spcAft>
              <a:defRPr/>
            </a:lvl1pPr>
            <a:lvl2pPr eaLnBrk="1" latinLnBrk="0" hangingPunct="1">
              <a:spcAft>
                <a:spcPts val="0"/>
              </a:spcAft>
              <a:defRPr/>
            </a:lvl2pPr>
            <a:lvl3pPr eaLnBrk="1" latinLnBrk="0" hangingPunct="1">
              <a:spcAft>
                <a:spcPts val="0"/>
              </a:spcAft>
              <a:defRPr/>
            </a:lvl3pPr>
            <a:lvl4pPr eaLnBrk="1" latinLnBrk="0" hangingPunct="1">
              <a:spcAft>
                <a:spcPts val="0"/>
              </a:spcAft>
              <a:defRPr/>
            </a:lvl4pPr>
            <a:lvl5pPr eaLnBrk="1" latinLnBrk="0" hangingPunct="1">
              <a:spcAft>
                <a:spcPts val="0"/>
              </a:spcAft>
              <a:defRPr/>
            </a:lvl5p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5" name="Title Placeholder 1"/>
          <p:cNvSpPr>
            <a:spLocks noGrp="1"/>
          </p:cNvSpPr>
          <p:nvPr>
            <p:ph type="title"/>
          </p:nvPr>
        </p:nvSpPr>
        <p:spPr>
          <a:xfrm>
            <a:off x="457200" y="219507"/>
            <a:ext cx="8229600" cy="1008771"/>
          </a:xfrm>
          <a:prstGeom prst="rect">
            <a:avLst/>
          </a:prstGeom>
          <a:effectLst/>
        </p:spPr>
        <p:txBody>
          <a:bodyPr vert="horz" lIns="0" rIns="45720" rtlCol="0" anchor="ctr" anchorCtr="0">
            <a:noAutofit/>
            <a:scene3d>
              <a:camera prst="orthographicFront"/>
              <a:lightRig rig="threePt" dir="t">
                <a:rot lat="0" lon="0" rev="4800000"/>
              </a:lightRig>
            </a:scene3d>
            <a:sp3d prstMaterial="matte"/>
          </a:bodyPr>
          <a:lstStyle/>
          <a:p>
            <a:r>
              <a:rPr kumimoji="0" lang="en-US"/>
              <a:t>Click to edit Master title style</a:t>
            </a:r>
            <a:endParaRPr kumimoji="0" lang="en-US" dirty="0"/>
          </a:p>
        </p:txBody>
      </p:sp>
    </p:spTree>
    <p:extLst>
      <p:ext uri="{BB962C8B-B14F-4D97-AF65-F5344CB8AC3E}">
        <p14:creationId xmlns:p14="http://schemas.microsoft.com/office/powerpoint/2010/main" val="37526135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Title with side-text-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465826" y="1436688"/>
            <a:ext cx="3968496"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40323655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Title with side-text-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4726214" y="1436688"/>
            <a:ext cx="3968496"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18275810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_Title with side-by-sid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465826" y="1436688"/>
            <a:ext cx="3968496"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Content Placeholder 2"/>
          <p:cNvSpPr>
            <a:spLocks noGrp="1"/>
          </p:cNvSpPr>
          <p:nvPr>
            <p:ph idx="10"/>
          </p:nvPr>
        </p:nvSpPr>
        <p:spPr>
          <a:xfrm>
            <a:off x="4718649" y="1436688"/>
            <a:ext cx="3968496"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8004618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7_Full Image with 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349042"/>
          </a:xfrm>
        </p:spPr>
        <p:txBody>
          <a:bodyPr/>
          <a:lstStyle/>
          <a:p>
            <a:r>
              <a:rPr lang="en-US"/>
              <a:t>Click icon to add picture</a:t>
            </a:r>
            <a:endParaRPr lang="en-US" dirty="0"/>
          </a:p>
        </p:txBody>
      </p:sp>
      <p:sp>
        <p:nvSpPr>
          <p:cNvPr id="6" name="Title 5"/>
          <p:cNvSpPr>
            <a:spLocks noGrp="1"/>
          </p:cNvSpPr>
          <p:nvPr>
            <p:ph type="title"/>
          </p:nvPr>
        </p:nvSpPr>
        <p:spPr>
          <a:xfrm>
            <a:off x="0" y="0"/>
            <a:ext cx="9143999" cy="1228907"/>
          </a:xfrm>
          <a:solidFill>
            <a:schemeClr val="bg1"/>
          </a:solidFill>
          <a:effectLst/>
        </p:spPr>
        <p:txBody>
          <a:bodyPr vert="horz" lIns="457200" rIns="45720" rtlCol="0" anchor="ctr" anchorCtr="0">
            <a:normAutofit/>
            <a:scene3d>
              <a:camera prst="orthographicFront"/>
              <a:lightRig rig="threePt" dir="t">
                <a:rot lat="0" lon="0" rev="4800000"/>
              </a:lightRig>
            </a:scene3d>
            <a:sp3d prstMaterial="matte"/>
          </a:bodyPr>
          <a:lstStyle>
            <a:lvl1pPr marL="233363" indent="0" algn="l" rtl="0" eaLnBrk="1" latinLnBrk="0" hangingPunct="1">
              <a:lnSpc>
                <a:spcPct val="90000"/>
              </a:lnSpc>
              <a:spcBef>
                <a:spcPct val="0"/>
              </a:spcBef>
              <a:buNone/>
              <a:defRPr kumimoji="0" lang="en-US" sz="3200" b="1" kern="1200" dirty="0">
                <a:solidFill>
                  <a:schemeClr val="accent1">
                    <a:lumMod val="75000"/>
                  </a:schemeClr>
                </a:solidFill>
                <a:effectLst/>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Tree>
    <p:extLst>
      <p:ext uri="{BB962C8B-B14F-4D97-AF65-F5344CB8AC3E}">
        <p14:creationId xmlns:p14="http://schemas.microsoft.com/office/powerpoint/2010/main" val="14055146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8_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349042"/>
          </a:xfrm>
        </p:spPr>
        <p:txBody>
          <a:bodyPr/>
          <a:lstStyle/>
          <a:p>
            <a:r>
              <a:rPr lang="en-US"/>
              <a:t>Click icon to add picture</a:t>
            </a:r>
            <a:endParaRPr lang="en-US" dirty="0"/>
          </a:p>
        </p:txBody>
      </p:sp>
    </p:spTree>
    <p:extLst>
      <p:ext uri="{BB962C8B-B14F-4D97-AF65-F5344CB8AC3E}">
        <p14:creationId xmlns:p14="http://schemas.microsoft.com/office/powerpoint/2010/main" val="7104182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65140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0_end page">
    <p:bg>
      <p:bgPr>
        <a:solidFill>
          <a:srgbClr val="0F4F97"/>
        </a:solidFill>
        <a:effectLst/>
      </p:bgPr>
    </p:bg>
    <p:spTree>
      <p:nvGrpSpPr>
        <p:cNvPr id="1" name=""/>
        <p:cNvGrpSpPr/>
        <p:nvPr/>
      </p:nvGrpSpPr>
      <p:grpSpPr>
        <a:xfrm>
          <a:off x="0" y="0"/>
          <a:ext cx="0" cy="0"/>
          <a:chOff x="0" y="0"/>
          <a:chExt cx="0" cy="0"/>
        </a:xfrm>
      </p:grpSpPr>
      <p:pic>
        <p:nvPicPr>
          <p:cNvPr id="3" name="Picture 2" descr="LLNL_Logo_WHT-LRG.png"/>
          <p:cNvPicPr>
            <a:picLocks noChangeAspect="1"/>
          </p:cNvPicPr>
          <p:nvPr userDrawn="1"/>
        </p:nvPicPr>
        <p:blipFill>
          <a:blip r:embed="rId2"/>
          <a:stretch>
            <a:fillRect/>
          </a:stretch>
        </p:blipFill>
        <p:spPr>
          <a:xfrm>
            <a:off x="721852" y="5437487"/>
            <a:ext cx="3602498" cy="607768"/>
          </a:xfrm>
          <a:prstGeom prst="rect">
            <a:avLst/>
          </a:prstGeom>
        </p:spPr>
      </p:pic>
    </p:spTree>
    <p:extLst>
      <p:ext uri="{BB962C8B-B14F-4D97-AF65-F5344CB8AC3E}">
        <p14:creationId xmlns:p14="http://schemas.microsoft.com/office/powerpoint/2010/main" val="3570750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_Title with side-by-sid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38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465826" y="1566863"/>
            <a:ext cx="3968496" cy="4751357"/>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Content Placeholder 2"/>
          <p:cNvSpPr>
            <a:spLocks noGrp="1"/>
          </p:cNvSpPr>
          <p:nvPr>
            <p:ph idx="10"/>
          </p:nvPr>
        </p:nvSpPr>
        <p:spPr>
          <a:xfrm>
            <a:off x="4718649" y="1566863"/>
            <a:ext cx="3968496" cy="4751357"/>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Slide Number Placeholder 5"/>
          <p:cNvSpPr>
            <a:spLocks noGrp="1"/>
          </p:cNvSpPr>
          <p:nvPr>
            <p:ph type="sldNum" sz="quarter" idx="12"/>
          </p:nvPr>
        </p:nvSpPr>
        <p:spPr>
          <a:xfrm>
            <a:off x="6781800" y="6492875"/>
            <a:ext cx="2133600" cy="365125"/>
          </a:xfrm>
          <a:prstGeom prst="rect">
            <a:avLst/>
          </a:prstGeom>
        </p:spPr>
        <p:txBody>
          <a:bodyPr/>
          <a:lstStyle/>
          <a:p>
            <a:pPr fontAlgn="auto">
              <a:spcBef>
                <a:spcPts val="0"/>
              </a:spcBef>
              <a:spcAft>
                <a:spcPts val="0"/>
              </a:spcAft>
            </a:pPr>
            <a:fld id="{E927D3A1-389A-4018-906C-00F6813AC341}" type="slidenum">
              <a:rPr lang="en-US">
                <a:solidFill>
                  <a:prstClr val="black"/>
                </a:solidFill>
                <a:latin typeface="Arial"/>
              </a:rPr>
              <a:pPr fontAlgn="auto">
                <a:spcBef>
                  <a:spcPts val="0"/>
                </a:spcBef>
                <a:spcAft>
                  <a:spcPts val="0"/>
                </a:spcAft>
              </a:pPr>
              <a:t>‹#›</a:t>
            </a:fld>
            <a:endParaRPr lang="en-US" dirty="0">
              <a:solidFill>
                <a:prstClr val="black"/>
              </a:solidFill>
              <a:latin typeface="Arial"/>
            </a:endParaRPr>
          </a:p>
        </p:txBody>
      </p:sp>
      <p:sp>
        <p:nvSpPr>
          <p:cNvPr id="7" name="Footer Placeholder 4"/>
          <p:cNvSpPr>
            <a:spLocks noGrp="1"/>
          </p:cNvSpPr>
          <p:nvPr>
            <p:ph type="ftr" sz="quarter" idx="11"/>
          </p:nvPr>
        </p:nvSpPr>
        <p:spPr>
          <a:xfrm>
            <a:off x="3352800" y="6477000"/>
            <a:ext cx="2895600" cy="365125"/>
          </a:xfrm>
          <a:prstGeom prst="rect">
            <a:avLst/>
          </a:prstGeom>
        </p:spPr>
        <p:txBody>
          <a:bodyPr/>
          <a:lstStyle>
            <a:lvl1pPr>
              <a:defRPr sz="1600"/>
            </a:lvl1pPr>
          </a:lstStyle>
          <a:p>
            <a:r>
              <a:rPr lang="en-US" dirty="0">
                <a:solidFill>
                  <a:prstClr val="black"/>
                </a:solidFill>
              </a:rPr>
              <a:t>Attorney-Client Privileged</a:t>
            </a:r>
          </a:p>
        </p:txBody>
      </p:sp>
    </p:spTree>
    <p:extLst>
      <p:ext uri="{BB962C8B-B14F-4D97-AF65-F5344CB8AC3E}">
        <p14:creationId xmlns:p14="http://schemas.microsoft.com/office/powerpoint/2010/main" val="1956961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_Title with Quad Text">
    <p:spTree>
      <p:nvGrpSpPr>
        <p:cNvPr id="1" name=""/>
        <p:cNvGrpSpPr/>
        <p:nvPr/>
      </p:nvGrpSpPr>
      <p:grpSpPr>
        <a:xfrm>
          <a:off x="0" y="0"/>
          <a:ext cx="0" cy="0"/>
          <a:chOff x="0" y="0"/>
          <a:chExt cx="0" cy="0"/>
        </a:xfrm>
      </p:grpSpPr>
      <p:sp>
        <p:nvSpPr>
          <p:cNvPr id="14" name="Text Placeholder 12"/>
          <p:cNvSpPr>
            <a:spLocks noGrp="1"/>
          </p:cNvSpPr>
          <p:nvPr>
            <p:ph type="body" sz="quarter" idx="15"/>
          </p:nvPr>
        </p:nvSpPr>
        <p:spPr>
          <a:xfrm>
            <a:off x="4575089" y="1653591"/>
            <a:ext cx="3959225" cy="2101328"/>
          </a:xfrm>
          <a:effectLst/>
        </p:spPr>
        <p:txBody>
          <a:bodyPr/>
          <a:lstStyle>
            <a:lvl1pPr marL="288925" indent="-169863">
              <a:defRPr sz="1400"/>
            </a:lvl1pPr>
            <a:lvl2pPr marL="460375" indent="-171450">
              <a:defRPr sz="1400"/>
            </a:lvl2pPr>
            <a:lvl3pPr marL="685800" indent="-225425">
              <a:defRPr sz="1200"/>
            </a:lvl3pPr>
            <a:lvl4pPr marL="858838" indent="-173038">
              <a:defRPr sz="1200"/>
            </a:lvl4pPr>
            <a:lvl5pPr marL="1030288" indent="-17145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cxnSp>
        <p:nvCxnSpPr>
          <p:cNvPr id="5" name="Straight Connector 4"/>
          <p:cNvCxnSpPr/>
          <p:nvPr/>
        </p:nvCxnSpPr>
        <p:spPr bwMode="auto">
          <a:xfrm rot="5400000">
            <a:off x="2153528" y="3920602"/>
            <a:ext cx="4722647" cy="1588"/>
          </a:xfrm>
          <a:prstGeom prst="line">
            <a:avLst/>
          </a:prstGeom>
          <a:solidFill>
            <a:schemeClr val="accent1"/>
          </a:solidFill>
          <a:ln w="38100" cap="flat" cmpd="sng" algn="ctr">
            <a:solidFill>
              <a:schemeClr val="bg1"/>
            </a:solidFill>
            <a:prstDash val="solid"/>
            <a:round/>
            <a:headEnd type="none" w="med" len="med"/>
            <a:tailEnd type="none" w="med" len="med"/>
          </a:ln>
          <a:effectLst>
            <a:outerShdw blurRad="50800" dist="38100" dir="2700000" algn="tl" rotWithShape="0">
              <a:srgbClr val="3961A7">
                <a:alpha val="43000"/>
              </a:srgbClr>
            </a:outerShdw>
          </a:effectLst>
        </p:spPr>
      </p:cxnSp>
      <p:cxnSp>
        <p:nvCxnSpPr>
          <p:cNvPr id="6" name="Straight Connector 5"/>
          <p:cNvCxnSpPr/>
          <p:nvPr/>
        </p:nvCxnSpPr>
        <p:spPr bwMode="auto">
          <a:xfrm>
            <a:off x="469900" y="3873981"/>
            <a:ext cx="8229600" cy="1588"/>
          </a:xfrm>
          <a:prstGeom prst="line">
            <a:avLst/>
          </a:prstGeom>
          <a:solidFill>
            <a:schemeClr val="accent1"/>
          </a:solidFill>
          <a:ln w="38100" cap="flat" cmpd="sng" algn="ctr">
            <a:solidFill>
              <a:schemeClr val="bg1"/>
            </a:solidFill>
            <a:prstDash val="solid"/>
            <a:round/>
            <a:headEnd type="none" w="med" len="med"/>
            <a:tailEnd type="none" w="med" len="med"/>
          </a:ln>
          <a:effectLst>
            <a:outerShdw blurRad="50800" dist="38100" dir="2700000" algn="tl" rotWithShape="0">
              <a:srgbClr val="3961A7">
                <a:alpha val="43000"/>
              </a:srgbClr>
            </a:outerShdw>
          </a:effectLst>
        </p:spPr>
      </p:cxnSp>
      <p:sp>
        <p:nvSpPr>
          <p:cNvPr id="7" name="Text Placeholder 12"/>
          <p:cNvSpPr>
            <a:spLocks noGrp="1"/>
          </p:cNvSpPr>
          <p:nvPr>
            <p:ph type="body" sz="quarter" idx="11"/>
          </p:nvPr>
        </p:nvSpPr>
        <p:spPr>
          <a:xfrm>
            <a:off x="469900" y="1653591"/>
            <a:ext cx="3959225" cy="2101328"/>
          </a:xfrm>
          <a:effectLst/>
        </p:spPr>
        <p:txBody>
          <a:bodyPr/>
          <a:lstStyle>
            <a:lvl1pPr marL="288925" indent="-169863">
              <a:defRPr sz="1400"/>
            </a:lvl1pPr>
            <a:lvl2pPr marL="460375" indent="-171450">
              <a:defRPr sz="1400"/>
            </a:lvl2pPr>
            <a:lvl3pPr marL="685800" indent="-225425">
              <a:defRPr sz="1200"/>
            </a:lvl3pPr>
            <a:lvl4pPr marL="858838" indent="-173038">
              <a:defRPr sz="1200"/>
            </a:lvl4pPr>
            <a:lvl5pPr marL="1030288" indent="-17145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2"/>
          <p:cNvSpPr>
            <a:spLocks noGrp="1"/>
          </p:cNvSpPr>
          <p:nvPr>
            <p:ph type="body" sz="quarter" idx="16"/>
          </p:nvPr>
        </p:nvSpPr>
        <p:spPr>
          <a:xfrm>
            <a:off x="4575089" y="4021969"/>
            <a:ext cx="3959225" cy="2101328"/>
          </a:xfrm>
          <a:effectLst/>
        </p:spPr>
        <p:txBody>
          <a:bodyPr/>
          <a:lstStyle>
            <a:lvl1pPr marL="288925" indent="-169863">
              <a:defRPr sz="1400"/>
            </a:lvl1pPr>
            <a:lvl2pPr marL="460375" indent="-171450">
              <a:defRPr sz="1400"/>
            </a:lvl2pPr>
            <a:lvl3pPr marL="685800" indent="-225425">
              <a:defRPr sz="1200"/>
            </a:lvl3pPr>
            <a:lvl4pPr marL="858838" indent="-173038">
              <a:defRPr sz="1200"/>
            </a:lvl4pPr>
            <a:lvl5pPr marL="1030288" indent="-17145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2"/>
          <p:cNvSpPr>
            <a:spLocks noGrp="1"/>
          </p:cNvSpPr>
          <p:nvPr>
            <p:ph type="body" sz="quarter" idx="17"/>
          </p:nvPr>
        </p:nvSpPr>
        <p:spPr>
          <a:xfrm>
            <a:off x="469900" y="4021969"/>
            <a:ext cx="3959225" cy="2101328"/>
          </a:xfrm>
          <a:effectLst/>
        </p:spPr>
        <p:txBody>
          <a:bodyPr/>
          <a:lstStyle>
            <a:lvl1pPr marL="288925" indent="-169863">
              <a:defRPr sz="1400"/>
            </a:lvl1pPr>
            <a:lvl2pPr marL="460375" indent="-171450">
              <a:defRPr sz="1400"/>
            </a:lvl2pPr>
            <a:lvl3pPr marL="685800" indent="-225425">
              <a:defRPr sz="1200"/>
            </a:lvl3pPr>
            <a:lvl4pPr marL="858838" indent="-173038">
              <a:defRPr sz="1200"/>
            </a:lvl4pPr>
            <a:lvl5pPr marL="1030288" indent="-17145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2"/>
          </p:nvPr>
        </p:nvSpPr>
        <p:spPr>
          <a:xfrm>
            <a:off x="6781800" y="6492875"/>
            <a:ext cx="2133600" cy="365125"/>
          </a:xfrm>
          <a:prstGeom prst="rect">
            <a:avLst/>
          </a:prstGeom>
        </p:spPr>
        <p:txBody>
          <a:bodyPr/>
          <a:lstStyle/>
          <a:p>
            <a:pPr fontAlgn="auto">
              <a:spcBef>
                <a:spcPts val="0"/>
              </a:spcBef>
              <a:spcAft>
                <a:spcPts val="0"/>
              </a:spcAft>
            </a:pPr>
            <a:fld id="{E927D3A1-389A-4018-906C-00F6813AC341}" type="slidenum">
              <a:rPr lang="en-US">
                <a:solidFill>
                  <a:prstClr val="black"/>
                </a:solidFill>
                <a:latin typeface="Arial"/>
              </a:rPr>
              <a:pPr fontAlgn="auto">
                <a:spcBef>
                  <a:spcPts val="0"/>
                </a:spcBef>
                <a:spcAft>
                  <a:spcPts val="0"/>
                </a:spcAft>
              </a:pPr>
              <a:t>‹#›</a:t>
            </a:fld>
            <a:endParaRPr lang="en-US" dirty="0">
              <a:solidFill>
                <a:prstClr val="black"/>
              </a:solidFill>
              <a:latin typeface="Arial"/>
            </a:endParaRPr>
          </a:p>
        </p:txBody>
      </p:sp>
      <p:sp>
        <p:nvSpPr>
          <p:cNvPr id="10" name="Footer Placeholder 4"/>
          <p:cNvSpPr>
            <a:spLocks noGrp="1"/>
          </p:cNvSpPr>
          <p:nvPr>
            <p:ph type="ftr" sz="quarter" idx="18"/>
          </p:nvPr>
        </p:nvSpPr>
        <p:spPr>
          <a:xfrm>
            <a:off x="3352800" y="6477000"/>
            <a:ext cx="2895600" cy="365125"/>
          </a:xfrm>
          <a:prstGeom prst="rect">
            <a:avLst/>
          </a:prstGeom>
        </p:spPr>
        <p:txBody>
          <a:bodyPr/>
          <a:lstStyle>
            <a:lvl1pPr>
              <a:defRPr sz="1600"/>
            </a:lvl1pPr>
          </a:lstStyle>
          <a:p>
            <a:r>
              <a:rPr lang="en-US" dirty="0">
                <a:solidFill>
                  <a:prstClr val="black"/>
                </a:solidFill>
              </a:rPr>
              <a:t>Attorney-Client Privileged</a:t>
            </a:r>
          </a:p>
        </p:txBody>
      </p:sp>
    </p:spTree>
    <p:extLst>
      <p:ext uri="{BB962C8B-B14F-4D97-AF65-F5344CB8AC3E}">
        <p14:creationId xmlns:p14="http://schemas.microsoft.com/office/powerpoint/2010/main" val="1484516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7_Full Image with 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349042"/>
          </a:xfrm>
        </p:spPr>
        <p:txBody>
          <a:bodyPr/>
          <a:lstStyle/>
          <a:p>
            <a:r>
              <a:rPr lang="en-US" dirty="0"/>
              <a:t>Click icon to add picture</a:t>
            </a:r>
          </a:p>
        </p:txBody>
      </p:sp>
      <p:sp>
        <p:nvSpPr>
          <p:cNvPr id="6" name="Title 5"/>
          <p:cNvSpPr>
            <a:spLocks noGrp="1"/>
          </p:cNvSpPr>
          <p:nvPr>
            <p:ph type="title"/>
          </p:nvPr>
        </p:nvSpPr>
        <p:spPr>
          <a:xfrm>
            <a:off x="0" y="220136"/>
            <a:ext cx="9143999" cy="1251062"/>
          </a:xfrm>
          <a:gradFill flip="none" rotWithShape="1">
            <a:gsLst>
              <a:gs pos="0">
                <a:srgbClr val="FFFFFF">
                  <a:alpha val="80000"/>
                </a:srgbClr>
              </a:gs>
              <a:gs pos="100000">
                <a:srgbClr val="000000">
                  <a:alpha val="0"/>
                </a:srgbClr>
              </a:gs>
              <a:gs pos="78000">
                <a:srgbClr val="FFFFFF">
                  <a:alpha val="59000"/>
                </a:srgbClr>
              </a:gs>
            </a:gsLst>
            <a:lin ang="0" scaled="1"/>
            <a:tileRect/>
          </a:gradFill>
          <a:effectLst/>
        </p:spPr>
        <p:txBody>
          <a:bodyPr vert="horz" lIns="457200" rIns="45720" rtlCol="0" anchor="b" anchorCtr="0">
            <a:noAutofit/>
            <a:scene3d>
              <a:camera prst="orthographicFront"/>
              <a:lightRig rig="threePt" dir="t">
                <a:rot lat="0" lon="0" rev="4800000"/>
              </a:lightRig>
            </a:scene3d>
            <a:sp3d prstMaterial="matte">
              <a:bevelT w="50800" h="10160"/>
            </a:sp3d>
          </a:bodyPr>
          <a:lstStyle>
            <a:lvl1pPr marL="233363" indent="0">
              <a:lnSpc>
                <a:spcPts val="3800"/>
              </a:lnSpc>
              <a:defRPr kumimoji="0" lang="en-US" sz="3600" b="1" i="0" u="none" strike="noStrike" kern="1200" cap="none" spc="0" normalizeH="0" baseline="0" noProof="0" dirty="0" smtClean="0">
                <a:ln>
                  <a:noFill/>
                </a:ln>
                <a:solidFill>
                  <a:srgbClr val="214A8F"/>
                </a:solidFill>
                <a:effectLst/>
                <a:uLnTx/>
                <a:uFillTx/>
                <a:latin typeface="Arial"/>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5" name="Slide Number Placeholder 5"/>
          <p:cNvSpPr>
            <a:spLocks noGrp="1"/>
          </p:cNvSpPr>
          <p:nvPr>
            <p:ph type="sldNum" sz="quarter" idx="12"/>
          </p:nvPr>
        </p:nvSpPr>
        <p:spPr>
          <a:xfrm>
            <a:off x="6781800" y="6492875"/>
            <a:ext cx="2133600" cy="365125"/>
          </a:xfrm>
          <a:prstGeom prst="rect">
            <a:avLst/>
          </a:prstGeom>
        </p:spPr>
        <p:txBody>
          <a:bodyPr/>
          <a:lstStyle/>
          <a:p>
            <a:pPr fontAlgn="auto">
              <a:spcBef>
                <a:spcPts val="0"/>
              </a:spcBef>
              <a:spcAft>
                <a:spcPts val="0"/>
              </a:spcAft>
            </a:pPr>
            <a:fld id="{E927D3A1-389A-4018-906C-00F6813AC341}" type="slidenum">
              <a:rPr lang="en-US">
                <a:solidFill>
                  <a:prstClr val="black"/>
                </a:solidFill>
                <a:latin typeface="Arial"/>
              </a:rPr>
              <a:pPr fontAlgn="auto">
                <a:spcBef>
                  <a:spcPts val="0"/>
                </a:spcBef>
                <a:spcAft>
                  <a:spcPts val="0"/>
                </a:spcAft>
              </a:pPr>
              <a:t>‹#›</a:t>
            </a:fld>
            <a:endParaRPr lang="en-US" dirty="0">
              <a:solidFill>
                <a:prstClr val="black"/>
              </a:solidFill>
              <a:latin typeface="Arial"/>
            </a:endParaRPr>
          </a:p>
        </p:txBody>
      </p:sp>
    </p:spTree>
    <p:extLst>
      <p:ext uri="{BB962C8B-B14F-4D97-AF65-F5344CB8AC3E}">
        <p14:creationId xmlns:p14="http://schemas.microsoft.com/office/powerpoint/2010/main" val="3674074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8_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349042"/>
          </a:xfrm>
        </p:spPr>
        <p:txBody>
          <a:bodyPr/>
          <a:lstStyle/>
          <a:p>
            <a:r>
              <a:rPr lang="en-US" dirty="0"/>
              <a:t>Click icon to add picture</a:t>
            </a:r>
          </a:p>
        </p:txBody>
      </p:sp>
      <p:sp>
        <p:nvSpPr>
          <p:cNvPr id="3" name="Slide Number Placeholder 5"/>
          <p:cNvSpPr>
            <a:spLocks noGrp="1"/>
          </p:cNvSpPr>
          <p:nvPr>
            <p:ph type="sldNum" sz="quarter" idx="12"/>
          </p:nvPr>
        </p:nvSpPr>
        <p:spPr>
          <a:xfrm>
            <a:off x="6781800" y="6492875"/>
            <a:ext cx="2133600" cy="365125"/>
          </a:xfrm>
          <a:prstGeom prst="rect">
            <a:avLst/>
          </a:prstGeom>
        </p:spPr>
        <p:txBody>
          <a:bodyPr/>
          <a:lstStyle/>
          <a:p>
            <a:pPr fontAlgn="auto">
              <a:spcBef>
                <a:spcPts val="0"/>
              </a:spcBef>
              <a:spcAft>
                <a:spcPts val="0"/>
              </a:spcAft>
            </a:pPr>
            <a:fld id="{E927D3A1-389A-4018-906C-00F6813AC341}" type="slidenum">
              <a:rPr lang="en-US">
                <a:solidFill>
                  <a:prstClr val="black"/>
                </a:solidFill>
                <a:latin typeface="Arial"/>
              </a:rPr>
              <a:pPr fontAlgn="auto">
                <a:spcBef>
                  <a:spcPts val="0"/>
                </a:spcBef>
                <a:spcAft>
                  <a:spcPts val="0"/>
                </a:spcAft>
              </a:pPr>
              <a:t>‹#›</a:t>
            </a:fld>
            <a:endParaRPr lang="en-US" dirty="0">
              <a:solidFill>
                <a:prstClr val="black"/>
              </a:solidFill>
              <a:latin typeface="Arial"/>
            </a:endParaRPr>
          </a:p>
        </p:txBody>
      </p:sp>
    </p:spTree>
    <p:extLst>
      <p:ext uri="{BB962C8B-B14F-4D97-AF65-F5344CB8AC3E}">
        <p14:creationId xmlns:p14="http://schemas.microsoft.com/office/powerpoint/2010/main" val="3571605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image" Target="../media/image6.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microsoft.com/office/2007/relationships/hdphoto" Target="../media/hdphoto1.wdp"/><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microsoft.com/office/2007/relationships/hdphoto" Target="../media/hdphoto1.wdp"/><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image" Target="../media/image5.png"/><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theme" Target="../theme/theme5.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0" name="Rectangle 19"/>
          <p:cNvSpPr/>
          <p:nvPr/>
        </p:nvSpPr>
        <p:spPr>
          <a:xfrm>
            <a:off x="0" y="6355080"/>
            <a:ext cx="9144000" cy="50292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Ins="0" rtlCol="0" anchor="ctr"/>
          <a:lstStyle/>
          <a:p>
            <a:pPr algn="ctr" fontAlgn="auto">
              <a:spcBef>
                <a:spcPts val="0"/>
              </a:spcBef>
              <a:spcAft>
                <a:spcPts val="0"/>
              </a:spcAft>
            </a:pPr>
            <a:endParaRPr lang="en-US" dirty="0">
              <a:solidFill>
                <a:prstClr val="white"/>
              </a:solidFill>
            </a:endParaRPr>
          </a:p>
        </p:txBody>
      </p:sp>
      <p:sp>
        <p:nvSpPr>
          <p:cNvPr id="2" name="Title Placeholder 1"/>
          <p:cNvSpPr>
            <a:spLocks noGrp="1"/>
          </p:cNvSpPr>
          <p:nvPr>
            <p:ph type="title"/>
          </p:nvPr>
        </p:nvSpPr>
        <p:spPr>
          <a:xfrm>
            <a:off x="457200" y="220136"/>
            <a:ext cx="8229600" cy="1251062"/>
          </a:xfrm>
          <a:prstGeom prst="rect">
            <a:avLst/>
          </a:prstGeom>
          <a:effectLst/>
        </p:spPr>
        <p:txBody>
          <a:bodyPr vert="horz" lIns="91440" rIns="45720" rtlCol="0" anchor="b" anchorCtr="0">
            <a:noAutofit/>
            <a:scene3d>
              <a:camera prst="orthographicFront"/>
              <a:lightRig rig="threePt" dir="t">
                <a:rot lat="0" lon="0" rev="4800000"/>
              </a:lightRig>
            </a:scene3d>
            <a:sp3d prstMaterial="matte">
              <a:bevelT w="50800" h="10160"/>
            </a:sp3d>
          </a:bodyPr>
          <a:lstStyle/>
          <a:p>
            <a:r>
              <a:rPr kumimoji="0" lang="en-US"/>
              <a:t>Click to edit Master title style</a:t>
            </a:r>
            <a:endParaRPr kumimoji="0" lang="en-US" dirty="0"/>
          </a:p>
        </p:txBody>
      </p:sp>
      <p:sp>
        <p:nvSpPr>
          <p:cNvPr id="3" name="Text Placeholder 2"/>
          <p:cNvSpPr>
            <a:spLocks noGrp="1"/>
          </p:cNvSpPr>
          <p:nvPr>
            <p:ph type="body" idx="1"/>
          </p:nvPr>
        </p:nvSpPr>
        <p:spPr>
          <a:xfrm>
            <a:off x="457200" y="1566863"/>
            <a:ext cx="8229600" cy="4751357"/>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Rectangle 9"/>
          <p:cNvSpPr/>
          <p:nvPr/>
        </p:nvSpPr>
        <p:spPr bwMode="invGray">
          <a:xfrm>
            <a:off x="1" y="635508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2" name="Text Box 20"/>
          <p:cNvSpPr txBox="1">
            <a:spLocks noChangeArrowheads="1"/>
          </p:cNvSpPr>
          <p:nvPr/>
        </p:nvSpPr>
        <p:spPr bwMode="auto">
          <a:xfrm>
            <a:off x="379731" y="6492857"/>
            <a:ext cx="3052548" cy="307777"/>
          </a:xfrm>
          <a:prstGeom prst="rect">
            <a:avLst/>
          </a:prstGeom>
          <a:noFill/>
          <a:ln w="9525">
            <a:noFill/>
            <a:miter lim="800000"/>
            <a:headEnd/>
            <a:tailEnd/>
          </a:ln>
          <a:effectLst/>
        </p:spPr>
        <p:txBody>
          <a:bodyPr wrap="square">
            <a:spAutoFit/>
          </a:bodyPr>
          <a:lstStyle/>
          <a:p>
            <a:pPr fontAlgn="auto">
              <a:spcBef>
                <a:spcPts val="0"/>
              </a:spcBef>
              <a:spcAft>
                <a:spcPts val="0"/>
              </a:spcAft>
            </a:pPr>
            <a:r>
              <a:rPr lang="en-US" sz="1400" b="1" dirty="0">
                <a:solidFill>
                  <a:srgbClr val="124A91"/>
                </a:solidFill>
                <a:latin typeface="Arial Narrow" pitchFamily="-80" charset="0"/>
              </a:rPr>
              <a:t>Lawrence Livermore National Laboratory</a:t>
            </a:r>
          </a:p>
        </p:txBody>
      </p:sp>
      <p:pic>
        <p:nvPicPr>
          <p:cNvPr id="13" name="Picture 21" descr="lab_icon_no_box_blue_rgb"/>
          <p:cNvPicPr>
            <a:picLocks noChangeAspect="1" noChangeArrowheads="1"/>
          </p:cNvPicPr>
          <p:nvPr/>
        </p:nvPicPr>
        <p:blipFill>
          <a:blip r:embed="rId14" cstate="print"/>
          <a:srcRect/>
          <a:stretch>
            <a:fillRect/>
          </a:stretch>
        </p:blipFill>
        <p:spPr bwMode="auto">
          <a:xfrm>
            <a:off x="8480166" y="6535024"/>
            <a:ext cx="231880" cy="211357"/>
          </a:xfrm>
          <a:prstGeom prst="rect">
            <a:avLst/>
          </a:prstGeom>
          <a:noFill/>
          <a:effectLst/>
        </p:spPr>
      </p:pic>
      <p:sp>
        <p:nvSpPr>
          <p:cNvPr id="19" name="Slide Number Placeholder 7"/>
          <p:cNvSpPr txBox="1">
            <a:spLocks/>
          </p:cNvSpPr>
          <p:nvPr/>
        </p:nvSpPr>
        <p:spPr>
          <a:xfrm>
            <a:off x="8212821" y="6493079"/>
            <a:ext cx="360727" cy="159392"/>
          </a:xfrm>
          <a:prstGeom prst="rect">
            <a:avLst/>
          </a:prstGeom>
        </p:spPr>
        <p:txBody>
          <a:bodyPr/>
          <a:lstStyle/>
          <a:p>
            <a:pPr algn="r" defTabSz="457200" fontAlgn="auto">
              <a:spcBef>
                <a:spcPts val="0"/>
              </a:spcBef>
              <a:spcAft>
                <a:spcPts val="0"/>
              </a:spcAft>
              <a:defRPr/>
            </a:pPr>
            <a:endParaRPr lang="en-US" sz="700" dirty="0">
              <a:solidFill>
                <a:prstClr val="black"/>
              </a:solidFill>
              <a:latin typeface="Arial"/>
            </a:endParaRPr>
          </a:p>
        </p:txBody>
      </p:sp>
      <p:sp>
        <p:nvSpPr>
          <p:cNvPr id="9" name="Footer Placeholder 4"/>
          <p:cNvSpPr>
            <a:spLocks noGrp="1"/>
          </p:cNvSpPr>
          <p:nvPr>
            <p:ph type="ftr" sz="quarter" idx="3"/>
          </p:nvPr>
        </p:nvSpPr>
        <p:spPr>
          <a:xfrm>
            <a:off x="3352800" y="6477000"/>
            <a:ext cx="2895600" cy="365125"/>
          </a:xfrm>
          <a:prstGeom prst="rect">
            <a:avLst/>
          </a:prstGeom>
        </p:spPr>
        <p:txBody>
          <a:bodyPr/>
          <a:lstStyle>
            <a:lvl1pPr>
              <a:defRPr sz="1600"/>
            </a:lvl1pPr>
          </a:lstStyle>
          <a:p>
            <a:pPr fontAlgn="auto">
              <a:spcBef>
                <a:spcPts val="0"/>
              </a:spcBef>
              <a:spcAft>
                <a:spcPts val="0"/>
              </a:spcAft>
            </a:pPr>
            <a:r>
              <a:rPr lang="en-US" dirty="0">
                <a:solidFill>
                  <a:prstClr val="black"/>
                </a:solidFill>
                <a:latin typeface="Arial"/>
              </a:rPr>
              <a:t>Attorney-Client Privileged</a:t>
            </a:r>
          </a:p>
        </p:txBody>
      </p:sp>
      <p:sp>
        <p:nvSpPr>
          <p:cNvPr id="11" name="Text Box 12"/>
          <p:cNvSpPr txBox="1">
            <a:spLocks noChangeArrowheads="1"/>
          </p:cNvSpPr>
          <p:nvPr userDrawn="1"/>
        </p:nvSpPr>
        <p:spPr bwMode="auto">
          <a:xfrm>
            <a:off x="8339137" y="6644288"/>
            <a:ext cx="652463" cy="138499"/>
          </a:xfrm>
          <a:prstGeom prst="rect">
            <a:avLst/>
          </a:prstGeom>
          <a:noFill/>
          <a:ln w="9525">
            <a:noFill/>
            <a:miter lim="800000"/>
            <a:headEnd/>
            <a:tailEnd/>
          </a:ln>
          <a:effectLst/>
        </p:spPr>
        <p:txBody>
          <a:bodyPr lIns="0" tIns="0" rIns="0" bIns="0" anchor="ctr">
            <a:spAutoFit/>
          </a:bodyPr>
          <a:lstStyle/>
          <a:p>
            <a:pPr algn="r" fontAlgn="auto">
              <a:spcAft>
                <a:spcPts val="0"/>
              </a:spcAft>
              <a:defRPr/>
            </a:pPr>
            <a:fld id="{7AEAC10B-04F7-4057-AEA1-E5B3CCB7E239}" type="slidenum">
              <a:rPr lang="en-US" sz="900">
                <a:solidFill>
                  <a:prstClr val="black"/>
                </a:solidFill>
                <a:latin typeface="Arial"/>
              </a:rPr>
              <a:pPr algn="r" fontAlgn="auto">
                <a:spcAft>
                  <a:spcPts val="0"/>
                </a:spcAft>
                <a:defRPr/>
              </a:pPr>
              <a:t>‹#›</a:t>
            </a:fld>
            <a:endParaRPr lang="en-US" sz="900" dirty="0">
              <a:solidFill>
                <a:prstClr val="black"/>
              </a:solidFill>
              <a:latin typeface="Arial"/>
            </a:endParaRPr>
          </a:p>
        </p:txBody>
      </p:sp>
    </p:spTree>
    <p:extLst>
      <p:ext uri="{BB962C8B-B14F-4D97-AF65-F5344CB8AC3E}">
        <p14:creationId xmlns:p14="http://schemas.microsoft.com/office/powerpoint/2010/main" val="22801921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rtl="0" eaLnBrk="1" latinLnBrk="0" hangingPunct="1">
        <a:lnSpc>
          <a:spcPct val="100000"/>
        </a:lnSpc>
        <a:spcBef>
          <a:spcPct val="0"/>
        </a:spcBef>
        <a:buNone/>
        <a:defRPr kumimoji="0" sz="3600" b="1" kern="1200">
          <a:solidFill>
            <a:srgbClr val="214A8F"/>
          </a:solidFill>
          <a:effectLst/>
          <a:latin typeface="Arial"/>
          <a:ea typeface="+mj-ea"/>
          <a:cs typeface="Arial"/>
        </a:defRPr>
      </a:lvl1pPr>
    </p:titleStyle>
    <p:bodyStyle>
      <a:lvl1pPr marL="400050" indent="-280988" algn="l" rtl="0" eaLnBrk="1" latinLnBrk="0" hangingPunct="1">
        <a:spcBef>
          <a:spcPts val="1200"/>
        </a:spcBef>
        <a:spcAft>
          <a:spcPts val="600"/>
        </a:spcAft>
        <a:buClr>
          <a:srgbClr val="0D5097"/>
        </a:buClr>
        <a:buSzPct val="90000"/>
        <a:buFont typeface="Wingdings" charset="2"/>
        <a:buChar char="§"/>
        <a:defRPr kumimoji="0" sz="2800" kern="1200">
          <a:solidFill>
            <a:schemeClr val="tx1"/>
          </a:solidFill>
          <a:latin typeface="Arial"/>
          <a:ea typeface="+mn-ea"/>
          <a:cs typeface="Arial"/>
        </a:defRPr>
      </a:lvl1pPr>
      <a:lvl2pPr marL="685800" indent="-273050" algn="l" rtl="0" eaLnBrk="1" latinLnBrk="0" hangingPunct="1">
        <a:spcBef>
          <a:spcPts val="0"/>
        </a:spcBef>
        <a:spcAft>
          <a:spcPts val="600"/>
        </a:spcAft>
        <a:buClrTx/>
        <a:buSzPct val="90000"/>
        <a:buFont typeface="Arial"/>
        <a:buChar char="•"/>
        <a:defRPr kumimoji="0" sz="2400" kern="1200">
          <a:solidFill>
            <a:schemeClr val="tx1"/>
          </a:solidFill>
          <a:latin typeface="Arial"/>
          <a:ea typeface="+mn-ea"/>
          <a:cs typeface="Arial"/>
        </a:defRPr>
      </a:lvl2pPr>
      <a:lvl3pPr marL="1085850" indent="-401638" algn="l" rtl="0" eaLnBrk="1" latinLnBrk="0" hangingPunct="1">
        <a:spcBef>
          <a:spcPts val="0"/>
        </a:spcBef>
        <a:spcAft>
          <a:spcPts val="600"/>
        </a:spcAft>
        <a:buClrTx/>
        <a:buSzPct val="90000"/>
        <a:buFont typeface="Lucida Grande"/>
        <a:buChar char="—"/>
        <a:defRPr kumimoji="0" sz="2000" kern="1200">
          <a:solidFill>
            <a:schemeClr val="tx1"/>
          </a:solidFill>
          <a:latin typeface="Arial"/>
          <a:ea typeface="+mn-ea"/>
          <a:cs typeface="Arial"/>
        </a:defRPr>
      </a:lvl3pPr>
      <a:lvl4pPr marL="1314450" indent="-242888" algn="l" rtl="0" eaLnBrk="1" latinLnBrk="0" hangingPunct="1">
        <a:spcBef>
          <a:spcPts val="0"/>
        </a:spcBef>
        <a:spcAft>
          <a:spcPts val="600"/>
        </a:spcAft>
        <a:buClrTx/>
        <a:buSzPct val="100000"/>
        <a:buFont typeface="Lucida Grande"/>
        <a:buChar char="–"/>
        <a:defRPr kumimoji="0" sz="1800" kern="1200">
          <a:solidFill>
            <a:schemeClr val="tx1"/>
          </a:solidFill>
          <a:latin typeface="Arial"/>
          <a:ea typeface="+mn-ea"/>
          <a:cs typeface="Arial"/>
        </a:defRPr>
      </a:lvl4pPr>
      <a:lvl5pPr marL="1543050" indent="-242888" algn="l" rtl="0" eaLnBrk="1" latinLnBrk="0" hangingPunct="1">
        <a:spcBef>
          <a:spcPts val="0"/>
        </a:spcBef>
        <a:spcAft>
          <a:spcPts val="600"/>
        </a:spcAft>
        <a:buClrTx/>
        <a:buFont typeface="Arial"/>
        <a:buChar char="•"/>
        <a:defRPr kumimoji="0" lang="en-US" sz="1800" kern="1200" smtClean="0">
          <a:solidFill>
            <a:schemeClr val="tx1"/>
          </a:solidFill>
          <a:latin typeface="Arial"/>
          <a:ea typeface="+mn-ea"/>
          <a:cs typeface="Arial"/>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0" name="Rectangle 19"/>
          <p:cNvSpPr/>
          <p:nvPr/>
        </p:nvSpPr>
        <p:spPr>
          <a:xfrm>
            <a:off x="0" y="6355080"/>
            <a:ext cx="9144000" cy="50292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Ins="0" rtlCol="0" anchor="ctr"/>
          <a:lstStyle/>
          <a:p>
            <a:pPr algn="ctr" fontAlgn="auto">
              <a:spcBef>
                <a:spcPts val="0"/>
              </a:spcBef>
              <a:spcAft>
                <a:spcPts val="0"/>
              </a:spcAft>
            </a:pPr>
            <a:endParaRPr lang="en-US" dirty="0">
              <a:solidFill>
                <a:prstClr val="white"/>
              </a:solidFill>
            </a:endParaRPr>
          </a:p>
        </p:txBody>
      </p:sp>
      <p:sp>
        <p:nvSpPr>
          <p:cNvPr id="2" name="Title Placeholder 1"/>
          <p:cNvSpPr>
            <a:spLocks noGrp="1"/>
          </p:cNvSpPr>
          <p:nvPr>
            <p:ph type="title"/>
          </p:nvPr>
        </p:nvSpPr>
        <p:spPr>
          <a:xfrm>
            <a:off x="457200" y="220136"/>
            <a:ext cx="8229600" cy="1251062"/>
          </a:xfrm>
          <a:prstGeom prst="rect">
            <a:avLst/>
          </a:prstGeom>
          <a:effectLst/>
        </p:spPr>
        <p:txBody>
          <a:bodyPr vert="horz" lIns="91440" rIns="45720" rtlCol="0" anchor="b" anchorCtr="0">
            <a:noAutofit/>
            <a:scene3d>
              <a:camera prst="orthographicFront"/>
              <a:lightRig rig="threePt" dir="t">
                <a:rot lat="0" lon="0" rev="4800000"/>
              </a:lightRig>
            </a:scene3d>
            <a:sp3d prstMaterial="matte">
              <a:bevelT w="50800" h="10160"/>
            </a:sp3d>
          </a:bodyPr>
          <a:lstStyle/>
          <a:p>
            <a:r>
              <a:rPr kumimoji="0" lang="en-US"/>
              <a:t>Click to edit Master title style</a:t>
            </a:r>
            <a:endParaRPr kumimoji="0" lang="en-US" dirty="0"/>
          </a:p>
        </p:txBody>
      </p:sp>
      <p:sp>
        <p:nvSpPr>
          <p:cNvPr id="3" name="Text Placeholder 2"/>
          <p:cNvSpPr>
            <a:spLocks noGrp="1"/>
          </p:cNvSpPr>
          <p:nvPr>
            <p:ph type="body" idx="1"/>
          </p:nvPr>
        </p:nvSpPr>
        <p:spPr>
          <a:xfrm>
            <a:off x="457200" y="1566863"/>
            <a:ext cx="8229600" cy="4751357"/>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Rectangle 9"/>
          <p:cNvSpPr/>
          <p:nvPr/>
        </p:nvSpPr>
        <p:spPr bwMode="invGray">
          <a:xfrm>
            <a:off x="1" y="635508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2" name="Text Box 20"/>
          <p:cNvSpPr txBox="1">
            <a:spLocks noChangeArrowheads="1"/>
          </p:cNvSpPr>
          <p:nvPr/>
        </p:nvSpPr>
        <p:spPr bwMode="auto">
          <a:xfrm>
            <a:off x="379731" y="6492857"/>
            <a:ext cx="3052548" cy="307777"/>
          </a:xfrm>
          <a:prstGeom prst="rect">
            <a:avLst/>
          </a:prstGeom>
          <a:noFill/>
          <a:ln w="9525">
            <a:noFill/>
            <a:miter lim="800000"/>
            <a:headEnd/>
            <a:tailEnd/>
          </a:ln>
          <a:effectLst/>
        </p:spPr>
        <p:txBody>
          <a:bodyPr wrap="square">
            <a:spAutoFit/>
          </a:bodyPr>
          <a:lstStyle/>
          <a:p>
            <a:pPr fontAlgn="auto">
              <a:spcBef>
                <a:spcPts val="0"/>
              </a:spcBef>
              <a:spcAft>
                <a:spcPts val="0"/>
              </a:spcAft>
            </a:pPr>
            <a:r>
              <a:rPr lang="en-US" sz="1400" b="1" dirty="0">
                <a:solidFill>
                  <a:srgbClr val="124A91"/>
                </a:solidFill>
                <a:latin typeface="Arial Narrow" pitchFamily="-80" charset="0"/>
              </a:rPr>
              <a:t>Lawrence Livermore National Laboratory</a:t>
            </a:r>
          </a:p>
        </p:txBody>
      </p:sp>
      <p:pic>
        <p:nvPicPr>
          <p:cNvPr id="13" name="Picture 21" descr="lab_icon_no_box_blue_rgb"/>
          <p:cNvPicPr>
            <a:picLocks noChangeAspect="1" noChangeArrowheads="1"/>
          </p:cNvPicPr>
          <p:nvPr/>
        </p:nvPicPr>
        <p:blipFill>
          <a:blip r:embed="rId14" cstate="print"/>
          <a:srcRect/>
          <a:stretch>
            <a:fillRect/>
          </a:stretch>
        </p:blipFill>
        <p:spPr bwMode="auto">
          <a:xfrm>
            <a:off x="8480166" y="6535024"/>
            <a:ext cx="231880" cy="211357"/>
          </a:xfrm>
          <a:prstGeom prst="rect">
            <a:avLst/>
          </a:prstGeom>
          <a:noFill/>
          <a:effectLst/>
        </p:spPr>
      </p:pic>
      <p:sp>
        <p:nvSpPr>
          <p:cNvPr id="19" name="Slide Number Placeholder 7"/>
          <p:cNvSpPr txBox="1">
            <a:spLocks/>
          </p:cNvSpPr>
          <p:nvPr/>
        </p:nvSpPr>
        <p:spPr>
          <a:xfrm>
            <a:off x="8212821" y="6493079"/>
            <a:ext cx="360727" cy="159392"/>
          </a:xfrm>
          <a:prstGeom prst="rect">
            <a:avLst/>
          </a:prstGeom>
        </p:spPr>
        <p:txBody>
          <a:bodyPr/>
          <a:lstStyle/>
          <a:p>
            <a:pPr algn="r" defTabSz="457200" fontAlgn="auto">
              <a:spcBef>
                <a:spcPts val="0"/>
              </a:spcBef>
              <a:spcAft>
                <a:spcPts val="0"/>
              </a:spcAft>
              <a:defRPr/>
            </a:pPr>
            <a:endParaRPr lang="en-US" sz="700" dirty="0">
              <a:solidFill>
                <a:prstClr val="black"/>
              </a:solidFill>
              <a:latin typeface="Arial"/>
            </a:endParaRPr>
          </a:p>
        </p:txBody>
      </p:sp>
      <p:sp>
        <p:nvSpPr>
          <p:cNvPr id="9" name="Footer Placeholder 4"/>
          <p:cNvSpPr>
            <a:spLocks noGrp="1"/>
          </p:cNvSpPr>
          <p:nvPr>
            <p:ph type="ftr" sz="quarter" idx="3"/>
          </p:nvPr>
        </p:nvSpPr>
        <p:spPr>
          <a:xfrm>
            <a:off x="3352800" y="6477000"/>
            <a:ext cx="2895600" cy="365125"/>
          </a:xfrm>
          <a:prstGeom prst="rect">
            <a:avLst/>
          </a:prstGeom>
        </p:spPr>
        <p:txBody>
          <a:bodyPr/>
          <a:lstStyle>
            <a:lvl1pPr>
              <a:defRPr sz="1600"/>
            </a:lvl1pPr>
          </a:lstStyle>
          <a:p>
            <a:pPr fontAlgn="auto">
              <a:spcBef>
                <a:spcPts val="0"/>
              </a:spcBef>
              <a:spcAft>
                <a:spcPts val="0"/>
              </a:spcAft>
            </a:pPr>
            <a:r>
              <a:rPr lang="en-US" dirty="0">
                <a:solidFill>
                  <a:prstClr val="black"/>
                </a:solidFill>
                <a:latin typeface="Arial"/>
              </a:rPr>
              <a:t>Attorney-Client Privileged</a:t>
            </a:r>
          </a:p>
        </p:txBody>
      </p:sp>
      <p:sp>
        <p:nvSpPr>
          <p:cNvPr id="11" name="Text Box 12"/>
          <p:cNvSpPr txBox="1">
            <a:spLocks noChangeArrowheads="1"/>
          </p:cNvSpPr>
          <p:nvPr userDrawn="1"/>
        </p:nvSpPr>
        <p:spPr bwMode="auto">
          <a:xfrm>
            <a:off x="8339137" y="6644288"/>
            <a:ext cx="652463" cy="138499"/>
          </a:xfrm>
          <a:prstGeom prst="rect">
            <a:avLst/>
          </a:prstGeom>
          <a:noFill/>
          <a:ln w="9525">
            <a:noFill/>
            <a:miter lim="800000"/>
            <a:headEnd/>
            <a:tailEnd/>
          </a:ln>
          <a:effectLst/>
        </p:spPr>
        <p:txBody>
          <a:bodyPr lIns="0" tIns="0" rIns="0" bIns="0" anchor="ctr">
            <a:spAutoFit/>
          </a:bodyPr>
          <a:lstStyle/>
          <a:p>
            <a:pPr algn="r" fontAlgn="auto">
              <a:spcAft>
                <a:spcPts val="0"/>
              </a:spcAft>
              <a:defRPr/>
            </a:pPr>
            <a:fld id="{7AEAC10B-04F7-4057-AEA1-E5B3CCB7E239}" type="slidenum">
              <a:rPr lang="en-US" sz="900">
                <a:solidFill>
                  <a:prstClr val="black"/>
                </a:solidFill>
                <a:latin typeface="Arial"/>
              </a:rPr>
              <a:pPr algn="r" fontAlgn="auto">
                <a:spcAft>
                  <a:spcPts val="0"/>
                </a:spcAft>
                <a:defRPr/>
              </a:pPr>
              <a:t>‹#›</a:t>
            </a:fld>
            <a:endParaRPr lang="en-US" sz="900" dirty="0">
              <a:solidFill>
                <a:prstClr val="black"/>
              </a:solidFill>
              <a:latin typeface="Arial"/>
            </a:endParaRPr>
          </a:p>
        </p:txBody>
      </p:sp>
    </p:spTree>
    <p:extLst>
      <p:ext uri="{BB962C8B-B14F-4D97-AF65-F5344CB8AC3E}">
        <p14:creationId xmlns:p14="http://schemas.microsoft.com/office/powerpoint/2010/main" val="106063251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1" r:id="rId12"/>
  </p:sldLayoutIdLst>
  <p:hf sldNum="0" hdr="0" ftr="0" dt="0"/>
  <p:txStyles>
    <p:titleStyle>
      <a:lvl1pPr algn="l" rtl="0" eaLnBrk="1" latinLnBrk="0" hangingPunct="1">
        <a:lnSpc>
          <a:spcPct val="100000"/>
        </a:lnSpc>
        <a:spcBef>
          <a:spcPct val="0"/>
        </a:spcBef>
        <a:buNone/>
        <a:defRPr kumimoji="0" sz="3600" b="1" kern="1200">
          <a:solidFill>
            <a:srgbClr val="214A8F"/>
          </a:solidFill>
          <a:effectLst/>
          <a:latin typeface="Arial"/>
          <a:ea typeface="+mj-ea"/>
          <a:cs typeface="Arial"/>
        </a:defRPr>
      </a:lvl1pPr>
    </p:titleStyle>
    <p:bodyStyle>
      <a:lvl1pPr marL="400050" indent="-280988" algn="l" rtl="0" eaLnBrk="1" latinLnBrk="0" hangingPunct="1">
        <a:spcBef>
          <a:spcPts val="1200"/>
        </a:spcBef>
        <a:spcAft>
          <a:spcPts val="600"/>
        </a:spcAft>
        <a:buClr>
          <a:srgbClr val="0D5097"/>
        </a:buClr>
        <a:buSzPct val="90000"/>
        <a:buFont typeface="Wingdings" charset="2"/>
        <a:buChar char="§"/>
        <a:defRPr kumimoji="0" sz="2800" kern="1200">
          <a:solidFill>
            <a:schemeClr val="tx1"/>
          </a:solidFill>
          <a:latin typeface="Arial"/>
          <a:ea typeface="+mn-ea"/>
          <a:cs typeface="Arial"/>
        </a:defRPr>
      </a:lvl1pPr>
      <a:lvl2pPr marL="685800" indent="-273050" algn="l" rtl="0" eaLnBrk="1" latinLnBrk="0" hangingPunct="1">
        <a:spcBef>
          <a:spcPts val="0"/>
        </a:spcBef>
        <a:spcAft>
          <a:spcPts val="600"/>
        </a:spcAft>
        <a:buClrTx/>
        <a:buSzPct val="90000"/>
        <a:buFont typeface="Arial"/>
        <a:buChar char="•"/>
        <a:defRPr kumimoji="0" sz="2400" kern="1200">
          <a:solidFill>
            <a:schemeClr val="tx1"/>
          </a:solidFill>
          <a:latin typeface="Arial"/>
          <a:ea typeface="+mn-ea"/>
          <a:cs typeface="Arial"/>
        </a:defRPr>
      </a:lvl2pPr>
      <a:lvl3pPr marL="1085850" indent="-401638" algn="l" rtl="0" eaLnBrk="1" latinLnBrk="0" hangingPunct="1">
        <a:spcBef>
          <a:spcPts val="0"/>
        </a:spcBef>
        <a:spcAft>
          <a:spcPts val="600"/>
        </a:spcAft>
        <a:buClrTx/>
        <a:buSzPct val="90000"/>
        <a:buFont typeface="Lucida Grande"/>
        <a:buChar char="—"/>
        <a:defRPr kumimoji="0" sz="2000" kern="1200">
          <a:solidFill>
            <a:schemeClr val="tx1"/>
          </a:solidFill>
          <a:latin typeface="Arial"/>
          <a:ea typeface="+mn-ea"/>
          <a:cs typeface="Arial"/>
        </a:defRPr>
      </a:lvl3pPr>
      <a:lvl4pPr marL="1314450" indent="-242888" algn="l" rtl="0" eaLnBrk="1" latinLnBrk="0" hangingPunct="1">
        <a:spcBef>
          <a:spcPts val="0"/>
        </a:spcBef>
        <a:spcAft>
          <a:spcPts val="600"/>
        </a:spcAft>
        <a:buClrTx/>
        <a:buSzPct val="100000"/>
        <a:buFont typeface="Lucida Grande"/>
        <a:buChar char="–"/>
        <a:defRPr kumimoji="0" sz="1800" kern="1200">
          <a:solidFill>
            <a:schemeClr val="tx1"/>
          </a:solidFill>
          <a:latin typeface="Arial"/>
          <a:ea typeface="+mn-ea"/>
          <a:cs typeface="Arial"/>
        </a:defRPr>
      </a:lvl4pPr>
      <a:lvl5pPr marL="1543050" indent="-242888" algn="l" rtl="0" eaLnBrk="1" latinLnBrk="0" hangingPunct="1">
        <a:spcBef>
          <a:spcPts val="0"/>
        </a:spcBef>
        <a:spcAft>
          <a:spcPts val="600"/>
        </a:spcAft>
        <a:buClrTx/>
        <a:buFont typeface="Arial"/>
        <a:buChar char="•"/>
        <a:defRPr kumimoji="0" lang="en-US" sz="1800" kern="1200" smtClean="0">
          <a:solidFill>
            <a:schemeClr val="tx1"/>
          </a:solidFill>
          <a:latin typeface="Arial"/>
          <a:ea typeface="+mn-ea"/>
          <a:cs typeface="Arial"/>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0" name="Rectangle 19"/>
          <p:cNvSpPr/>
          <p:nvPr/>
        </p:nvSpPr>
        <p:spPr>
          <a:xfrm>
            <a:off x="0" y="6355080"/>
            <a:ext cx="9144000" cy="50292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Ins="0" rtlCol="0" anchor="ctr"/>
          <a:lstStyle/>
          <a:p>
            <a:pPr algn="ctr" fontAlgn="auto">
              <a:spcBef>
                <a:spcPts val="0"/>
              </a:spcBef>
              <a:spcAft>
                <a:spcPts val="0"/>
              </a:spcAft>
            </a:pPr>
            <a:endParaRPr lang="en-US" dirty="0">
              <a:solidFill>
                <a:prstClr val="white"/>
              </a:solidFill>
            </a:endParaRPr>
          </a:p>
        </p:txBody>
      </p:sp>
      <p:sp>
        <p:nvSpPr>
          <p:cNvPr id="2" name="Title Placeholder 1"/>
          <p:cNvSpPr>
            <a:spLocks noGrp="1"/>
          </p:cNvSpPr>
          <p:nvPr>
            <p:ph type="title"/>
          </p:nvPr>
        </p:nvSpPr>
        <p:spPr>
          <a:xfrm>
            <a:off x="457200" y="220136"/>
            <a:ext cx="8229600" cy="1251062"/>
          </a:xfrm>
          <a:prstGeom prst="rect">
            <a:avLst/>
          </a:prstGeom>
          <a:effectLst/>
        </p:spPr>
        <p:txBody>
          <a:bodyPr vert="horz" lIns="91440" rIns="45720" rtlCol="0" anchor="b" anchorCtr="0">
            <a:noAutofit/>
            <a:scene3d>
              <a:camera prst="orthographicFront"/>
              <a:lightRig rig="threePt" dir="t">
                <a:rot lat="0" lon="0" rev="4800000"/>
              </a:lightRig>
            </a:scene3d>
            <a:sp3d prstMaterial="matte">
              <a:bevelT w="50800" h="10160"/>
            </a:sp3d>
          </a:bodyPr>
          <a:lstStyle/>
          <a:p>
            <a:r>
              <a:rPr kumimoji="0" lang="en-US"/>
              <a:t>Click to edit Master title style</a:t>
            </a:r>
            <a:endParaRPr kumimoji="0" lang="en-US" dirty="0"/>
          </a:p>
        </p:txBody>
      </p:sp>
      <p:sp>
        <p:nvSpPr>
          <p:cNvPr id="3" name="Text Placeholder 2"/>
          <p:cNvSpPr>
            <a:spLocks noGrp="1"/>
          </p:cNvSpPr>
          <p:nvPr>
            <p:ph type="body" idx="1"/>
          </p:nvPr>
        </p:nvSpPr>
        <p:spPr>
          <a:xfrm>
            <a:off x="457200" y="1566863"/>
            <a:ext cx="8229600" cy="4751357"/>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Rectangle 9"/>
          <p:cNvSpPr/>
          <p:nvPr/>
        </p:nvSpPr>
        <p:spPr bwMode="invGray">
          <a:xfrm>
            <a:off x="1" y="635508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2" name="Text Box 20"/>
          <p:cNvSpPr txBox="1">
            <a:spLocks noChangeArrowheads="1"/>
          </p:cNvSpPr>
          <p:nvPr/>
        </p:nvSpPr>
        <p:spPr bwMode="auto">
          <a:xfrm>
            <a:off x="379731" y="6492857"/>
            <a:ext cx="3052548" cy="307777"/>
          </a:xfrm>
          <a:prstGeom prst="rect">
            <a:avLst/>
          </a:prstGeom>
          <a:noFill/>
          <a:ln w="9525">
            <a:noFill/>
            <a:miter lim="800000"/>
            <a:headEnd/>
            <a:tailEnd/>
          </a:ln>
          <a:effectLst/>
        </p:spPr>
        <p:txBody>
          <a:bodyPr wrap="square">
            <a:spAutoFit/>
          </a:bodyPr>
          <a:lstStyle/>
          <a:p>
            <a:pPr fontAlgn="auto">
              <a:spcBef>
                <a:spcPts val="0"/>
              </a:spcBef>
              <a:spcAft>
                <a:spcPts val="0"/>
              </a:spcAft>
            </a:pPr>
            <a:r>
              <a:rPr lang="en-US" sz="1400" b="1" dirty="0">
                <a:solidFill>
                  <a:srgbClr val="124A91"/>
                </a:solidFill>
                <a:latin typeface="Arial Narrow" pitchFamily="-80" charset="0"/>
              </a:rPr>
              <a:t>Lawrence Livermore National Laboratory</a:t>
            </a:r>
          </a:p>
        </p:txBody>
      </p:sp>
      <p:pic>
        <p:nvPicPr>
          <p:cNvPr id="13" name="Picture 21" descr="lab_icon_no_box_blue_rgb"/>
          <p:cNvPicPr>
            <a:picLocks noChangeAspect="1" noChangeArrowheads="1"/>
          </p:cNvPicPr>
          <p:nvPr/>
        </p:nvPicPr>
        <p:blipFill>
          <a:blip r:embed="rId15" cstate="print"/>
          <a:srcRect/>
          <a:stretch>
            <a:fillRect/>
          </a:stretch>
        </p:blipFill>
        <p:spPr bwMode="auto">
          <a:xfrm>
            <a:off x="8480166" y="6535024"/>
            <a:ext cx="231880" cy="211357"/>
          </a:xfrm>
          <a:prstGeom prst="rect">
            <a:avLst/>
          </a:prstGeom>
          <a:noFill/>
          <a:effectLst/>
        </p:spPr>
      </p:pic>
      <p:sp>
        <p:nvSpPr>
          <p:cNvPr id="19" name="Slide Number Placeholder 7"/>
          <p:cNvSpPr txBox="1">
            <a:spLocks/>
          </p:cNvSpPr>
          <p:nvPr/>
        </p:nvSpPr>
        <p:spPr>
          <a:xfrm>
            <a:off x="8212821" y="6493079"/>
            <a:ext cx="360727" cy="159392"/>
          </a:xfrm>
          <a:prstGeom prst="rect">
            <a:avLst/>
          </a:prstGeom>
        </p:spPr>
        <p:txBody>
          <a:bodyPr/>
          <a:lstStyle/>
          <a:p>
            <a:pPr algn="r" defTabSz="457200" fontAlgn="auto">
              <a:spcBef>
                <a:spcPts val="0"/>
              </a:spcBef>
              <a:spcAft>
                <a:spcPts val="0"/>
              </a:spcAft>
              <a:defRPr/>
            </a:pPr>
            <a:endParaRPr lang="en-US" sz="700" dirty="0">
              <a:solidFill>
                <a:prstClr val="black"/>
              </a:solidFill>
              <a:latin typeface="Arial"/>
            </a:endParaRPr>
          </a:p>
        </p:txBody>
      </p:sp>
      <p:sp>
        <p:nvSpPr>
          <p:cNvPr id="9" name="Footer Placeholder 4"/>
          <p:cNvSpPr>
            <a:spLocks noGrp="1"/>
          </p:cNvSpPr>
          <p:nvPr>
            <p:ph type="ftr" sz="quarter" idx="3"/>
          </p:nvPr>
        </p:nvSpPr>
        <p:spPr>
          <a:xfrm>
            <a:off x="3352800" y="6477000"/>
            <a:ext cx="2895600" cy="365125"/>
          </a:xfrm>
          <a:prstGeom prst="rect">
            <a:avLst/>
          </a:prstGeom>
        </p:spPr>
        <p:txBody>
          <a:bodyPr/>
          <a:lstStyle>
            <a:lvl1pPr>
              <a:defRPr sz="1600"/>
            </a:lvl1pPr>
          </a:lstStyle>
          <a:p>
            <a:pPr fontAlgn="auto">
              <a:spcBef>
                <a:spcPts val="0"/>
              </a:spcBef>
              <a:spcAft>
                <a:spcPts val="0"/>
              </a:spcAft>
            </a:pPr>
            <a:r>
              <a:rPr lang="en-US" dirty="0">
                <a:solidFill>
                  <a:prstClr val="black"/>
                </a:solidFill>
                <a:latin typeface="Arial"/>
              </a:rPr>
              <a:t>Attorney-Client Privileged</a:t>
            </a:r>
          </a:p>
        </p:txBody>
      </p:sp>
      <p:sp>
        <p:nvSpPr>
          <p:cNvPr id="11" name="Text Box 12"/>
          <p:cNvSpPr txBox="1">
            <a:spLocks noChangeArrowheads="1"/>
          </p:cNvSpPr>
          <p:nvPr userDrawn="1"/>
        </p:nvSpPr>
        <p:spPr bwMode="auto">
          <a:xfrm>
            <a:off x="8339137" y="6644288"/>
            <a:ext cx="652463" cy="138499"/>
          </a:xfrm>
          <a:prstGeom prst="rect">
            <a:avLst/>
          </a:prstGeom>
          <a:noFill/>
          <a:ln w="9525">
            <a:noFill/>
            <a:miter lim="800000"/>
            <a:headEnd/>
            <a:tailEnd/>
          </a:ln>
          <a:effectLst/>
        </p:spPr>
        <p:txBody>
          <a:bodyPr lIns="0" tIns="0" rIns="0" bIns="0" anchor="ctr">
            <a:spAutoFit/>
          </a:bodyPr>
          <a:lstStyle/>
          <a:p>
            <a:pPr algn="r" fontAlgn="auto">
              <a:spcAft>
                <a:spcPts val="0"/>
              </a:spcAft>
              <a:defRPr/>
            </a:pPr>
            <a:fld id="{7AEAC10B-04F7-4057-AEA1-E5B3CCB7E239}" type="slidenum">
              <a:rPr lang="en-US" sz="900">
                <a:solidFill>
                  <a:prstClr val="black"/>
                </a:solidFill>
                <a:latin typeface="Arial"/>
              </a:rPr>
              <a:pPr algn="r" fontAlgn="auto">
                <a:spcAft>
                  <a:spcPts val="0"/>
                </a:spcAft>
                <a:defRPr/>
              </a:pPr>
              <a:t>‹#›</a:t>
            </a:fld>
            <a:endParaRPr lang="en-US" sz="900" dirty="0">
              <a:solidFill>
                <a:prstClr val="black"/>
              </a:solidFill>
              <a:latin typeface="Arial"/>
            </a:endParaRPr>
          </a:p>
        </p:txBody>
      </p:sp>
    </p:spTree>
    <p:extLst>
      <p:ext uri="{BB962C8B-B14F-4D97-AF65-F5344CB8AC3E}">
        <p14:creationId xmlns:p14="http://schemas.microsoft.com/office/powerpoint/2010/main" val="157540596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hf sldNum="0" hdr="0" ftr="0" dt="0"/>
  <p:txStyles>
    <p:titleStyle>
      <a:lvl1pPr algn="l" rtl="0" eaLnBrk="1" latinLnBrk="0" hangingPunct="1">
        <a:lnSpc>
          <a:spcPct val="100000"/>
        </a:lnSpc>
        <a:spcBef>
          <a:spcPct val="0"/>
        </a:spcBef>
        <a:buNone/>
        <a:defRPr kumimoji="0" sz="3600" b="1" kern="1200">
          <a:solidFill>
            <a:srgbClr val="214A8F"/>
          </a:solidFill>
          <a:effectLst/>
          <a:latin typeface="Arial"/>
          <a:ea typeface="+mj-ea"/>
          <a:cs typeface="Arial"/>
        </a:defRPr>
      </a:lvl1pPr>
    </p:titleStyle>
    <p:bodyStyle>
      <a:lvl1pPr marL="400050" indent="-280988" algn="l" rtl="0" eaLnBrk="1" latinLnBrk="0" hangingPunct="1">
        <a:spcBef>
          <a:spcPts val="1200"/>
        </a:spcBef>
        <a:spcAft>
          <a:spcPts val="600"/>
        </a:spcAft>
        <a:buClr>
          <a:srgbClr val="0D5097"/>
        </a:buClr>
        <a:buSzPct val="90000"/>
        <a:buFont typeface="Wingdings" charset="2"/>
        <a:buChar char="§"/>
        <a:defRPr kumimoji="0" sz="2800" kern="1200">
          <a:solidFill>
            <a:schemeClr val="tx1"/>
          </a:solidFill>
          <a:latin typeface="Arial"/>
          <a:ea typeface="+mn-ea"/>
          <a:cs typeface="Arial"/>
        </a:defRPr>
      </a:lvl1pPr>
      <a:lvl2pPr marL="685800" indent="-273050" algn="l" rtl="0" eaLnBrk="1" latinLnBrk="0" hangingPunct="1">
        <a:spcBef>
          <a:spcPts val="0"/>
        </a:spcBef>
        <a:spcAft>
          <a:spcPts val="600"/>
        </a:spcAft>
        <a:buClrTx/>
        <a:buSzPct val="90000"/>
        <a:buFont typeface="Arial"/>
        <a:buChar char="•"/>
        <a:defRPr kumimoji="0" sz="2400" kern="1200">
          <a:solidFill>
            <a:schemeClr val="tx1"/>
          </a:solidFill>
          <a:latin typeface="Arial"/>
          <a:ea typeface="+mn-ea"/>
          <a:cs typeface="Arial"/>
        </a:defRPr>
      </a:lvl2pPr>
      <a:lvl3pPr marL="1085850" indent="-401638" algn="l" rtl="0" eaLnBrk="1" latinLnBrk="0" hangingPunct="1">
        <a:spcBef>
          <a:spcPts val="0"/>
        </a:spcBef>
        <a:spcAft>
          <a:spcPts val="600"/>
        </a:spcAft>
        <a:buClrTx/>
        <a:buSzPct val="90000"/>
        <a:buFont typeface="Lucida Grande"/>
        <a:buChar char="—"/>
        <a:defRPr kumimoji="0" sz="2000" kern="1200">
          <a:solidFill>
            <a:schemeClr val="tx1"/>
          </a:solidFill>
          <a:latin typeface="Arial"/>
          <a:ea typeface="+mn-ea"/>
          <a:cs typeface="Arial"/>
        </a:defRPr>
      </a:lvl3pPr>
      <a:lvl4pPr marL="1314450" indent="-242888" algn="l" rtl="0" eaLnBrk="1" latinLnBrk="0" hangingPunct="1">
        <a:spcBef>
          <a:spcPts val="0"/>
        </a:spcBef>
        <a:spcAft>
          <a:spcPts val="600"/>
        </a:spcAft>
        <a:buClrTx/>
        <a:buSzPct val="100000"/>
        <a:buFont typeface="Lucida Grande"/>
        <a:buChar char="–"/>
        <a:defRPr kumimoji="0" sz="1800" kern="1200">
          <a:solidFill>
            <a:schemeClr val="tx1"/>
          </a:solidFill>
          <a:latin typeface="Arial"/>
          <a:ea typeface="+mn-ea"/>
          <a:cs typeface="Arial"/>
        </a:defRPr>
      </a:lvl4pPr>
      <a:lvl5pPr marL="1543050" indent="-242888" algn="l" rtl="0" eaLnBrk="1" latinLnBrk="0" hangingPunct="1">
        <a:spcBef>
          <a:spcPts val="0"/>
        </a:spcBef>
        <a:spcAft>
          <a:spcPts val="600"/>
        </a:spcAft>
        <a:buClrTx/>
        <a:buFont typeface="Arial"/>
        <a:buChar char="•"/>
        <a:defRPr kumimoji="0" lang="en-US" sz="1800" kern="1200" smtClean="0">
          <a:solidFill>
            <a:schemeClr val="tx1"/>
          </a:solidFill>
          <a:latin typeface="Arial"/>
          <a:ea typeface="+mn-ea"/>
          <a:cs typeface="Arial"/>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6355080"/>
            <a:ext cx="9144000" cy="50292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Ins="0" rtlCol="0" anchor="ctr"/>
          <a:lstStyle/>
          <a:p>
            <a:pPr algn="ctr" defTabSz="457200" fontAlgn="auto">
              <a:spcBef>
                <a:spcPts val="0"/>
              </a:spcBef>
              <a:spcAft>
                <a:spcPts val="0"/>
              </a:spcAft>
            </a:pPr>
            <a:endParaRPr lang="en-US" dirty="0">
              <a:solidFill>
                <a:prstClr val="white"/>
              </a:solidFill>
            </a:endParaRPr>
          </a:p>
        </p:txBody>
      </p:sp>
      <p:sp>
        <p:nvSpPr>
          <p:cNvPr id="2" name="Title Placeholder 1"/>
          <p:cNvSpPr>
            <a:spLocks noGrp="1"/>
          </p:cNvSpPr>
          <p:nvPr>
            <p:ph type="title"/>
          </p:nvPr>
        </p:nvSpPr>
        <p:spPr>
          <a:xfrm>
            <a:off x="457200" y="220136"/>
            <a:ext cx="8229600" cy="1005840"/>
          </a:xfrm>
          <a:prstGeom prst="rect">
            <a:avLst/>
          </a:prstGeom>
          <a:effectLst/>
        </p:spPr>
        <p:txBody>
          <a:bodyPr vert="horz" lIns="0" rIns="45720" rtlCol="0" anchor="ctr" anchorCtr="0">
            <a:noAutofit/>
            <a:scene3d>
              <a:camera prst="orthographicFront"/>
              <a:lightRig rig="threePt" dir="t">
                <a:rot lat="0" lon="0" rev="4800000"/>
              </a:lightRig>
            </a:scene3d>
            <a:sp3d prstMaterial="matte"/>
          </a:bodyPr>
          <a:lstStyle/>
          <a:p>
            <a:r>
              <a:rPr kumimoji="0" lang="en-US"/>
              <a:t>Click to edit Master title style</a:t>
            </a:r>
            <a:endParaRPr kumimoji="0" lang="en-US" dirty="0"/>
          </a:p>
        </p:txBody>
      </p:sp>
      <p:sp>
        <p:nvSpPr>
          <p:cNvPr id="3" name="Text Placeholder 2"/>
          <p:cNvSpPr>
            <a:spLocks noGrp="1"/>
          </p:cNvSpPr>
          <p:nvPr>
            <p:ph type="body" idx="1"/>
          </p:nvPr>
        </p:nvSpPr>
        <p:spPr>
          <a:xfrm>
            <a:off x="457200" y="1441524"/>
            <a:ext cx="8229600" cy="4906889"/>
          </a:xfrm>
          <a:prstGeom prst="rect">
            <a:avLst/>
          </a:prstGeom>
        </p:spPr>
        <p:txBody>
          <a:bodyPr vert="horz" lIns="0" tIns="0" rIns="0" bIns="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Rectangle 9"/>
          <p:cNvSpPr/>
          <p:nvPr/>
        </p:nvSpPr>
        <p:spPr bwMode="invGray">
          <a:xfrm>
            <a:off x="1" y="635508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19" name="Slide Number Placeholder 7"/>
          <p:cNvSpPr txBox="1">
            <a:spLocks/>
          </p:cNvSpPr>
          <p:nvPr/>
        </p:nvSpPr>
        <p:spPr>
          <a:xfrm>
            <a:off x="8826123" y="6403252"/>
            <a:ext cx="317877" cy="454747"/>
          </a:xfrm>
          <a:prstGeom prst="rect">
            <a:avLst/>
          </a:prstGeom>
        </p:spPr>
        <p:txBody>
          <a:bodyPr rIns="45720" anchor="ctr" anchorCtr="0"/>
          <a:lstStyle/>
          <a:p>
            <a:pPr algn="r" defTabSz="457200" fontAlgn="auto">
              <a:spcBef>
                <a:spcPts val="0"/>
              </a:spcBef>
              <a:spcAft>
                <a:spcPts val="0"/>
              </a:spcAft>
              <a:defRPr/>
            </a:pPr>
            <a:fld id="{EAD690BD-BADF-4FBD-97E7-557E707EBBB2}" type="slidenum">
              <a:rPr lang="en-US" sz="1000" smtClean="0">
                <a:solidFill>
                  <a:prstClr val="black">
                    <a:lumMod val="65000"/>
                    <a:lumOff val="35000"/>
                  </a:prstClr>
                </a:solidFill>
                <a:latin typeface="Calibri" panose="020F0502020204030204" pitchFamily="34" charset="0"/>
                <a:cs typeface="Calibri" panose="020F0502020204030204" pitchFamily="34" charset="0"/>
              </a:rPr>
              <a:pPr algn="r" defTabSz="457200" fontAlgn="auto">
                <a:spcBef>
                  <a:spcPts val="0"/>
                </a:spcBef>
                <a:spcAft>
                  <a:spcPts val="0"/>
                </a:spcAft>
                <a:defRPr/>
              </a:pPr>
              <a:t>‹#›</a:t>
            </a:fld>
            <a:endParaRPr lang="en-US" sz="1000" dirty="0">
              <a:solidFill>
                <a:prstClr val="black">
                  <a:lumMod val="65000"/>
                  <a:lumOff val="35000"/>
                </a:prstClr>
              </a:solidFill>
              <a:latin typeface="Calibri" panose="020F0502020204030204" pitchFamily="34" charset="0"/>
              <a:cs typeface="Calibri" panose="020F0502020204030204" pitchFamily="34" charset="0"/>
            </a:endParaRPr>
          </a:p>
        </p:txBody>
      </p:sp>
      <p:cxnSp>
        <p:nvCxnSpPr>
          <p:cNvPr id="5" name="Straight Connector 4"/>
          <p:cNvCxnSpPr/>
          <p:nvPr/>
        </p:nvCxnSpPr>
        <p:spPr>
          <a:xfrm>
            <a:off x="-6059" y="1267155"/>
            <a:ext cx="9150059" cy="0"/>
          </a:xfrm>
          <a:prstGeom prst="line">
            <a:avLst/>
          </a:prstGeom>
          <a:ln w="3810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NNSA_trans.png"/>
          <p:cNvPicPr>
            <a:picLocks noChangeAspect="1"/>
          </p:cNvPicPr>
          <p:nvPr/>
        </p:nvPicPr>
        <p:blipFill>
          <a:blip r:embed="rId14" cstate="print">
            <a:alphaModFix/>
            <a:extLst>
              <a:ext uri="{BEBA8EAE-BF5A-486C-A8C5-ECC9F3942E4B}">
                <a14:imgProps xmlns:a14="http://schemas.microsoft.com/office/drawing/2010/main">
                  <a14:imgLayer r:embed="rId15">
                    <a14:imgEffect>
                      <a14:saturation sat="87000"/>
                    </a14:imgEffect>
                  </a14:imgLayer>
                </a14:imgProps>
              </a:ext>
              <a:ext uri="{28A0092B-C50C-407E-A947-70E740481C1C}">
                <a14:useLocalDpi xmlns:a14="http://schemas.microsoft.com/office/drawing/2010/main" val="0"/>
              </a:ext>
            </a:extLst>
          </a:blip>
          <a:stretch>
            <a:fillRect/>
          </a:stretch>
        </p:blipFill>
        <p:spPr>
          <a:xfrm>
            <a:off x="7905268" y="6449398"/>
            <a:ext cx="1012806" cy="390396"/>
          </a:xfrm>
          <a:prstGeom prst="rect">
            <a:avLst/>
          </a:prstGeom>
        </p:spPr>
      </p:pic>
      <p:pic>
        <p:nvPicPr>
          <p:cNvPr id="17" name="Picture 16" descr="lab_icon_text_no_background_rgb.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26428" y="6496327"/>
            <a:ext cx="2731791" cy="278643"/>
          </a:xfrm>
          <a:prstGeom prst="rect">
            <a:avLst/>
          </a:prstGeom>
        </p:spPr>
      </p:pic>
    </p:spTree>
    <p:extLst>
      <p:ext uri="{BB962C8B-B14F-4D97-AF65-F5344CB8AC3E}">
        <p14:creationId xmlns:p14="http://schemas.microsoft.com/office/powerpoint/2010/main" val="353030109"/>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22" r:id="rId11"/>
    <p:sldLayoutId id="2147483823" r:id="rId12"/>
  </p:sldLayoutIdLst>
  <p:hf hdr="0" ftr="0" dt="0"/>
  <p:txStyles>
    <p:titleStyle>
      <a:lvl1pPr algn="l" rtl="0" eaLnBrk="1" latinLnBrk="0" hangingPunct="1">
        <a:lnSpc>
          <a:spcPct val="90000"/>
        </a:lnSpc>
        <a:spcBef>
          <a:spcPct val="0"/>
        </a:spcBef>
        <a:buNone/>
        <a:defRPr kumimoji="0" sz="3200" b="1" kern="1200">
          <a:solidFill>
            <a:schemeClr val="accent1">
              <a:lumMod val="75000"/>
            </a:schemeClr>
          </a:solidFill>
          <a:effectLst/>
          <a:latin typeface="Calibri" panose="020F0502020204030204" pitchFamily="34" charset="0"/>
          <a:ea typeface="+mj-ea"/>
          <a:cs typeface="Calibri" panose="020F0502020204030204" pitchFamily="34" charset="0"/>
        </a:defRPr>
      </a:lvl1pPr>
    </p:titleStyle>
    <p:body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6355080"/>
            <a:ext cx="9144000" cy="50292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Ins="0" rtlCol="0" anchor="ctr"/>
          <a:lstStyle/>
          <a:p>
            <a:pPr algn="ctr" defTabSz="457200" fontAlgn="auto">
              <a:spcBef>
                <a:spcPts val="0"/>
              </a:spcBef>
              <a:spcAft>
                <a:spcPts val="0"/>
              </a:spcAft>
            </a:pPr>
            <a:endParaRPr lang="en-US" dirty="0">
              <a:solidFill>
                <a:prstClr val="white"/>
              </a:solidFill>
            </a:endParaRPr>
          </a:p>
        </p:txBody>
      </p:sp>
      <p:sp>
        <p:nvSpPr>
          <p:cNvPr id="2" name="Title Placeholder 1"/>
          <p:cNvSpPr>
            <a:spLocks noGrp="1"/>
          </p:cNvSpPr>
          <p:nvPr>
            <p:ph type="title"/>
          </p:nvPr>
        </p:nvSpPr>
        <p:spPr>
          <a:xfrm>
            <a:off x="457200" y="220136"/>
            <a:ext cx="8229600" cy="1005840"/>
          </a:xfrm>
          <a:prstGeom prst="rect">
            <a:avLst/>
          </a:prstGeom>
          <a:effectLst/>
        </p:spPr>
        <p:txBody>
          <a:bodyPr vert="horz" lIns="0" rIns="45720" rtlCol="0" anchor="ctr" anchorCtr="0">
            <a:noAutofit/>
            <a:scene3d>
              <a:camera prst="orthographicFront"/>
              <a:lightRig rig="threePt" dir="t">
                <a:rot lat="0" lon="0" rev="4800000"/>
              </a:lightRig>
            </a:scene3d>
            <a:sp3d prstMaterial="matte"/>
          </a:bodyPr>
          <a:lstStyle/>
          <a:p>
            <a:r>
              <a:rPr kumimoji="0" lang="en-US"/>
              <a:t>Click to edit Master title style</a:t>
            </a:r>
            <a:endParaRPr kumimoji="0" lang="en-US" dirty="0"/>
          </a:p>
        </p:txBody>
      </p:sp>
      <p:sp>
        <p:nvSpPr>
          <p:cNvPr id="3" name="Text Placeholder 2"/>
          <p:cNvSpPr>
            <a:spLocks noGrp="1"/>
          </p:cNvSpPr>
          <p:nvPr>
            <p:ph type="body" idx="1"/>
          </p:nvPr>
        </p:nvSpPr>
        <p:spPr>
          <a:xfrm>
            <a:off x="457200" y="1441524"/>
            <a:ext cx="8229600" cy="4906889"/>
          </a:xfrm>
          <a:prstGeom prst="rect">
            <a:avLst/>
          </a:prstGeom>
        </p:spPr>
        <p:txBody>
          <a:bodyPr vert="horz" lIns="0" tIns="0" rIns="0" bIns="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Rectangle 9"/>
          <p:cNvSpPr/>
          <p:nvPr/>
        </p:nvSpPr>
        <p:spPr bwMode="invGray">
          <a:xfrm>
            <a:off x="1" y="635508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19" name="Slide Number Placeholder 7"/>
          <p:cNvSpPr txBox="1">
            <a:spLocks/>
          </p:cNvSpPr>
          <p:nvPr/>
        </p:nvSpPr>
        <p:spPr>
          <a:xfrm>
            <a:off x="8826123" y="6403252"/>
            <a:ext cx="317877" cy="454747"/>
          </a:xfrm>
          <a:prstGeom prst="rect">
            <a:avLst/>
          </a:prstGeom>
        </p:spPr>
        <p:txBody>
          <a:bodyPr rIns="45720" anchor="ctr" anchorCtr="0"/>
          <a:lstStyle/>
          <a:p>
            <a:pPr algn="r" defTabSz="457200" fontAlgn="auto">
              <a:spcBef>
                <a:spcPts val="0"/>
              </a:spcBef>
              <a:spcAft>
                <a:spcPts val="0"/>
              </a:spcAft>
              <a:defRPr/>
            </a:pPr>
            <a:fld id="{EAD690BD-BADF-4FBD-97E7-557E707EBBB2}" type="slidenum">
              <a:rPr lang="en-US" sz="1000" smtClean="0">
                <a:solidFill>
                  <a:prstClr val="black">
                    <a:lumMod val="65000"/>
                    <a:lumOff val="35000"/>
                  </a:prstClr>
                </a:solidFill>
                <a:latin typeface="Calibri" panose="020F0502020204030204" pitchFamily="34" charset="0"/>
                <a:cs typeface="Calibri" panose="020F0502020204030204" pitchFamily="34" charset="0"/>
              </a:rPr>
              <a:pPr algn="r" defTabSz="457200" fontAlgn="auto">
                <a:spcBef>
                  <a:spcPts val="0"/>
                </a:spcBef>
                <a:spcAft>
                  <a:spcPts val="0"/>
                </a:spcAft>
                <a:defRPr/>
              </a:pPr>
              <a:t>‹#›</a:t>
            </a:fld>
            <a:endParaRPr lang="en-US" sz="1000" dirty="0">
              <a:solidFill>
                <a:prstClr val="black">
                  <a:lumMod val="65000"/>
                  <a:lumOff val="35000"/>
                </a:prstClr>
              </a:solidFill>
              <a:latin typeface="Calibri" panose="020F0502020204030204" pitchFamily="34" charset="0"/>
              <a:cs typeface="Calibri" panose="020F0502020204030204" pitchFamily="34" charset="0"/>
            </a:endParaRPr>
          </a:p>
        </p:txBody>
      </p:sp>
      <p:cxnSp>
        <p:nvCxnSpPr>
          <p:cNvPr id="5" name="Straight Connector 4"/>
          <p:cNvCxnSpPr/>
          <p:nvPr/>
        </p:nvCxnSpPr>
        <p:spPr>
          <a:xfrm>
            <a:off x="-6059" y="1267155"/>
            <a:ext cx="9150059" cy="0"/>
          </a:xfrm>
          <a:prstGeom prst="line">
            <a:avLst/>
          </a:prstGeom>
          <a:ln w="3810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NNSA_trans.png"/>
          <p:cNvPicPr>
            <a:picLocks noChangeAspect="1"/>
          </p:cNvPicPr>
          <p:nvPr/>
        </p:nvPicPr>
        <p:blipFill>
          <a:blip r:embed="rId12" cstate="print">
            <a:alphaModFix/>
            <a:extLst>
              <a:ext uri="{BEBA8EAE-BF5A-486C-A8C5-ECC9F3942E4B}">
                <a14:imgProps xmlns:a14="http://schemas.microsoft.com/office/drawing/2010/main">
                  <a14:imgLayer r:embed="rId13">
                    <a14:imgEffect>
                      <a14:saturation sat="87000"/>
                    </a14:imgEffect>
                  </a14:imgLayer>
                </a14:imgProps>
              </a:ext>
              <a:ext uri="{28A0092B-C50C-407E-A947-70E740481C1C}">
                <a14:useLocalDpi xmlns:a14="http://schemas.microsoft.com/office/drawing/2010/main" val="0"/>
              </a:ext>
            </a:extLst>
          </a:blip>
          <a:stretch>
            <a:fillRect/>
          </a:stretch>
        </p:blipFill>
        <p:spPr>
          <a:xfrm>
            <a:off x="7905268" y="6449398"/>
            <a:ext cx="1012806" cy="390396"/>
          </a:xfrm>
          <a:prstGeom prst="rect">
            <a:avLst/>
          </a:prstGeom>
        </p:spPr>
      </p:pic>
      <p:pic>
        <p:nvPicPr>
          <p:cNvPr id="17" name="Picture 16" descr="lab_icon_text_no_background_rgb.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6428" y="6496327"/>
            <a:ext cx="2731791" cy="278643"/>
          </a:xfrm>
          <a:prstGeom prst="rect">
            <a:avLst/>
          </a:prstGeom>
        </p:spPr>
      </p:pic>
    </p:spTree>
    <p:extLst>
      <p:ext uri="{BB962C8B-B14F-4D97-AF65-F5344CB8AC3E}">
        <p14:creationId xmlns:p14="http://schemas.microsoft.com/office/powerpoint/2010/main" val="165649765"/>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Lst>
  <p:hf hdr="0" ftr="0" dt="0"/>
  <p:txStyles>
    <p:titleStyle>
      <a:lvl1pPr algn="l" rtl="0" eaLnBrk="1" latinLnBrk="0" hangingPunct="1">
        <a:lnSpc>
          <a:spcPct val="90000"/>
        </a:lnSpc>
        <a:spcBef>
          <a:spcPct val="0"/>
        </a:spcBef>
        <a:buNone/>
        <a:defRPr kumimoji="0" sz="3200" b="1" kern="1200">
          <a:solidFill>
            <a:schemeClr val="accent1">
              <a:lumMod val="75000"/>
            </a:schemeClr>
          </a:solidFill>
          <a:effectLst/>
          <a:latin typeface="Calibri" panose="020F0502020204030204" pitchFamily="34" charset="0"/>
          <a:ea typeface="+mj-ea"/>
          <a:cs typeface="Calibri" panose="020F0502020204030204" pitchFamily="34" charset="0"/>
        </a:defRPr>
      </a:lvl1pPr>
    </p:titleStyle>
    <p:body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4400" dirty="0">
                <a:latin typeface="Candara" panose="020E0502030303020204" pitchFamily="34" charset="0"/>
              </a:rPr>
              <a:t>Health and Welfare Benefits</a:t>
            </a:r>
            <a:br>
              <a:rPr lang="en-US" sz="4400" dirty="0">
                <a:latin typeface="Candara" panose="020E0502030303020204" pitchFamily="34" charset="0"/>
              </a:rPr>
            </a:br>
            <a:r>
              <a:rPr lang="en-US" sz="4400" dirty="0">
                <a:latin typeface="Candara" panose="020E0502030303020204" pitchFamily="34" charset="0"/>
              </a:rPr>
              <a:t>for Retirees</a:t>
            </a:r>
            <a:br>
              <a:rPr lang="en-US" sz="4400" dirty="0">
                <a:latin typeface="Candara" panose="020E0502030303020204" pitchFamily="34" charset="0"/>
              </a:rPr>
            </a:br>
            <a:endParaRPr lang="en-US" sz="4400" dirty="0">
              <a:latin typeface="Candara" panose="020E0502030303020204" pitchFamily="34" charset="0"/>
              <a:cs typeface="Calibri" panose="020F0502020204030204" pitchFamily="34" charset="0"/>
            </a:endParaRPr>
          </a:p>
        </p:txBody>
      </p:sp>
      <p:sp>
        <p:nvSpPr>
          <p:cNvPr id="5" name="Text Placeholder 4"/>
          <p:cNvSpPr>
            <a:spLocks noGrp="1"/>
          </p:cNvSpPr>
          <p:nvPr>
            <p:ph type="body" sz="quarter" idx="14"/>
          </p:nvPr>
        </p:nvSpPr>
        <p:spPr/>
        <p:txBody>
          <a:bodyPr/>
          <a:lstStyle/>
          <a:p>
            <a:pPr marL="0" lvl="0">
              <a:lnSpc>
                <a:spcPct val="80000"/>
              </a:lnSpc>
              <a:buClrTx/>
              <a:buSzTx/>
            </a:pPr>
            <a:r>
              <a:rPr lang="en-US" sz="2000" dirty="0">
                <a:solidFill>
                  <a:srgbClr val="0F6FC6">
                    <a:lumMod val="75000"/>
                  </a:srgbClr>
                </a:solidFill>
                <a:latin typeface="Candara" panose="020E0502030303020204" pitchFamily="34" charset="0"/>
                <a:cs typeface="Lucida Handwriting"/>
              </a:rPr>
              <a:t>Carol Christopher, Plan Administrator</a:t>
            </a:r>
          </a:p>
          <a:p>
            <a:pPr marL="0" lvl="0">
              <a:lnSpc>
                <a:spcPct val="80000"/>
              </a:lnSpc>
              <a:buClrTx/>
              <a:buSzTx/>
            </a:pPr>
            <a:r>
              <a:rPr lang="en-US" dirty="0">
                <a:solidFill>
                  <a:srgbClr val="0F6FC6">
                    <a:lumMod val="75000"/>
                  </a:srgbClr>
                </a:solidFill>
                <a:latin typeface="Candara" panose="020E0502030303020204" pitchFamily="34" charset="0"/>
                <a:cs typeface="Lucida Handwriting"/>
              </a:rPr>
              <a:t>HR Benefits Office</a:t>
            </a:r>
          </a:p>
        </p:txBody>
      </p:sp>
      <p:sp>
        <p:nvSpPr>
          <p:cNvPr id="9" name="Text Placeholder 10"/>
          <p:cNvSpPr txBox="1">
            <a:spLocks/>
          </p:cNvSpPr>
          <p:nvPr/>
        </p:nvSpPr>
        <p:spPr>
          <a:xfrm>
            <a:off x="492103" y="3640568"/>
            <a:ext cx="3278508" cy="397500"/>
          </a:xfrm>
          <a:prstGeom prst="rect">
            <a:avLst/>
          </a:prstGeom>
        </p:spPr>
        <p:txBody>
          <a:bodyPr vert="horz" lIns="0" tIns="91440" rIns="0" rtlCol="0" anchor="ctr" anchorCtr="0">
            <a:noAutofit/>
          </a:bodyPr>
          <a:lstStyle/>
          <a:p>
            <a:pPr defTabSz="457200" fontAlgn="auto">
              <a:lnSpc>
                <a:spcPct val="80000"/>
              </a:lnSpc>
              <a:spcBef>
                <a:spcPts val="0"/>
              </a:spcBef>
              <a:spcAft>
                <a:spcPts val="0"/>
              </a:spcAft>
            </a:pPr>
            <a:r>
              <a:rPr lang="en-US" sz="2000" dirty="0">
                <a:solidFill>
                  <a:prstClr val="black"/>
                </a:solidFill>
                <a:latin typeface="Candara" panose="020E0502030303020204" pitchFamily="34" charset="0"/>
                <a:cs typeface="Lucida Handwriting"/>
              </a:rPr>
              <a:t>June 29, 2023</a:t>
            </a:r>
          </a:p>
        </p:txBody>
      </p:sp>
    </p:spTree>
    <p:extLst>
      <p:ext uri="{BB962C8B-B14F-4D97-AF65-F5344CB8AC3E}">
        <p14:creationId xmlns:p14="http://schemas.microsoft.com/office/powerpoint/2010/main" val="493528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085419" cy="914400"/>
          </a:xfrm>
        </p:spPr>
        <p:txBody>
          <a:bodyPr/>
          <a:lstStyle/>
          <a:p>
            <a:pPr>
              <a:defRPr/>
            </a:pPr>
            <a:r>
              <a:rPr lang="en-US" sz="3600" dirty="0"/>
              <a:t>HRA Funding</a:t>
            </a:r>
          </a:p>
        </p:txBody>
      </p:sp>
      <p:sp>
        <p:nvSpPr>
          <p:cNvPr id="79875" name="Content Placeholder 4"/>
          <p:cNvSpPr>
            <a:spLocks noGrp="1"/>
          </p:cNvSpPr>
          <p:nvPr>
            <p:ph sz="quarter" idx="1"/>
          </p:nvPr>
        </p:nvSpPr>
        <p:spPr>
          <a:xfrm>
            <a:off x="457200" y="1371600"/>
            <a:ext cx="8145069" cy="4765417"/>
          </a:xfrm>
        </p:spPr>
        <p:txBody>
          <a:bodyPr>
            <a:noAutofit/>
          </a:bodyPr>
          <a:lstStyle/>
          <a:p>
            <a:pPr>
              <a:spcBef>
                <a:spcPts val="0"/>
              </a:spcBef>
              <a:buClr>
                <a:srgbClr val="FFC000"/>
              </a:buClr>
              <a:buFont typeface="Wingdings" panose="05000000000000000000" pitchFamily="2" charset="2"/>
              <a:buChar char="§"/>
            </a:pPr>
            <a:r>
              <a:rPr lang="en-US" dirty="0">
                <a:cs typeface="Arial" panose="020B0604020202020204" pitchFamily="34" charset="0"/>
              </a:rPr>
              <a:t>Must be enrolled in Medicare Plan through Empyrean or Via Benefits</a:t>
            </a:r>
          </a:p>
          <a:p>
            <a:pPr>
              <a:spcBef>
                <a:spcPts val="0"/>
              </a:spcBef>
              <a:buClr>
                <a:srgbClr val="FFC000"/>
              </a:buClr>
              <a:buFont typeface="Wingdings" panose="05000000000000000000" pitchFamily="2" charset="2"/>
              <a:buChar char="§"/>
            </a:pPr>
            <a:endParaRPr lang="en-US" sz="1000" dirty="0">
              <a:cs typeface="Arial" panose="020B0604020202020204" pitchFamily="34" charset="0"/>
            </a:endParaRPr>
          </a:p>
          <a:p>
            <a:pPr>
              <a:spcBef>
                <a:spcPts val="0"/>
              </a:spcBef>
              <a:buClr>
                <a:srgbClr val="FFC000"/>
              </a:buClr>
              <a:buFont typeface="Wingdings" panose="05000000000000000000" pitchFamily="2" charset="2"/>
              <a:buChar char="§"/>
            </a:pPr>
            <a:r>
              <a:rPr lang="en-US" dirty="0">
                <a:cs typeface="Arial" panose="020B0604020202020204" pitchFamily="34" charset="0"/>
              </a:rPr>
              <a:t>Eligible HRA funds are credited annually</a:t>
            </a:r>
          </a:p>
          <a:p>
            <a:pPr>
              <a:spcBef>
                <a:spcPts val="0"/>
              </a:spcBef>
              <a:buClr>
                <a:srgbClr val="FFC000"/>
              </a:buClr>
              <a:buFont typeface="Wingdings" panose="05000000000000000000" pitchFamily="2" charset="2"/>
              <a:buChar char="§"/>
            </a:pPr>
            <a:endParaRPr lang="en-US" sz="1000" dirty="0">
              <a:cs typeface="Arial" panose="020B0604020202020204" pitchFamily="34" charset="0"/>
            </a:endParaRPr>
          </a:p>
          <a:p>
            <a:pPr>
              <a:spcBef>
                <a:spcPts val="0"/>
              </a:spcBef>
              <a:buClr>
                <a:srgbClr val="FFC000"/>
              </a:buClr>
              <a:buFont typeface="Wingdings" panose="05000000000000000000" pitchFamily="2" charset="2"/>
              <a:buChar char="§"/>
            </a:pPr>
            <a:r>
              <a:rPr lang="en-US" dirty="0">
                <a:cs typeface="Arial" panose="020B0604020202020204" pitchFamily="34" charset="0"/>
              </a:rPr>
              <a:t>Funded for each eligible Medicare enrollee</a:t>
            </a:r>
          </a:p>
          <a:p>
            <a:pPr>
              <a:spcBef>
                <a:spcPts val="0"/>
              </a:spcBef>
              <a:buClr>
                <a:srgbClr val="FFC000"/>
              </a:buClr>
              <a:buFont typeface="Wingdings" panose="05000000000000000000" pitchFamily="2" charset="2"/>
              <a:buChar char="§"/>
            </a:pPr>
            <a:endParaRPr lang="en-US" sz="1000" dirty="0">
              <a:cs typeface="Arial" panose="020B0604020202020204" pitchFamily="34" charset="0"/>
            </a:endParaRPr>
          </a:p>
          <a:p>
            <a:pPr>
              <a:spcBef>
                <a:spcPts val="0"/>
              </a:spcBef>
              <a:buClr>
                <a:srgbClr val="FFC000"/>
              </a:buClr>
              <a:buFont typeface="Wingdings" panose="05000000000000000000" pitchFamily="2" charset="2"/>
              <a:buChar char="§"/>
            </a:pPr>
            <a:r>
              <a:rPr lang="en-US" dirty="0">
                <a:cs typeface="Arial" panose="020B0604020202020204" pitchFamily="34" charset="0"/>
              </a:rPr>
              <a:t>Prorate if qualifying event is mid-year</a:t>
            </a:r>
          </a:p>
          <a:p>
            <a:pPr>
              <a:spcBef>
                <a:spcPts val="0"/>
              </a:spcBef>
              <a:buClr>
                <a:srgbClr val="FFC000"/>
              </a:buClr>
              <a:buFont typeface="Wingdings" panose="05000000000000000000" pitchFamily="2" charset="2"/>
              <a:buChar char="§"/>
            </a:pPr>
            <a:endParaRPr lang="en-US" sz="1000" dirty="0">
              <a:cs typeface="Arial" panose="020B0604020202020204" pitchFamily="34" charset="0"/>
            </a:endParaRPr>
          </a:p>
          <a:p>
            <a:pPr>
              <a:spcBef>
                <a:spcPts val="0"/>
              </a:spcBef>
              <a:buClr>
                <a:schemeClr val="accent6"/>
              </a:buClr>
              <a:buFont typeface="Wingdings" panose="05000000000000000000" pitchFamily="2" charset="2"/>
              <a:buChar char="§"/>
            </a:pPr>
            <a:r>
              <a:rPr lang="en-US" dirty="0">
                <a:cs typeface="Arial" panose="020B0604020202020204" pitchFamily="34" charset="0"/>
              </a:rPr>
              <a:t>Unused funds rollover annually</a:t>
            </a:r>
          </a:p>
          <a:p>
            <a:pPr>
              <a:spcBef>
                <a:spcPts val="0"/>
              </a:spcBef>
              <a:buClr>
                <a:schemeClr val="accent6"/>
              </a:buClr>
              <a:buFont typeface="Wingdings" panose="05000000000000000000" pitchFamily="2" charset="2"/>
              <a:buChar char="§"/>
            </a:pPr>
            <a:endParaRPr lang="en-US" sz="1000" dirty="0">
              <a:cs typeface="Arial" panose="020B0604020202020204" pitchFamily="34" charset="0"/>
            </a:endParaRPr>
          </a:p>
          <a:p>
            <a:pPr>
              <a:spcBef>
                <a:spcPts val="0"/>
              </a:spcBef>
              <a:buClr>
                <a:schemeClr val="accent6"/>
              </a:buClr>
              <a:buFont typeface="Wingdings" panose="05000000000000000000" pitchFamily="2" charset="2"/>
              <a:buChar char="§"/>
            </a:pPr>
            <a:r>
              <a:rPr lang="en-US" dirty="0">
                <a:cs typeface="Arial" panose="020B0604020202020204" pitchFamily="34" charset="0"/>
              </a:rPr>
              <a:t>If a Medicare participant dies mid-year funds remain in the surviving eligible Medicare participant’s account </a:t>
            </a:r>
          </a:p>
          <a:p>
            <a:pPr lvl="1">
              <a:buClr>
                <a:schemeClr val="accent6"/>
              </a:buClr>
            </a:pPr>
            <a:r>
              <a:rPr lang="en-US" dirty="0">
                <a:cs typeface="Arial" panose="020B0604020202020204" pitchFamily="34" charset="0"/>
              </a:rPr>
              <a:t>The following year the account would be funded based upon remaining Medicare participant</a:t>
            </a:r>
          </a:p>
          <a:p>
            <a:pPr lvl="1">
              <a:buClr>
                <a:schemeClr val="accent6"/>
              </a:buClr>
            </a:pPr>
            <a:endParaRPr lang="en-US" sz="1000" dirty="0">
              <a:cs typeface="Arial" panose="020B0604020202020204" pitchFamily="34" charset="0"/>
            </a:endParaRPr>
          </a:p>
          <a:p>
            <a:pPr>
              <a:spcBef>
                <a:spcPts val="0"/>
              </a:spcBef>
              <a:buClr>
                <a:schemeClr val="accent6"/>
              </a:buClr>
            </a:pPr>
            <a:r>
              <a:rPr lang="en-US" dirty="0">
                <a:cs typeface="Arial" panose="020B0604020202020204" pitchFamily="34" charset="0"/>
              </a:rPr>
              <a:t>Benefit is tax-free</a:t>
            </a:r>
          </a:p>
          <a:p>
            <a:pPr>
              <a:lnSpc>
                <a:spcPct val="120000"/>
              </a:lnSpc>
              <a:spcBef>
                <a:spcPts val="0"/>
              </a:spcBef>
              <a:spcAft>
                <a:spcPts val="0"/>
              </a:spcAft>
              <a:buClr>
                <a:srgbClr val="FFC000"/>
              </a:buClr>
              <a:buFont typeface="Wingdings" panose="05000000000000000000" pitchFamily="2" charset="2"/>
              <a:buChar char="§"/>
            </a:pPr>
            <a:endParaRPr lang="en-US" dirty="0">
              <a:cs typeface="Arial" panose="020B0604020202020204" pitchFamily="34" charset="0"/>
            </a:endParaRPr>
          </a:p>
        </p:txBody>
      </p:sp>
      <p:pic>
        <p:nvPicPr>
          <p:cNvPr id="4" name="Picture 2" descr="\\the-lab.llnl.gov\llnlusers1\howard29\Data\Documents\Benefits Logo\Logo\logo_fullcol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380253"/>
            <a:ext cx="1343660" cy="4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364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0225"/>
            <a:ext cx="8229600" cy="1005840"/>
          </a:xfrm>
        </p:spPr>
        <p:txBody>
          <a:bodyPr/>
          <a:lstStyle/>
          <a:p>
            <a:r>
              <a:rPr lang="en-US" sz="3600" dirty="0"/>
              <a:t>HRA 2023 Funding </a:t>
            </a:r>
          </a:p>
        </p:txBody>
      </p:sp>
      <p:sp>
        <p:nvSpPr>
          <p:cNvPr id="4" name="Slide Number Placeholder 3"/>
          <p:cNvSpPr>
            <a:spLocks noGrp="1"/>
          </p:cNvSpPr>
          <p:nvPr>
            <p:ph type="sldNum" sz="quarter" idx="12"/>
          </p:nvPr>
        </p:nvSpPr>
        <p:spPr/>
        <p:txBody>
          <a:bodyPr/>
          <a:lstStyle/>
          <a:p>
            <a:pPr fontAlgn="auto">
              <a:spcBef>
                <a:spcPts val="0"/>
              </a:spcBef>
              <a:spcAft>
                <a:spcPts val="0"/>
              </a:spcAft>
            </a:pPr>
            <a:fld id="{E927D3A1-389A-4018-906C-00F6813AC341}" type="slidenum">
              <a:rPr lang="en-US" smtClean="0">
                <a:solidFill>
                  <a:prstClr val="black"/>
                </a:solidFill>
                <a:latin typeface="Arial"/>
              </a:rPr>
              <a:pPr fontAlgn="auto">
                <a:spcBef>
                  <a:spcPts val="0"/>
                </a:spcBef>
                <a:spcAft>
                  <a:spcPts val="0"/>
                </a:spcAft>
              </a:pPr>
              <a:t>11</a:t>
            </a:fld>
            <a:endParaRPr lang="en-US" dirty="0">
              <a:solidFill>
                <a:prstClr val="black"/>
              </a:solidFill>
              <a:latin typeface="Arial"/>
            </a:endParaRPr>
          </a:p>
        </p:txBody>
      </p:sp>
      <p:graphicFrame>
        <p:nvGraphicFramePr>
          <p:cNvPr id="5" name="Content Placeholder 3"/>
          <p:cNvGraphicFramePr>
            <a:graphicFrameLocks/>
          </p:cNvGraphicFramePr>
          <p:nvPr>
            <p:extLst>
              <p:ext uri="{D42A27DB-BD31-4B8C-83A1-F6EECF244321}">
                <p14:modId xmlns:p14="http://schemas.microsoft.com/office/powerpoint/2010/main" val="969455060"/>
              </p:ext>
            </p:extLst>
          </p:nvPr>
        </p:nvGraphicFramePr>
        <p:xfrm>
          <a:off x="838200" y="2209800"/>
          <a:ext cx="7010400" cy="3899535"/>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6670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454374">
                <a:tc>
                  <a:txBody>
                    <a:bodyPr/>
                    <a:lstStyle/>
                    <a:p>
                      <a:pPr algn="ctr" fontAlgn="b"/>
                      <a:r>
                        <a:rPr lang="en-US" sz="2000" u="none" strike="noStrike" dirty="0">
                          <a:solidFill>
                            <a:schemeClr val="bg1"/>
                          </a:solidFill>
                        </a:rPr>
                        <a:t> </a:t>
                      </a:r>
                      <a:r>
                        <a:rPr lang="en-US" sz="2000" u="none" strike="noStrike" baseline="0" dirty="0">
                          <a:solidFill>
                            <a:schemeClr val="bg1"/>
                          </a:solidFill>
                        </a:rPr>
                        <a:t> </a:t>
                      </a:r>
                      <a:r>
                        <a:rPr lang="en-US" sz="1800" u="none" strike="noStrike" dirty="0">
                          <a:solidFill>
                            <a:schemeClr val="bg1"/>
                          </a:solidFill>
                        </a:rPr>
                        <a:t>Years of Service                  	</a:t>
                      </a:r>
                      <a:endParaRPr lang="en-US" sz="1800" b="1" i="0" u="none" strike="noStrike" dirty="0">
                        <a:solidFill>
                          <a:schemeClr val="bg1"/>
                        </a:solidFill>
                        <a:latin typeface="+mn-lt"/>
                      </a:endParaRPr>
                    </a:p>
                  </a:txBody>
                  <a:tcPr marL="9525" marR="9525" marT="9525" marB="0" anchor="b"/>
                </a:tc>
                <a:tc>
                  <a:txBody>
                    <a:bodyPr/>
                    <a:lstStyle/>
                    <a:p>
                      <a:pPr algn="ctr" fontAlgn="b"/>
                      <a:r>
                        <a:rPr lang="en-US" sz="1800" u="none" strike="noStrike" dirty="0">
                          <a:solidFill>
                            <a:schemeClr val="bg1"/>
                          </a:solidFill>
                        </a:rPr>
                        <a:t>Maximum Employer </a:t>
                      </a:r>
                    </a:p>
                    <a:p>
                      <a:pPr algn="ctr" fontAlgn="b"/>
                      <a:r>
                        <a:rPr lang="en-US" sz="1800" u="none" strike="noStrike" baseline="0" dirty="0">
                          <a:solidFill>
                            <a:schemeClr val="bg1"/>
                          </a:solidFill>
                        </a:rPr>
                        <a:t>Contributions</a:t>
                      </a:r>
                      <a:endParaRPr lang="en-US" sz="1800" b="1" i="0" u="none" strike="noStrike" dirty="0">
                        <a:solidFill>
                          <a:schemeClr val="bg1"/>
                        </a:solidFill>
                        <a:latin typeface="+mn-lt"/>
                      </a:endParaRPr>
                    </a:p>
                  </a:txBody>
                  <a:tcPr marL="9525" marR="9525" marT="9525" marB="0" anchor="b"/>
                </a:tc>
                <a:tc>
                  <a:txBody>
                    <a:bodyPr/>
                    <a:lstStyle/>
                    <a:p>
                      <a:pPr algn="ctr" fontAlgn="b"/>
                      <a:r>
                        <a:rPr lang="en-US" sz="1800" u="none" strike="noStrike" baseline="0" dirty="0">
                          <a:solidFill>
                            <a:schemeClr val="bg1"/>
                          </a:solidFill>
                        </a:rPr>
                        <a:t> </a:t>
                      </a:r>
                      <a:r>
                        <a:rPr lang="en-US" sz="1800" u="none" strike="noStrike" dirty="0">
                          <a:solidFill>
                            <a:schemeClr val="bg1"/>
                          </a:solidFill>
                        </a:rPr>
                        <a:t>Maximum</a:t>
                      </a:r>
                      <a:endParaRPr lang="en-US" sz="1800" u="none" strike="noStrike" baseline="0" dirty="0">
                        <a:solidFill>
                          <a:schemeClr val="bg1"/>
                        </a:solidFill>
                      </a:endParaRPr>
                    </a:p>
                    <a:p>
                      <a:pPr algn="ctr" fontAlgn="b"/>
                      <a:r>
                        <a:rPr lang="en-US" sz="1800" u="none" strike="noStrike" dirty="0">
                          <a:solidFill>
                            <a:schemeClr val="bg1"/>
                          </a:solidFill>
                        </a:rPr>
                        <a:t>HRA</a:t>
                      </a:r>
                      <a:r>
                        <a:rPr lang="en-US" sz="1800" u="none" strike="noStrike" baseline="0" dirty="0">
                          <a:solidFill>
                            <a:schemeClr val="bg1"/>
                          </a:solidFill>
                        </a:rPr>
                        <a:t>  Funds</a:t>
                      </a:r>
                      <a:endParaRPr lang="en-US" sz="1800" b="1" i="0" u="none" strike="noStrike" dirty="0">
                        <a:solidFill>
                          <a:schemeClr val="bg1"/>
                        </a:solidFill>
                        <a:latin typeface="+mn-lt"/>
                      </a:endParaRPr>
                    </a:p>
                  </a:txBody>
                  <a:tcPr marL="9525" marR="9525" marT="9525" marB="0" anchor="b"/>
                </a:tc>
                <a:extLst>
                  <a:ext uri="{0D108BD9-81ED-4DB2-BD59-A6C34878D82A}">
                    <a16:rowId xmlns:a16="http://schemas.microsoft.com/office/drawing/2014/main" val="10000"/>
                  </a:ext>
                </a:extLst>
              </a:tr>
              <a:tr h="325755">
                <a:tc>
                  <a:txBody>
                    <a:bodyPr/>
                    <a:lstStyle/>
                    <a:p>
                      <a:pPr algn="ctr" fontAlgn="b"/>
                      <a:r>
                        <a:rPr lang="en-US" sz="1800" u="none" strike="noStrike" dirty="0">
                          <a:latin typeface="Candara" panose="020E0502030303020204" pitchFamily="34" charset="0"/>
                        </a:rPr>
                        <a:t>10</a:t>
                      </a:r>
                      <a:endParaRPr lang="en-US" sz="1800" b="1" i="0" u="none" strike="noStrike" dirty="0">
                        <a:solidFill>
                          <a:srgbClr val="000000"/>
                        </a:solidFill>
                        <a:latin typeface="Candara" panose="020E0502030303020204" pitchFamily="34" charset="0"/>
                      </a:endParaRPr>
                    </a:p>
                  </a:txBody>
                  <a:tcPr marL="9525" marR="9525" marT="9525" marB="0" anchor="ctr"/>
                </a:tc>
                <a:tc>
                  <a:txBody>
                    <a:bodyPr/>
                    <a:lstStyle/>
                    <a:p>
                      <a:pPr algn="ctr" fontAlgn="b"/>
                      <a:r>
                        <a:rPr lang="en-US" sz="1800" u="none" strike="noStrike" dirty="0">
                          <a:latin typeface="Candara" panose="020E0502030303020204" pitchFamily="34" charset="0"/>
                        </a:rPr>
                        <a:t>50%</a:t>
                      </a:r>
                      <a:endParaRPr lang="en-US" sz="1800" b="1" i="0" u="none" strike="noStrike" dirty="0">
                        <a:solidFill>
                          <a:srgbClr val="000000"/>
                        </a:solidFill>
                        <a:latin typeface="Candara" panose="020E0502030303020204" pitchFamily="34" charset="0"/>
                      </a:endParaRPr>
                    </a:p>
                  </a:txBody>
                  <a:tcPr marL="9525" marR="9525" marT="9525" marB="0" anchor="ctr"/>
                </a:tc>
                <a:tc>
                  <a:txBody>
                    <a:bodyPr/>
                    <a:lstStyle/>
                    <a:p>
                      <a:pPr algn="ctr" fontAlgn="b"/>
                      <a:r>
                        <a:rPr lang="en-US" sz="1800" u="none" strike="noStrike" dirty="0">
                          <a:latin typeface="Candara" panose="020E0502030303020204" pitchFamily="34" charset="0"/>
                        </a:rPr>
                        <a:t>$1,225</a:t>
                      </a:r>
                      <a:endParaRPr lang="en-US" sz="1800" b="1" i="0" u="none" strike="noStrike" dirty="0">
                        <a:solidFill>
                          <a:srgbClr val="000000"/>
                        </a:solidFill>
                        <a:latin typeface="Candara" panose="020E0502030303020204" pitchFamily="34" charset="0"/>
                      </a:endParaRPr>
                    </a:p>
                  </a:txBody>
                  <a:tcPr marL="9525" marR="9525" marT="9525" marB="0" anchor="ctr"/>
                </a:tc>
                <a:extLst>
                  <a:ext uri="{0D108BD9-81ED-4DB2-BD59-A6C34878D82A}">
                    <a16:rowId xmlns:a16="http://schemas.microsoft.com/office/drawing/2014/main" val="10001"/>
                  </a:ext>
                </a:extLst>
              </a:tr>
              <a:tr h="304800">
                <a:tc>
                  <a:txBody>
                    <a:bodyPr/>
                    <a:lstStyle/>
                    <a:p>
                      <a:pPr algn="ctr" fontAlgn="b"/>
                      <a:r>
                        <a:rPr lang="en-US" sz="1800" u="none" strike="noStrike" dirty="0">
                          <a:latin typeface="Candara" panose="020E0502030303020204" pitchFamily="34" charset="0"/>
                        </a:rPr>
                        <a:t>11</a:t>
                      </a:r>
                      <a:endParaRPr lang="en-US" sz="1800" b="1" i="0" u="none" strike="noStrike" dirty="0">
                        <a:solidFill>
                          <a:srgbClr val="000000"/>
                        </a:solidFill>
                        <a:latin typeface="Candara" panose="020E0502030303020204" pitchFamily="34" charset="0"/>
                      </a:endParaRPr>
                    </a:p>
                  </a:txBody>
                  <a:tcPr marL="9525" marR="9525" marT="9525" marB="0" anchor="ctr"/>
                </a:tc>
                <a:tc>
                  <a:txBody>
                    <a:bodyPr/>
                    <a:lstStyle/>
                    <a:p>
                      <a:pPr algn="ctr" fontAlgn="b"/>
                      <a:r>
                        <a:rPr lang="en-US" sz="1800" u="none" strike="noStrike" dirty="0">
                          <a:latin typeface="Candara" panose="020E0502030303020204" pitchFamily="34" charset="0"/>
                        </a:rPr>
                        <a:t>55%</a:t>
                      </a:r>
                      <a:endParaRPr lang="en-US" sz="1800" b="1" i="0" u="none" strike="noStrike" dirty="0">
                        <a:solidFill>
                          <a:srgbClr val="000000"/>
                        </a:solidFill>
                        <a:latin typeface="Candara" panose="020E0502030303020204" pitchFamily="34" charset="0"/>
                      </a:endParaRPr>
                    </a:p>
                  </a:txBody>
                  <a:tcPr marL="9525" marR="9525" marT="9525" marB="0" anchor="ctr"/>
                </a:tc>
                <a:tc>
                  <a:txBody>
                    <a:bodyPr/>
                    <a:lstStyle/>
                    <a:p>
                      <a:pPr algn="ctr" fontAlgn="b"/>
                      <a:r>
                        <a:rPr lang="en-US" sz="1800" u="none" strike="noStrike" dirty="0">
                          <a:latin typeface="Candara" panose="020E0502030303020204" pitchFamily="34" charset="0"/>
                        </a:rPr>
                        <a:t>$1,347</a:t>
                      </a:r>
                      <a:endParaRPr lang="en-US" sz="1800" b="1" i="0" u="none" strike="noStrike" dirty="0">
                        <a:solidFill>
                          <a:srgbClr val="000000"/>
                        </a:solidFill>
                        <a:latin typeface="Candara" panose="020E0502030303020204" pitchFamily="34" charset="0"/>
                      </a:endParaRPr>
                    </a:p>
                  </a:txBody>
                  <a:tcPr marL="9525" marR="9525" marT="9525" marB="0" anchor="ctr"/>
                </a:tc>
                <a:extLst>
                  <a:ext uri="{0D108BD9-81ED-4DB2-BD59-A6C34878D82A}">
                    <a16:rowId xmlns:a16="http://schemas.microsoft.com/office/drawing/2014/main" val="10002"/>
                  </a:ext>
                </a:extLst>
              </a:tr>
              <a:tr h="304800">
                <a:tc>
                  <a:txBody>
                    <a:bodyPr/>
                    <a:lstStyle/>
                    <a:p>
                      <a:pPr algn="ctr" fontAlgn="b"/>
                      <a:r>
                        <a:rPr lang="en-US" sz="1800" u="none" strike="noStrike" dirty="0">
                          <a:latin typeface="Candara" panose="020E0502030303020204" pitchFamily="34" charset="0"/>
                        </a:rPr>
                        <a:t>12</a:t>
                      </a:r>
                      <a:endParaRPr lang="en-US" sz="1800" b="1" i="0" u="none" strike="noStrike" dirty="0">
                        <a:solidFill>
                          <a:srgbClr val="000000"/>
                        </a:solidFill>
                        <a:latin typeface="Candara" panose="020E0502030303020204" pitchFamily="34" charset="0"/>
                      </a:endParaRPr>
                    </a:p>
                  </a:txBody>
                  <a:tcPr marL="9525" marR="9525" marT="9525" marB="0" anchor="ctr"/>
                </a:tc>
                <a:tc>
                  <a:txBody>
                    <a:bodyPr/>
                    <a:lstStyle/>
                    <a:p>
                      <a:pPr algn="ctr" fontAlgn="b"/>
                      <a:r>
                        <a:rPr lang="en-US" sz="1800" u="none" strike="noStrike" dirty="0">
                          <a:latin typeface="Candara" panose="020E0502030303020204" pitchFamily="34" charset="0"/>
                        </a:rPr>
                        <a:t>60%</a:t>
                      </a:r>
                      <a:endParaRPr lang="en-US" sz="1800" b="1" i="0" u="none" strike="noStrike" dirty="0">
                        <a:solidFill>
                          <a:srgbClr val="000000"/>
                        </a:solidFill>
                        <a:latin typeface="Candara" panose="020E0502030303020204" pitchFamily="34" charset="0"/>
                      </a:endParaRPr>
                    </a:p>
                  </a:txBody>
                  <a:tcPr marL="9525" marR="9525" marT="9525" marB="0" anchor="ctr"/>
                </a:tc>
                <a:tc>
                  <a:txBody>
                    <a:bodyPr/>
                    <a:lstStyle/>
                    <a:p>
                      <a:pPr algn="ctr" fontAlgn="b"/>
                      <a:r>
                        <a:rPr lang="en-US" sz="1800" u="none" strike="noStrike" dirty="0">
                          <a:latin typeface="Candara" panose="020E0502030303020204" pitchFamily="34" charset="0"/>
                        </a:rPr>
                        <a:t>$1,470</a:t>
                      </a:r>
                      <a:endParaRPr lang="en-US" sz="1800" b="1" i="0" u="none" strike="noStrike" dirty="0">
                        <a:solidFill>
                          <a:srgbClr val="000000"/>
                        </a:solidFill>
                        <a:latin typeface="Candara" panose="020E0502030303020204" pitchFamily="34" charset="0"/>
                      </a:endParaRPr>
                    </a:p>
                  </a:txBody>
                  <a:tcPr marL="9525" marR="9525" marT="9525" marB="0" anchor="ctr"/>
                </a:tc>
                <a:extLst>
                  <a:ext uri="{0D108BD9-81ED-4DB2-BD59-A6C34878D82A}">
                    <a16:rowId xmlns:a16="http://schemas.microsoft.com/office/drawing/2014/main" val="10003"/>
                  </a:ext>
                </a:extLst>
              </a:tr>
              <a:tr h="304800">
                <a:tc>
                  <a:txBody>
                    <a:bodyPr/>
                    <a:lstStyle/>
                    <a:p>
                      <a:pPr algn="ctr" fontAlgn="b"/>
                      <a:r>
                        <a:rPr lang="en-US" sz="1800" u="none" strike="noStrike" dirty="0">
                          <a:latin typeface="Candara" panose="020E0502030303020204" pitchFamily="34" charset="0"/>
                        </a:rPr>
                        <a:t>13</a:t>
                      </a:r>
                      <a:endParaRPr lang="en-US" sz="1800" b="1" i="0" u="none" strike="noStrike" dirty="0">
                        <a:solidFill>
                          <a:srgbClr val="000000"/>
                        </a:solidFill>
                        <a:latin typeface="Candara" panose="020E0502030303020204" pitchFamily="34" charset="0"/>
                      </a:endParaRPr>
                    </a:p>
                  </a:txBody>
                  <a:tcPr marL="9525" marR="9525" marT="9525" marB="0" anchor="ctr"/>
                </a:tc>
                <a:tc>
                  <a:txBody>
                    <a:bodyPr/>
                    <a:lstStyle/>
                    <a:p>
                      <a:pPr algn="ctr" fontAlgn="b"/>
                      <a:r>
                        <a:rPr lang="en-US" sz="1800" u="none" strike="noStrike" dirty="0">
                          <a:latin typeface="Candara" panose="020E0502030303020204" pitchFamily="34" charset="0"/>
                        </a:rPr>
                        <a:t>65%</a:t>
                      </a:r>
                      <a:endParaRPr lang="en-US" sz="1800" b="1" i="0" u="none" strike="noStrike" dirty="0">
                        <a:solidFill>
                          <a:srgbClr val="000000"/>
                        </a:solidFill>
                        <a:latin typeface="Candara" panose="020E0502030303020204" pitchFamily="34" charset="0"/>
                      </a:endParaRPr>
                    </a:p>
                  </a:txBody>
                  <a:tcPr marL="9525" marR="9525" marT="9525" marB="0" anchor="ctr"/>
                </a:tc>
                <a:tc>
                  <a:txBody>
                    <a:bodyPr/>
                    <a:lstStyle/>
                    <a:p>
                      <a:pPr algn="ctr" fontAlgn="b"/>
                      <a:r>
                        <a:rPr lang="en-US" sz="1800" u="none" strike="noStrike" dirty="0">
                          <a:latin typeface="Candara" panose="020E0502030303020204" pitchFamily="34" charset="0"/>
                        </a:rPr>
                        <a:t>$1,592</a:t>
                      </a:r>
                      <a:endParaRPr lang="en-US" sz="1800" b="1" i="0" u="none" strike="noStrike" dirty="0">
                        <a:solidFill>
                          <a:srgbClr val="000000"/>
                        </a:solidFill>
                        <a:latin typeface="Candara" panose="020E0502030303020204" pitchFamily="34" charset="0"/>
                      </a:endParaRPr>
                    </a:p>
                  </a:txBody>
                  <a:tcPr marL="9525" marR="9525" marT="9525" marB="0" anchor="ctr"/>
                </a:tc>
                <a:extLst>
                  <a:ext uri="{0D108BD9-81ED-4DB2-BD59-A6C34878D82A}">
                    <a16:rowId xmlns:a16="http://schemas.microsoft.com/office/drawing/2014/main" val="10004"/>
                  </a:ext>
                </a:extLst>
              </a:tr>
              <a:tr h="152400">
                <a:tc>
                  <a:txBody>
                    <a:bodyPr/>
                    <a:lstStyle/>
                    <a:p>
                      <a:pPr algn="ctr" fontAlgn="b"/>
                      <a:r>
                        <a:rPr lang="en-US" sz="1800" u="none" strike="noStrike" dirty="0">
                          <a:latin typeface="Candara" panose="020E0502030303020204" pitchFamily="34" charset="0"/>
                        </a:rPr>
                        <a:t>14</a:t>
                      </a:r>
                      <a:endParaRPr lang="en-US" sz="1800" b="1" i="0" u="none" strike="noStrike" dirty="0">
                        <a:solidFill>
                          <a:srgbClr val="000000"/>
                        </a:solidFill>
                        <a:latin typeface="Candara" panose="020E0502030303020204" pitchFamily="34" charset="0"/>
                      </a:endParaRPr>
                    </a:p>
                  </a:txBody>
                  <a:tcPr marL="9525" marR="9525" marT="9525" marB="0" anchor="ctr"/>
                </a:tc>
                <a:tc>
                  <a:txBody>
                    <a:bodyPr/>
                    <a:lstStyle/>
                    <a:p>
                      <a:pPr algn="ctr" fontAlgn="b"/>
                      <a:r>
                        <a:rPr lang="en-US" sz="1800" u="none" strike="noStrike" dirty="0">
                          <a:latin typeface="Candara" panose="020E0502030303020204" pitchFamily="34" charset="0"/>
                        </a:rPr>
                        <a:t>70%</a:t>
                      </a:r>
                      <a:endParaRPr lang="en-US" sz="1800" b="1" i="0" u="none" strike="noStrike" dirty="0">
                        <a:solidFill>
                          <a:srgbClr val="000000"/>
                        </a:solidFill>
                        <a:latin typeface="Candara" panose="020E0502030303020204" pitchFamily="34" charset="0"/>
                      </a:endParaRPr>
                    </a:p>
                  </a:txBody>
                  <a:tcPr marL="9525" marR="9525" marT="9525" marB="0" anchor="ctr"/>
                </a:tc>
                <a:tc>
                  <a:txBody>
                    <a:bodyPr/>
                    <a:lstStyle/>
                    <a:p>
                      <a:pPr algn="ctr" fontAlgn="b"/>
                      <a:r>
                        <a:rPr lang="en-US" sz="1800" u="none" strike="noStrike" dirty="0">
                          <a:latin typeface="Candara" panose="020E0502030303020204" pitchFamily="34" charset="0"/>
                        </a:rPr>
                        <a:t>$1,715</a:t>
                      </a:r>
                    </a:p>
                  </a:txBody>
                  <a:tcPr marL="9525" marR="9525" marT="9525" marB="0" anchor="ctr"/>
                </a:tc>
                <a:extLst>
                  <a:ext uri="{0D108BD9-81ED-4DB2-BD59-A6C34878D82A}">
                    <a16:rowId xmlns:a16="http://schemas.microsoft.com/office/drawing/2014/main" val="10005"/>
                  </a:ext>
                </a:extLst>
              </a:tr>
              <a:tr h="249555">
                <a:tc>
                  <a:txBody>
                    <a:bodyPr/>
                    <a:lstStyle/>
                    <a:p>
                      <a:pPr algn="ctr" fontAlgn="b"/>
                      <a:r>
                        <a:rPr lang="en-US" sz="1800" u="none" strike="noStrike" dirty="0">
                          <a:latin typeface="Candara" panose="020E0502030303020204" pitchFamily="34" charset="0"/>
                        </a:rPr>
                        <a:t>15</a:t>
                      </a:r>
                      <a:endParaRPr lang="en-US" sz="1800" b="1" i="0" u="none" strike="noStrike" dirty="0">
                        <a:solidFill>
                          <a:srgbClr val="000000"/>
                        </a:solidFill>
                        <a:latin typeface="Candara" panose="020E0502030303020204" pitchFamily="34" charset="0"/>
                      </a:endParaRPr>
                    </a:p>
                  </a:txBody>
                  <a:tcPr marL="9525" marR="9525" marT="9525" marB="0" anchor="ctr"/>
                </a:tc>
                <a:tc>
                  <a:txBody>
                    <a:bodyPr/>
                    <a:lstStyle/>
                    <a:p>
                      <a:pPr algn="ctr" fontAlgn="b"/>
                      <a:r>
                        <a:rPr lang="en-US" sz="1800" u="none" strike="noStrike" dirty="0">
                          <a:latin typeface="Candara" panose="020E0502030303020204" pitchFamily="34" charset="0"/>
                        </a:rPr>
                        <a:t>75%</a:t>
                      </a:r>
                      <a:endParaRPr lang="en-US" sz="1800" b="1" i="0" u="none" strike="noStrike" dirty="0">
                        <a:solidFill>
                          <a:srgbClr val="000000"/>
                        </a:solidFill>
                        <a:latin typeface="Candara" panose="020E0502030303020204" pitchFamily="34" charset="0"/>
                      </a:endParaRPr>
                    </a:p>
                  </a:txBody>
                  <a:tcPr marL="9525" marR="9525" marT="9525" marB="0" anchor="ctr"/>
                </a:tc>
                <a:tc>
                  <a:txBody>
                    <a:bodyPr/>
                    <a:lstStyle/>
                    <a:p>
                      <a:pPr algn="ctr" fontAlgn="b"/>
                      <a:r>
                        <a:rPr lang="en-US" sz="1800" u="none" strike="noStrike" dirty="0">
                          <a:latin typeface="Candara" panose="020E0502030303020204" pitchFamily="34" charset="0"/>
                        </a:rPr>
                        <a:t>$1,837</a:t>
                      </a:r>
                      <a:endParaRPr lang="en-US" sz="1800" b="1" i="0" u="none" strike="noStrike" dirty="0">
                        <a:solidFill>
                          <a:srgbClr val="000000"/>
                        </a:solidFill>
                        <a:latin typeface="Candara" panose="020E0502030303020204" pitchFamily="34" charset="0"/>
                      </a:endParaRPr>
                    </a:p>
                  </a:txBody>
                  <a:tcPr marL="9525" marR="9525" marT="9525" marB="0" anchor="ctr"/>
                </a:tc>
                <a:extLst>
                  <a:ext uri="{0D108BD9-81ED-4DB2-BD59-A6C34878D82A}">
                    <a16:rowId xmlns:a16="http://schemas.microsoft.com/office/drawing/2014/main" val="10006"/>
                  </a:ext>
                </a:extLst>
              </a:tr>
              <a:tr h="228600">
                <a:tc>
                  <a:txBody>
                    <a:bodyPr/>
                    <a:lstStyle/>
                    <a:p>
                      <a:pPr algn="ctr" fontAlgn="b"/>
                      <a:r>
                        <a:rPr lang="en-US" sz="1800" u="none" strike="noStrike" dirty="0">
                          <a:latin typeface="Candara" panose="020E0502030303020204" pitchFamily="34" charset="0"/>
                        </a:rPr>
                        <a:t>16</a:t>
                      </a:r>
                      <a:endParaRPr lang="en-US" sz="1800" b="1" i="0" u="none" strike="noStrike" dirty="0">
                        <a:solidFill>
                          <a:srgbClr val="000000"/>
                        </a:solidFill>
                        <a:latin typeface="Candara" panose="020E0502030303020204" pitchFamily="34" charset="0"/>
                      </a:endParaRPr>
                    </a:p>
                  </a:txBody>
                  <a:tcPr marL="9525" marR="9525" marT="9525" marB="0" anchor="ctr"/>
                </a:tc>
                <a:tc>
                  <a:txBody>
                    <a:bodyPr/>
                    <a:lstStyle/>
                    <a:p>
                      <a:pPr algn="ctr" fontAlgn="b"/>
                      <a:r>
                        <a:rPr lang="en-US" sz="1800" u="none" strike="noStrike" dirty="0">
                          <a:latin typeface="Candara" panose="020E0502030303020204" pitchFamily="34" charset="0"/>
                        </a:rPr>
                        <a:t>80%</a:t>
                      </a:r>
                      <a:endParaRPr lang="en-US" sz="1800" b="1" i="0" u="none" strike="noStrike" dirty="0">
                        <a:solidFill>
                          <a:srgbClr val="000000"/>
                        </a:solidFill>
                        <a:latin typeface="Candara" panose="020E0502030303020204" pitchFamily="34" charset="0"/>
                      </a:endParaRPr>
                    </a:p>
                  </a:txBody>
                  <a:tcPr marL="9525" marR="9525" marT="9525" marB="0" anchor="ctr"/>
                </a:tc>
                <a:tc>
                  <a:txBody>
                    <a:bodyPr/>
                    <a:lstStyle/>
                    <a:p>
                      <a:pPr algn="ctr" fontAlgn="b"/>
                      <a:r>
                        <a:rPr lang="en-US" sz="1800" u="none" strike="noStrike" dirty="0">
                          <a:latin typeface="Candara" panose="020E0502030303020204" pitchFamily="34" charset="0"/>
                        </a:rPr>
                        <a:t>$1,960</a:t>
                      </a:r>
                      <a:endParaRPr lang="en-US" sz="1800" b="1" i="0" u="none" strike="noStrike" dirty="0">
                        <a:solidFill>
                          <a:srgbClr val="000000"/>
                        </a:solidFill>
                        <a:latin typeface="Candara" panose="020E0502030303020204" pitchFamily="34" charset="0"/>
                      </a:endParaRPr>
                    </a:p>
                  </a:txBody>
                  <a:tcPr marL="9525" marR="9525" marT="9525" marB="0" anchor="ctr"/>
                </a:tc>
                <a:extLst>
                  <a:ext uri="{0D108BD9-81ED-4DB2-BD59-A6C34878D82A}">
                    <a16:rowId xmlns:a16="http://schemas.microsoft.com/office/drawing/2014/main" val="10007"/>
                  </a:ext>
                </a:extLst>
              </a:tr>
              <a:tr h="249555">
                <a:tc>
                  <a:txBody>
                    <a:bodyPr/>
                    <a:lstStyle/>
                    <a:p>
                      <a:pPr algn="ctr" fontAlgn="b"/>
                      <a:r>
                        <a:rPr lang="en-US" sz="1800" u="none" strike="noStrike" dirty="0">
                          <a:latin typeface="Candara" panose="020E0502030303020204" pitchFamily="34" charset="0"/>
                        </a:rPr>
                        <a:t>17</a:t>
                      </a:r>
                      <a:endParaRPr lang="en-US" sz="1800" b="1" i="0" u="none" strike="noStrike" dirty="0">
                        <a:solidFill>
                          <a:srgbClr val="000000"/>
                        </a:solidFill>
                        <a:latin typeface="Candara" panose="020E0502030303020204" pitchFamily="34" charset="0"/>
                      </a:endParaRPr>
                    </a:p>
                  </a:txBody>
                  <a:tcPr marL="9525" marR="9525" marT="9525" marB="0" anchor="ctr"/>
                </a:tc>
                <a:tc>
                  <a:txBody>
                    <a:bodyPr/>
                    <a:lstStyle/>
                    <a:p>
                      <a:pPr algn="ctr" fontAlgn="b"/>
                      <a:r>
                        <a:rPr lang="en-US" sz="1800" u="none" strike="noStrike" dirty="0">
                          <a:latin typeface="Candara" panose="020E0502030303020204" pitchFamily="34" charset="0"/>
                        </a:rPr>
                        <a:t>85%</a:t>
                      </a:r>
                      <a:endParaRPr lang="en-US" sz="1800" b="1" i="0" u="none" strike="noStrike" dirty="0">
                        <a:solidFill>
                          <a:srgbClr val="000000"/>
                        </a:solidFill>
                        <a:latin typeface="Candara" panose="020E0502030303020204" pitchFamily="34" charset="0"/>
                      </a:endParaRPr>
                    </a:p>
                  </a:txBody>
                  <a:tcPr marL="9525" marR="9525" marT="9525" marB="0" anchor="ctr"/>
                </a:tc>
                <a:tc>
                  <a:txBody>
                    <a:bodyPr/>
                    <a:lstStyle/>
                    <a:p>
                      <a:pPr algn="ctr" fontAlgn="b"/>
                      <a:r>
                        <a:rPr lang="en-US" sz="1800" u="none" strike="noStrike" dirty="0">
                          <a:latin typeface="Candara" panose="020E0502030303020204" pitchFamily="34" charset="0"/>
                        </a:rPr>
                        <a:t>$2,082</a:t>
                      </a:r>
                      <a:endParaRPr lang="en-US" sz="1800" b="1" i="0" u="none" strike="noStrike" dirty="0">
                        <a:solidFill>
                          <a:srgbClr val="000000"/>
                        </a:solidFill>
                        <a:latin typeface="Candara" panose="020E0502030303020204" pitchFamily="34" charset="0"/>
                      </a:endParaRPr>
                    </a:p>
                  </a:txBody>
                  <a:tcPr marL="9525" marR="9525" marT="9525" marB="0" anchor="ctr"/>
                </a:tc>
                <a:extLst>
                  <a:ext uri="{0D108BD9-81ED-4DB2-BD59-A6C34878D82A}">
                    <a16:rowId xmlns:a16="http://schemas.microsoft.com/office/drawing/2014/main" val="10008"/>
                  </a:ext>
                </a:extLst>
              </a:tr>
              <a:tr h="346710">
                <a:tc>
                  <a:txBody>
                    <a:bodyPr/>
                    <a:lstStyle/>
                    <a:p>
                      <a:pPr algn="ctr" fontAlgn="b"/>
                      <a:r>
                        <a:rPr lang="en-US" sz="1800" u="none" strike="noStrike" dirty="0">
                          <a:latin typeface="Candara" panose="020E0502030303020204" pitchFamily="34" charset="0"/>
                        </a:rPr>
                        <a:t>18</a:t>
                      </a:r>
                      <a:endParaRPr lang="en-US" sz="1800" b="1" i="0" u="none" strike="noStrike" dirty="0">
                        <a:solidFill>
                          <a:srgbClr val="000000"/>
                        </a:solidFill>
                        <a:latin typeface="Candara" panose="020E0502030303020204" pitchFamily="34" charset="0"/>
                      </a:endParaRPr>
                    </a:p>
                  </a:txBody>
                  <a:tcPr marL="9525" marR="9525" marT="9525" marB="0" anchor="ctr"/>
                </a:tc>
                <a:tc>
                  <a:txBody>
                    <a:bodyPr/>
                    <a:lstStyle/>
                    <a:p>
                      <a:pPr algn="ctr" fontAlgn="b"/>
                      <a:r>
                        <a:rPr lang="en-US" sz="1800" u="none" strike="noStrike" dirty="0">
                          <a:latin typeface="Candara" panose="020E0502030303020204" pitchFamily="34" charset="0"/>
                        </a:rPr>
                        <a:t>90%</a:t>
                      </a:r>
                      <a:endParaRPr lang="en-US" sz="1800" b="1" i="0" u="none" strike="noStrike" dirty="0">
                        <a:solidFill>
                          <a:srgbClr val="000000"/>
                        </a:solidFill>
                        <a:latin typeface="Candara" panose="020E0502030303020204" pitchFamily="34" charset="0"/>
                      </a:endParaRPr>
                    </a:p>
                  </a:txBody>
                  <a:tcPr marL="9525" marR="9525" marT="9525" marB="0" anchor="ctr"/>
                </a:tc>
                <a:tc>
                  <a:txBody>
                    <a:bodyPr/>
                    <a:lstStyle/>
                    <a:p>
                      <a:pPr algn="ctr" fontAlgn="b"/>
                      <a:r>
                        <a:rPr lang="en-US" sz="1800" u="none" strike="noStrike" dirty="0">
                          <a:latin typeface="Candara" panose="020E0502030303020204" pitchFamily="34" charset="0"/>
                        </a:rPr>
                        <a:t>$2,205</a:t>
                      </a:r>
                      <a:endParaRPr lang="en-US" sz="1800" b="1" i="0" u="none" strike="noStrike" dirty="0">
                        <a:solidFill>
                          <a:srgbClr val="000000"/>
                        </a:solidFill>
                        <a:latin typeface="Candara" panose="020E0502030303020204" pitchFamily="34" charset="0"/>
                      </a:endParaRPr>
                    </a:p>
                  </a:txBody>
                  <a:tcPr marL="9525" marR="9525" marT="9525" marB="0" anchor="ctr"/>
                </a:tc>
                <a:extLst>
                  <a:ext uri="{0D108BD9-81ED-4DB2-BD59-A6C34878D82A}">
                    <a16:rowId xmlns:a16="http://schemas.microsoft.com/office/drawing/2014/main" val="10009"/>
                  </a:ext>
                </a:extLst>
              </a:tr>
              <a:tr h="304800">
                <a:tc>
                  <a:txBody>
                    <a:bodyPr/>
                    <a:lstStyle/>
                    <a:p>
                      <a:pPr algn="ctr" fontAlgn="b"/>
                      <a:r>
                        <a:rPr lang="en-US" sz="1800" u="none" strike="noStrike" dirty="0">
                          <a:latin typeface="Candara" panose="020E0502030303020204" pitchFamily="34" charset="0"/>
                        </a:rPr>
                        <a:t>19</a:t>
                      </a:r>
                      <a:endParaRPr lang="en-US" sz="1800" b="1" i="0" u="none" strike="noStrike" dirty="0">
                        <a:solidFill>
                          <a:srgbClr val="000000"/>
                        </a:solidFill>
                        <a:latin typeface="Candara" panose="020E0502030303020204" pitchFamily="34" charset="0"/>
                      </a:endParaRPr>
                    </a:p>
                  </a:txBody>
                  <a:tcPr marL="9525" marR="9525" marT="9525" marB="0" anchor="ctr"/>
                </a:tc>
                <a:tc>
                  <a:txBody>
                    <a:bodyPr/>
                    <a:lstStyle/>
                    <a:p>
                      <a:pPr algn="ctr" fontAlgn="b"/>
                      <a:r>
                        <a:rPr lang="en-US" sz="1800" u="none" strike="noStrike" dirty="0">
                          <a:latin typeface="Candara" panose="020E0502030303020204" pitchFamily="34" charset="0"/>
                        </a:rPr>
                        <a:t>95%</a:t>
                      </a:r>
                      <a:endParaRPr lang="en-US" sz="1800" b="1" i="0" u="none" strike="noStrike" dirty="0">
                        <a:solidFill>
                          <a:srgbClr val="000000"/>
                        </a:solidFill>
                        <a:latin typeface="Candara" panose="020E0502030303020204" pitchFamily="34" charset="0"/>
                      </a:endParaRPr>
                    </a:p>
                  </a:txBody>
                  <a:tcPr marL="9525" marR="9525" marT="9525" marB="0" anchor="ctr"/>
                </a:tc>
                <a:tc>
                  <a:txBody>
                    <a:bodyPr/>
                    <a:lstStyle/>
                    <a:p>
                      <a:pPr algn="ctr" fontAlgn="b"/>
                      <a:r>
                        <a:rPr lang="en-US" sz="1800" u="none" strike="noStrike" dirty="0">
                          <a:latin typeface="Candara" panose="020E0502030303020204" pitchFamily="34" charset="0"/>
                        </a:rPr>
                        <a:t>$2,327</a:t>
                      </a:r>
                      <a:endParaRPr lang="en-US" sz="1800" b="1" i="0" u="none" strike="noStrike" dirty="0">
                        <a:solidFill>
                          <a:srgbClr val="000000"/>
                        </a:solidFill>
                        <a:latin typeface="Candara" panose="020E0502030303020204" pitchFamily="34" charset="0"/>
                      </a:endParaRPr>
                    </a:p>
                  </a:txBody>
                  <a:tcPr marL="9525" marR="9525" marT="9525" marB="0" anchor="ctr"/>
                </a:tc>
                <a:extLst>
                  <a:ext uri="{0D108BD9-81ED-4DB2-BD59-A6C34878D82A}">
                    <a16:rowId xmlns:a16="http://schemas.microsoft.com/office/drawing/2014/main" val="10010"/>
                  </a:ext>
                </a:extLst>
              </a:tr>
              <a:tr h="228600">
                <a:tc>
                  <a:txBody>
                    <a:bodyPr/>
                    <a:lstStyle/>
                    <a:p>
                      <a:pPr algn="ctr" fontAlgn="b"/>
                      <a:r>
                        <a:rPr lang="en-US" sz="1800" u="none" strike="noStrike" dirty="0">
                          <a:latin typeface="Candara" panose="020E0502030303020204" pitchFamily="34" charset="0"/>
                        </a:rPr>
                        <a:t>20</a:t>
                      </a:r>
                      <a:endParaRPr lang="en-US" sz="1800" b="1" i="0" u="none" strike="noStrike" dirty="0">
                        <a:solidFill>
                          <a:srgbClr val="000000"/>
                        </a:solidFill>
                        <a:latin typeface="Candara" panose="020E0502030303020204" pitchFamily="34" charset="0"/>
                      </a:endParaRPr>
                    </a:p>
                  </a:txBody>
                  <a:tcPr marL="9525" marR="9525" marT="9525" marB="0" anchor="ctr"/>
                </a:tc>
                <a:tc>
                  <a:txBody>
                    <a:bodyPr/>
                    <a:lstStyle/>
                    <a:p>
                      <a:pPr algn="ctr" fontAlgn="b"/>
                      <a:r>
                        <a:rPr lang="en-US" sz="1800" u="none" strike="noStrike" dirty="0">
                          <a:latin typeface="Candara" panose="020E0502030303020204" pitchFamily="34" charset="0"/>
                        </a:rPr>
                        <a:t>100%</a:t>
                      </a:r>
                      <a:endParaRPr lang="en-US" sz="1800" b="1" i="0" u="none" strike="noStrike" dirty="0">
                        <a:solidFill>
                          <a:srgbClr val="000000"/>
                        </a:solidFill>
                        <a:latin typeface="Candara" panose="020E0502030303020204" pitchFamily="34" charset="0"/>
                      </a:endParaRPr>
                    </a:p>
                  </a:txBody>
                  <a:tcPr marL="9525" marR="9525" marT="9525" marB="0" anchor="ctr"/>
                </a:tc>
                <a:tc>
                  <a:txBody>
                    <a:bodyPr/>
                    <a:lstStyle/>
                    <a:p>
                      <a:pPr algn="ctr" fontAlgn="b"/>
                      <a:r>
                        <a:rPr lang="en-US" sz="1800" u="none" strike="noStrike" dirty="0">
                          <a:latin typeface="Candara" panose="020E0502030303020204" pitchFamily="34" charset="0"/>
                        </a:rPr>
                        <a:t>$2,450</a:t>
                      </a:r>
                      <a:endParaRPr lang="en-US" sz="1800" b="1" i="0" u="none" strike="noStrike" dirty="0">
                        <a:solidFill>
                          <a:srgbClr val="000000"/>
                        </a:solidFill>
                        <a:latin typeface="Candara" panose="020E0502030303020204" pitchFamily="34" charset="0"/>
                      </a:endParaRPr>
                    </a:p>
                  </a:txBody>
                  <a:tcPr marL="9525" marR="9525" marT="9525" marB="0" anchor="ctr"/>
                </a:tc>
                <a:extLst>
                  <a:ext uri="{0D108BD9-81ED-4DB2-BD59-A6C34878D82A}">
                    <a16:rowId xmlns:a16="http://schemas.microsoft.com/office/drawing/2014/main" val="10011"/>
                  </a:ext>
                </a:extLst>
              </a:tr>
            </a:tbl>
          </a:graphicData>
        </a:graphic>
      </p:graphicFrame>
      <p:sp>
        <p:nvSpPr>
          <p:cNvPr id="6" name="Rectangle 5"/>
          <p:cNvSpPr/>
          <p:nvPr/>
        </p:nvSpPr>
        <p:spPr>
          <a:xfrm>
            <a:off x="914400" y="1447800"/>
            <a:ext cx="6858000" cy="707886"/>
          </a:xfrm>
          <a:prstGeom prst="rect">
            <a:avLst/>
          </a:prstGeom>
        </p:spPr>
        <p:txBody>
          <a:bodyPr wrap="square">
            <a:spAutoFit/>
          </a:bodyPr>
          <a:lstStyle/>
          <a:p>
            <a:r>
              <a:rPr lang="en-US" sz="2400" dirty="0">
                <a:latin typeface="Candara" panose="020E0502030303020204" pitchFamily="34" charset="0"/>
              </a:rPr>
              <a:t>HRA is prorated based on years of eligible service </a:t>
            </a:r>
            <a:r>
              <a:rPr lang="en-US" sz="1600" dirty="0">
                <a:latin typeface="Candara" panose="020E0502030303020204" pitchFamily="34" charset="0"/>
              </a:rPr>
              <a:t>Employees who are access only are not eligible for the HRA</a:t>
            </a:r>
          </a:p>
        </p:txBody>
      </p:sp>
    </p:spTree>
    <p:extLst>
      <p:ext uri="{BB962C8B-B14F-4D97-AF65-F5344CB8AC3E}">
        <p14:creationId xmlns:p14="http://schemas.microsoft.com/office/powerpoint/2010/main" val="3166633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82" y="81960"/>
            <a:ext cx="7924800" cy="1137239"/>
          </a:xfrm>
        </p:spPr>
        <p:txBody>
          <a:bodyPr>
            <a:normAutofit/>
          </a:bodyPr>
          <a:lstStyle/>
          <a:p>
            <a:pPr>
              <a:defRPr/>
            </a:pPr>
            <a:r>
              <a:rPr lang="en-US" sz="3600" dirty="0"/>
              <a:t>Medicare Part D </a:t>
            </a:r>
            <a:br>
              <a:rPr lang="en-US" sz="3600" dirty="0"/>
            </a:br>
            <a:r>
              <a:rPr lang="en-US" sz="2400" dirty="0"/>
              <a:t>Prescription Drug Gap </a:t>
            </a:r>
          </a:p>
        </p:txBody>
      </p:sp>
      <p:sp>
        <p:nvSpPr>
          <p:cNvPr id="81923" name="Content Placeholder 4"/>
          <p:cNvSpPr>
            <a:spLocks noGrp="1"/>
          </p:cNvSpPr>
          <p:nvPr>
            <p:ph sz="quarter" idx="1"/>
          </p:nvPr>
        </p:nvSpPr>
        <p:spPr>
          <a:xfrm>
            <a:off x="457200" y="1447800"/>
            <a:ext cx="8229600" cy="4751357"/>
          </a:xfrm>
        </p:spPr>
        <p:txBody>
          <a:bodyPr>
            <a:normAutofit fontScale="92500"/>
          </a:bodyPr>
          <a:lstStyle/>
          <a:p>
            <a:pPr>
              <a:buClr>
                <a:srgbClr val="FFC000"/>
              </a:buClr>
            </a:pPr>
            <a:r>
              <a:rPr lang="en-US" dirty="0">
                <a:cs typeface="Arial" panose="020B0604020202020204" pitchFamily="34" charset="0"/>
              </a:rPr>
              <a:t>What is the prescription drug gap?</a:t>
            </a:r>
          </a:p>
          <a:p>
            <a:pPr lvl="1">
              <a:buClr>
                <a:srgbClr val="FFC000"/>
              </a:buClr>
            </a:pPr>
            <a:r>
              <a:rPr lang="en-US" dirty="0">
                <a:cs typeface="Arial" panose="020B0604020202020204" pitchFamily="34" charset="0"/>
              </a:rPr>
              <a:t>Under Medicare Part D, once retirees reach the initial coverage limit for prescription drugs the retiree is responsible for paying 100% of drug costs until out of pocket amount determined by Medicare</a:t>
            </a:r>
          </a:p>
          <a:p>
            <a:pPr>
              <a:buClr>
                <a:srgbClr val="FFC000"/>
              </a:buClr>
            </a:pPr>
            <a:r>
              <a:rPr lang="en-US" dirty="0">
                <a:cs typeface="Arial" panose="020B0604020202020204" pitchFamily="34" charset="0"/>
              </a:rPr>
              <a:t>LLNS will make a special payment to those  on Medicare</a:t>
            </a:r>
          </a:p>
          <a:p>
            <a:pPr>
              <a:buClr>
                <a:srgbClr val="FFC000"/>
              </a:buClr>
            </a:pPr>
            <a:r>
              <a:rPr lang="en-US" dirty="0">
                <a:cs typeface="Arial" panose="020B0604020202020204" pitchFamily="34" charset="0"/>
              </a:rPr>
              <a:t>Via Benefits is the administrator for this special payment</a:t>
            </a:r>
          </a:p>
          <a:p>
            <a:pPr lvl="1">
              <a:buClr>
                <a:srgbClr val="FFC000"/>
              </a:buClr>
            </a:pPr>
            <a:r>
              <a:rPr lang="en-US" dirty="0">
                <a:cs typeface="Arial" panose="020B0604020202020204" pitchFamily="34" charset="0"/>
              </a:rPr>
              <a:t>Must provide substantiation </a:t>
            </a:r>
          </a:p>
          <a:p>
            <a:pPr lvl="1">
              <a:buClr>
                <a:srgbClr val="FFC000"/>
              </a:buClr>
            </a:pPr>
            <a:r>
              <a:rPr lang="en-US" dirty="0">
                <a:cs typeface="Arial" panose="020B0604020202020204" pitchFamily="34" charset="0"/>
              </a:rPr>
              <a:t>This benefit is separate from the HRA </a:t>
            </a:r>
          </a:p>
          <a:p>
            <a:pPr lvl="1">
              <a:buClr>
                <a:srgbClr val="FFC000"/>
              </a:buClr>
            </a:pPr>
            <a:r>
              <a:rPr lang="en-US" dirty="0">
                <a:cs typeface="Arial" panose="020B0604020202020204" pitchFamily="34" charset="0"/>
              </a:rPr>
              <a:t>This is a taxable benefit</a:t>
            </a:r>
          </a:p>
          <a:p>
            <a:pPr marL="400050" lvl="1" indent="-280988">
              <a:spcBef>
                <a:spcPts val="1200"/>
              </a:spcBef>
              <a:buClr>
                <a:srgbClr val="FFC000"/>
              </a:buClr>
              <a:buFont typeface="Wingdings" charset="2"/>
              <a:buChar char="§"/>
            </a:pPr>
            <a:r>
              <a:rPr lang="en-US" sz="2400" dirty="0">
                <a:cs typeface="Arial" panose="020B0604020202020204" pitchFamily="34" charset="0"/>
              </a:rPr>
              <a:t>Kaiser Permanente Senior Advantage does not have a Prescription Drug Gap</a:t>
            </a:r>
          </a:p>
          <a:p>
            <a:pPr>
              <a:buClr>
                <a:srgbClr val="FFC000"/>
              </a:buClr>
            </a:pPr>
            <a:r>
              <a:rPr lang="en-US" dirty="0">
                <a:cs typeface="Arial" panose="020B0604020202020204" pitchFamily="34" charset="0"/>
              </a:rPr>
              <a:t>Enrollees must reach the prescription drug gap during any year</a:t>
            </a:r>
          </a:p>
        </p:txBody>
      </p:sp>
      <p:pic>
        <p:nvPicPr>
          <p:cNvPr id="4" name="Picture 2" descr="\\the-lab.llnl.gov\llnlusers1\howard29\Data\Documents\Benefits Logo\Logo\logo_fullcol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380253"/>
            <a:ext cx="1343660" cy="4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840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457200" y="152400"/>
            <a:ext cx="8229600" cy="1205541"/>
          </a:xfrm>
        </p:spPr>
        <p:txBody>
          <a:bodyPr/>
          <a:lstStyle/>
          <a:p>
            <a:br>
              <a:rPr lang="en-US" sz="3600" dirty="0"/>
            </a:br>
            <a:r>
              <a:rPr lang="en-US" sz="3600" dirty="0"/>
              <a:t>Additional Plans</a:t>
            </a:r>
          </a:p>
        </p:txBody>
      </p:sp>
      <p:sp>
        <p:nvSpPr>
          <p:cNvPr id="357379" name="Rectangle 3"/>
          <p:cNvSpPr>
            <a:spLocks noGrp="1" noChangeArrowheads="1"/>
          </p:cNvSpPr>
          <p:nvPr>
            <p:ph type="body" idx="1"/>
          </p:nvPr>
        </p:nvSpPr>
        <p:spPr/>
        <p:txBody>
          <a:bodyPr>
            <a:normAutofit/>
          </a:bodyPr>
          <a:lstStyle/>
          <a:p>
            <a:pPr>
              <a:buClr>
                <a:srgbClr val="FFC000"/>
              </a:buClr>
            </a:pPr>
            <a:r>
              <a:rPr lang="en-US" dirty="0">
                <a:cs typeface="Arial" panose="020B0604020202020204" pitchFamily="34" charset="0"/>
              </a:rPr>
              <a:t>Dental Coverage</a:t>
            </a:r>
          </a:p>
          <a:p>
            <a:pPr lvl="1">
              <a:buClr>
                <a:srgbClr val="FFC000"/>
              </a:buClr>
            </a:pPr>
            <a:r>
              <a:rPr lang="en-US" dirty="0">
                <a:cs typeface="Arial" panose="020B0604020202020204" pitchFamily="34" charset="0"/>
              </a:rPr>
              <a:t>Delta Dental PPO</a:t>
            </a:r>
          </a:p>
          <a:p>
            <a:pPr lvl="1">
              <a:buClr>
                <a:srgbClr val="FFC000"/>
              </a:buClr>
            </a:pPr>
            <a:r>
              <a:rPr lang="en-US" dirty="0">
                <a:cs typeface="Arial" panose="020B0604020202020204" pitchFamily="34" charset="0"/>
              </a:rPr>
              <a:t>Delta Care USA (CA residents only) </a:t>
            </a:r>
          </a:p>
          <a:p>
            <a:pPr>
              <a:buClr>
                <a:srgbClr val="FFC000"/>
              </a:buClr>
            </a:pPr>
            <a:r>
              <a:rPr lang="en-US" dirty="0">
                <a:cs typeface="Arial" panose="020B0604020202020204" pitchFamily="34" charset="0"/>
              </a:rPr>
              <a:t>MetLife Legal Plan </a:t>
            </a:r>
          </a:p>
          <a:p>
            <a:pPr>
              <a:buClr>
                <a:srgbClr val="FFC000"/>
              </a:buClr>
            </a:pPr>
            <a:r>
              <a:rPr lang="en-US" dirty="0">
                <a:cs typeface="Arial" panose="020B0604020202020204" pitchFamily="34" charset="0"/>
              </a:rPr>
              <a:t>Vision Service Program</a:t>
            </a:r>
          </a:p>
          <a:p>
            <a:pPr lvl="1">
              <a:buClr>
                <a:srgbClr val="FFC000"/>
              </a:buClr>
            </a:pPr>
            <a:r>
              <a:rPr lang="en-US" dirty="0">
                <a:cs typeface="Arial" panose="020B0604020202020204" pitchFamily="34" charset="0"/>
              </a:rPr>
              <a:t>Vision Discount</a:t>
            </a:r>
          </a:p>
          <a:p>
            <a:pPr lvl="1">
              <a:buClr>
                <a:srgbClr val="FFC000"/>
              </a:buClr>
            </a:pPr>
            <a:r>
              <a:rPr lang="en-US">
                <a:cs typeface="Arial" panose="020B0604020202020204" pitchFamily="34" charset="0"/>
              </a:rPr>
              <a:t>Vision Choice</a:t>
            </a:r>
            <a:endParaRPr lang="en-US" dirty="0">
              <a:cs typeface="Arial" panose="020B0604020202020204" pitchFamily="34" charset="0"/>
            </a:endParaRPr>
          </a:p>
        </p:txBody>
      </p:sp>
      <p:pic>
        <p:nvPicPr>
          <p:cNvPr id="4" name="Picture 2" descr="\\the-lab.llnl.gov\llnlusers1\howard29\Data\Documents\Benefits Logo\Logo\logo_fullcol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380253"/>
            <a:ext cx="1343660" cy="4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2201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7378"/>
                                        </p:tgtEl>
                                        <p:attrNameLst>
                                          <p:attrName>style.visibility</p:attrName>
                                        </p:attrNameLst>
                                      </p:cBhvr>
                                      <p:to>
                                        <p:strVal val="visible"/>
                                      </p:to>
                                    </p:set>
                                    <p:animEffect transition="in" filter="fade">
                                      <p:cBhvr>
                                        <p:cTn id="7" dur="2000"/>
                                        <p:tgtEl>
                                          <p:spTgt spid="3573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7379"/>
                                        </p:tgtEl>
                                        <p:attrNameLst>
                                          <p:attrName>style.visibility</p:attrName>
                                        </p:attrNameLst>
                                      </p:cBhvr>
                                      <p:to>
                                        <p:strVal val="visible"/>
                                      </p:to>
                                    </p:set>
                                    <p:animEffect transition="in" filter="fade">
                                      <p:cBhvr>
                                        <p:cTn id="10" dur="2000"/>
                                        <p:tgtEl>
                                          <p:spTgt spid="357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8" grpId="0"/>
      <p:bldP spid="35737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447368" y="76200"/>
            <a:ext cx="8229600" cy="1143000"/>
          </a:xfrm>
        </p:spPr>
        <p:txBody>
          <a:bodyPr/>
          <a:lstStyle/>
          <a:p>
            <a:br>
              <a:rPr lang="en-US" sz="3600" dirty="0"/>
            </a:br>
            <a:r>
              <a:rPr lang="en-US" sz="3600" dirty="0"/>
              <a:t>Other Options</a:t>
            </a:r>
          </a:p>
        </p:txBody>
      </p:sp>
      <p:sp>
        <p:nvSpPr>
          <p:cNvPr id="359427" name="Rectangle 3"/>
          <p:cNvSpPr>
            <a:spLocks noGrp="1" noChangeArrowheads="1"/>
          </p:cNvSpPr>
          <p:nvPr>
            <p:ph type="body" idx="1"/>
          </p:nvPr>
        </p:nvSpPr>
        <p:spPr>
          <a:xfrm>
            <a:off x="584563" y="1514755"/>
            <a:ext cx="7772400" cy="4343400"/>
          </a:xfrm>
        </p:spPr>
        <p:txBody>
          <a:bodyPr>
            <a:normAutofit/>
          </a:bodyPr>
          <a:lstStyle/>
          <a:p>
            <a:pPr>
              <a:lnSpc>
                <a:spcPct val="90000"/>
              </a:lnSpc>
              <a:buClr>
                <a:srgbClr val="FFC000"/>
              </a:buClr>
            </a:pPr>
            <a:r>
              <a:rPr lang="en-US" dirty="0">
                <a:cs typeface="Arial" panose="020B0604020202020204" pitchFamily="34" charset="0"/>
              </a:rPr>
              <a:t>Basic Life/Supplemental Life</a:t>
            </a:r>
          </a:p>
          <a:p>
            <a:pPr lvl="1">
              <a:lnSpc>
                <a:spcPct val="90000"/>
              </a:lnSpc>
              <a:buClr>
                <a:srgbClr val="FFC000"/>
              </a:buClr>
            </a:pPr>
            <a:r>
              <a:rPr lang="en-US" dirty="0">
                <a:cs typeface="Arial" panose="020B0604020202020204" pitchFamily="34" charset="0"/>
              </a:rPr>
              <a:t>You may convert Life Insurance coverage to individual plan</a:t>
            </a:r>
          </a:p>
          <a:p>
            <a:pPr lvl="1">
              <a:lnSpc>
                <a:spcPct val="90000"/>
              </a:lnSpc>
              <a:buClr>
                <a:srgbClr val="FFC000"/>
              </a:buClr>
            </a:pPr>
            <a:r>
              <a:rPr lang="en-US" dirty="0">
                <a:cs typeface="Arial" panose="020B0604020202020204" pitchFamily="34" charset="0"/>
              </a:rPr>
              <a:t>Premiums paid directly to insurance company</a:t>
            </a:r>
          </a:p>
          <a:p>
            <a:pPr lvl="2">
              <a:lnSpc>
                <a:spcPct val="90000"/>
              </a:lnSpc>
              <a:buClr>
                <a:srgbClr val="FFC000"/>
              </a:buClr>
            </a:pPr>
            <a:r>
              <a:rPr lang="en-US" sz="2000" dirty="0">
                <a:cs typeface="Arial" panose="020B0604020202020204" pitchFamily="34" charset="0"/>
              </a:rPr>
              <a:t>31-days after coverage ends to apply for conversion</a:t>
            </a:r>
          </a:p>
          <a:p>
            <a:pPr>
              <a:lnSpc>
                <a:spcPct val="90000"/>
              </a:lnSpc>
              <a:buClr>
                <a:srgbClr val="FFC000"/>
              </a:buClr>
            </a:pPr>
            <a:r>
              <a:rPr lang="en-US" dirty="0">
                <a:cs typeface="Arial" panose="020B0604020202020204" pitchFamily="34" charset="0"/>
              </a:rPr>
              <a:t>Accidental Death and Dismemberment (AD&amp;D) Insurance</a:t>
            </a:r>
          </a:p>
          <a:p>
            <a:pPr lvl="1">
              <a:lnSpc>
                <a:spcPct val="90000"/>
              </a:lnSpc>
              <a:buClr>
                <a:srgbClr val="FFC000"/>
              </a:buClr>
            </a:pPr>
            <a:r>
              <a:rPr lang="en-US" dirty="0">
                <a:cs typeface="Arial" panose="020B0604020202020204" pitchFamily="34" charset="0"/>
              </a:rPr>
              <a:t>You and your spouse or registered domestic partner eligible</a:t>
            </a:r>
          </a:p>
          <a:p>
            <a:pPr lvl="2">
              <a:lnSpc>
                <a:spcPct val="90000"/>
              </a:lnSpc>
              <a:buClr>
                <a:srgbClr val="FFC000"/>
              </a:buClr>
            </a:pPr>
            <a:endParaRPr lang="en-US" dirty="0"/>
          </a:p>
          <a:p>
            <a:pPr>
              <a:lnSpc>
                <a:spcPct val="90000"/>
              </a:lnSpc>
              <a:buClr>
                <a:srgbClr val="FFC000"/>
              </a:buClr>
              <a:buFont typeface="Monotype Sorts" pitchFamily="2" charset="2"/>
              <a:buNone/>
            </a:pPr>
            <a:endParaRPr lang="en-US" dirty="0"/>
          </a:p>
        </p:txBody>
      </p:sp>
      <p:pic>
        <p:nvPicPr>
          <p:cNvPr id="4" name="Picture 2" descr="\\the-lab.llnl.gov\llnlusers1\howard29\Data\Documents\Benefits Logo\Logo\logo_fullcol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380253"/>
            <a:ext cx="1343660" cy="4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895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9426"/>
                                        </p:tgtEl>
                                        <p:attrNameLst>
                                          <p:attrName>style.visibility</p:attrName>
                                        </p:attrNameLst>
                                      </p:cBhvr>
                                      <p:to>
                                        <p:strVal val="visible"/>
                                      </p:to>
                                    </p:set>
                                    <p:animEffect transition="in" filter="fade">
                                      <p:cBhvr>
                                        <p:cTn id="7" dur="2000"/>
                                        <p:tgtEl>
                                          <p:spTgt spid="3594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9427"/>
                                        </p:tgtEl>
                                        <p:attrNameLst>
                                          <p:attrName>style.visibility</p:attrName>
                                        </p:attrNameLst>
                                      </p:cBhvr>
                                      <p:to>
                                        <p:strVal val="visible"/>
                                      </p:to>
                                    </p:set>
                                    <p:animEffect transition="in" filter="fade">
                                      <p:cBhvr>
                                        <p:cTn id="10" dur="2000"/>
                                        <p:tgtEl>
                                          <p:spTgt spid="359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6" grpId="0"/>
      <p:bldP spid="3594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381000"/>
            <a:ext cx="8229600" cy="990600"/>
          </a:xfrm>
        </p:spPr>
        <p:txBody>
          <a:bodyPr/>
          <a:lstStyle/>
          <a:p>
            <a:r>
              <a:rPr lang="en-US" sz="3600" dirty="0"/>
              <a:t>Retiree Health Enrollment</a:t>
            </a:r>
          </a:p>
        </p:txBody>
      </p:sp>
      <p:sp>
        <p:nvSpPr>
          <p:cNvPr id="3" name="Content Placeholder 2"/>
          <p:cNvSpPr>
            <a:spLocks noGrp="1"/>
          </p:cNvSpPr>
          <p:nvPr>
            <p:ph idx="1"/>
          </p:nvPr>
        </p:nvSpPr>
        <p:spPr>
          <a:xfrm>
            <a:off x="685800" y="1371600"/>
            <a:ext cx="8001000" cy="4903757"/>
          </a:xfrm>
        </p:spPr>
        <p:txBody>
          <a:bodyPr>
            <a:normAutofit/>
          </a:bodyPr>
          <a:lstStyle/>
          <a:p>
            <a:pPr>
              <a:buClr>
                <a:srgbClr val="FFC000"/>
              </a:buClr>
              <a:buFont typeface="Wingdings" panose="05000000000000000000" pitchFamily="2" charset="2"/>
              <a:buChar char="§"/>
              <a:defRPr/>
            </a:pPr>
            <a:r>
              <a:rPr lang="en-US" dirty="0">
                <a:cs typeface="Arial" panose="020B0604020202020204" pitchFamily="34" charset="0"/>
              </a:rPr>
              <a:t>Employee medical coverage terminates at the end of the month that you terminate</a:t>
            </a:r>
          </a:p>
          <a:p>
            <a:pPr>
              <a:buClr>
                <a:srgbClr val="FFC000"/>
              </a:buClr>
              <a:buFont typeface="Wingdings" panose="05000000000000000000" pitchFamily="2" charset="2"/>
              <a:buChar char="§"/>
              <a:defRPr/>
            </a:pPr>
            <a:r>
              <a:rPr lang="en-US" dirty="0">
                <a:cs typeface="Arial" panose="020B0604020202020204" pitchFamily="34" charset="0"/>
              </a:rPr>
              <a:t>Must contact Third Party Administrators to enroll</a:t>
            </a:r>
          </a:p>
          <a:p>
            <a:pPr lvl="1">
              <a:buClr>
                <a:srgbClr val="FFC000"/>
              </a:buClr>
              <a:defRPr/>
            </a:pPr>
            <a:r>
              <a:rPr lang="en-US" dirty="0">
                <a:cs typeface="Arial" panose="020B0604020202020204" pitchFamily="34" charset="0"/>
              </a:rPr>
              <a:t>Proof of eligibility documentation required for all covered dependents</a:t>
            </a:r>
            <a:r>
              <a:rPr lang="en-US" dirty="0">
                <a:solidFill>
                  <a:srgbClr val="C00000"/>
                </a:solidFill>
                <a:cs typeface="Arial" panose="020B0604020202020204" pitchFamily="34" charset="0"/>
              </a:rPr>
              <a:t> </a:t>
            </a:r>
            <a:endParaRPr lang="en-US" dirty="0">
              <a:cs typeface="Arial" panose="020B0604020202020204" pitchFamily="34" charset="0"/>
            </a:endParaRPr>
          </a:p>
          <a:p>
            <a:pPr lvl="1">
              <a:buFont typeface="Wingdings" pitchFamily="2" charset="2"/>
              <a:buChar char="q"/>
              <a:defRPr/>
            </a:pPr>
            <a:endParaRPr lang="en-US" dirty="0">
              <a:latin typeface="Arial" panose="020B0604020202020204" pitchFamily="34" charset="0"/>
              <a:cs typeface="Arial" panose="020B0604020202020204" pitchFamily="34" charset="0"/>
            </a:endParaRPr>
          </a:p>
          <a:p>
            <a:pPr>
              <a:defRPr/>
            </a:pPr>
            <a:endParaRPr lang="en-US" dirty="0">
              <a:latin typeface="Arial" panose="020B0604020202020204" pitchFamily="34" charset="0"/>
              <a:cs typeface="Arial" panose="020B0604020202020204" pitchFamily="34" charset="0"/>
            </a:endParaRPr>
          </a:p>
        </p:txBody>
      </p:sp>
      <p:pic>
        <p:nvPicPr>
          <p:cNvPr id="4" name="Picture 2" descr="\\the-lab.llnl.gov\llnlusers1\howard29\Data\Documents\Benefits Logo\Logo\logo_fullcol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380253"/>
            <a:ext cx="1343660" cy="4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663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a:xfrm>
            <a:off x="431800" y="457200"/>
            <a:ext cx="8229600" cy="914400"/>
          </a:xfrm>
          <a:noFill/>
        </p:spPr>
        <p:txBody>
          <a:bodyPr/>
          <a:lstStyle/>
          <a:p>
            <a:r>
              <a:rPr lang="en-US" sz="3600" dirty="0">
                <a:latin typeface="Candara" panose="020E0502030303020204" pitchFamily="34" charset="0"/>
              </a:rPr>
              <a:t>For More Information</a:t>
            </a:r>
            <a:br>
              <a:rPr lang="en-US" sz="3600" dirty="0">
                <a:latin typeface="Candara" panose="020E0502030303020204" pitchFamily="34" charset="0"/>
              </a:rPr>
            </a:br>
            <a:r>
              <a:rPr lang="en-US" dirty="0">
                <a:latin typeface="Arial" pitchFamily="34" charset="0"/>
              </a:rPr>
              <a:t>		</a:t>
            </a:r>
          </a:p>
        </p:txBody>
      </p:sp>
      <p:sp>
        <p:nvSpPr>
          <p:cNvPr id="90116" name="Rectangle 3"/>
          <p:cNvSpPr>
            <a:spLocks noChangeArrowheads="1"/>
          </p:cNvSpPr>
          <p:nvPr/>
        </p:nvSpPr>
        <p:spPr bwMode="auto">
          <a:xfrm>
            <a:off x="457200" y="1234708"/>
            <a:ext cx="8229600" cy="5013692"/>
          </a:xfrm>
          <a:prstGeom prst="rect">
            <a:avLst/>
          </a:prstGeom>
          <a:noFill/>
          <a:ln w="9525">
            <a:noFill/>
            <a:miter lim="800000"/>
            <a:headEnd/>
            <a:tailEnd/>
          </a:ln>
        </p:spPr>
        <p:txBody>
          <a:bodyPr/>
          <a:lstStyle/>
          <a:p>
            <a:pPr marL="395288" indent="-395288" algn="ctr">
              <a:lnSpc>
                <a:spcPct val="120000"/>
              </a:lnSpc>
              <a:defRPr/>
            </a:pPr>
            <a:r>
              <a:rPr lang="en-US" sz="2200" b="1" dirty="0">
                <a:solidFill>
                  <a:schemeClr val="tx1"/>
                </a:solidFill>
                <a:latin typeface="Candara" panose="020E0502030303020204" pitchFamily="34" charset="0"/>
              </a:rPr>
              <a:t>LLNL BENEFITS OFFICE  </a:t>
            </a:r>
          </a:p>
          <a:p>
            <a:pPr algn="ctr">
              <a:lnSpc>
                <a:spcPct val="120000"/>
              </a:lnSpc>
              <a:defRPr/>
            </a:pPr>
            <a:r>
              <a:rPr lang="en-US" sz="2200" b="0" dirty="0">
                <a:solidFill>
                  <a:schemeClr val="tx1"/>
                </a:solidFill>
                <a:latin typeface="Candara" panose="020E0502030303020204" pitchFamily="34" charset="0"/>
              </a:rPr>
              <a:t>Building 543, Room 1216 </a:t>
            </a:r>
          </a:p>
          <a:p>
            <a:pPr marL="395288" indent="-395288" algn="ctr">
              <a:lnSpc>
                <a:spcPct val="120000"/>
              </a:lnSpc>
              <a:defRPr/>
            </a:pPr>
            <a:r>
              <a:rPr lang="en-US" sz="2200" dirty="0">
                <a:latin typeface="Candara" panose="020E0502030303020204" pitchFamily="34" charset="0"/>
              </a:rPr>
              <a:t>https://benefits.llnl.gov</a:t>
            </a:r>
          </a:p>
          <a:p>
            <a:pPr marL="395288" indent="-395288" algn="ctr">
              <a:lnSpc>
                <a:spcPct val="120000"/>
              </a:lnSpc>
              <a:defRPr/>
            </a:pPr>
            <a:r>
              <a:rPr lang="en-US" sz="2200" dirty="0">
                <a:latin typeface="Candara" panose="020E0502030303020204" pitchFamily="34" charset="0"/>
              </a:rPr>
              <a:t>925-422-9955</a:t>
            </a:r>
          </a:p>
          <a:p>
            <a:pPr marL="395288" indent="-395288" algn="ctr">
              <a:lnSpc>
                <a:spcPct val="80000"/>
              </a:lnSpc>
              <a:defRPr/>
            </a:pPr>
            <a:endParaRPr lang="en-US" sz="2200" dirty="0">
              <a:solidFill>
                <a:schemeClr val="accent2"/>
              </a:solidFill>
              <a:latin typeface="Candara" panose="020E0502030303020204" pitchFamily="34" charset="0"/>
            </a:endParaRPr>
          </a:p>
          <a:p>
            <a:pPr marL="395288" indent="-395288" algn="ctr">
              <a:spcBef>
                <a:spcPts val="300"/>
              </a:spcBef>
              <a:spcAft>
                <a:spcPts val="300"/>
              </a:spcAft>
              <a:defRPr/>
            </a:pPr>
            <a:r>
              <a:rPr lang="en-US" sz="2200" b="1" dirty="0">
                <a:latin typeface="Candara" panose="020E0502030303020204" pitchFamily="34" charset="0"/>
              </a:rPr>
              <a:t>Empyrean</a:t>
            </a:r>
          </a:p>
          <a:p>
            <a:pPr marL="395288" indent="-395288" algn="ctr">
              <a:spcBef>
                <a:spcPts val="300"/>
              </a:spcBef>
              <a:spcAft>
                <a:spcPts val="300"/>
              </a:spcAft>
              <a:defRPr/>
            </a:pPr>
            <a:r>
              <a:rPr lang="en-US" sz="2200" dirty="0">
                <a:latin typeface="Candara" panose="020E0502030303020204" pitchFamily="34" charset="0"/>
              </a:rPr>
              <a:t>www.llnsretireebenefits.com</a:t>
            </a:r>
          </a:p>
          <a:p>
            <a:pPr marL="395288" indent="-395288" algn="ctr">
              <a:defRPr/>
            </a:pPr>
            <a:r>
              <a:rPr lang="en-US" sz="2200" dirty="0">
                <a:latin typeface="Candara" panose="020E0502030303020204" pitchFamily="34" charset="0"/>
              </a:rPr>
              <a:t>1-844-750-5567</a:t>
            </a:r>
          </a:p>
          <a:p>
            <a:pPr marL="395288" indent="-395288" algn="ctr">
              <a:spcBef>
                <a:spcPts val="300"/>
              </a:spcBef>
              <a:spcAft>
                <a:spcPts val="300"/>
              </a:spcAft>
              <a:defRPr/>
            </a:pPr>
            <a:endParaRPr lang="en-US" sz="2200" b="1" dirty="0">
              <a:latin typeface="Candara" panose="020E0502030303020204" pitchFamily="34" charset="0"/>
            </a:endParaRPr>
          </a:p>
          <a:p>
            <a:pPr marL="395288" indent="-395288" algn="ctr">
              <a:defRPr/>
            </a:pPr>
            <a:r>
              <a:rPr lang="en-US" sz="2200" b="1" dirty="0">
                <a:latin typeface="Candara" panose="020E0502030303020204" pitchFamily="34" charset="0"/>
              </a:rPr>
              <a:t>Via Benefits</a:t>
            </a:r>
          </a:p>
          <a:p>
            <a:pPr marL="395288" indent="-395288" algn="ctr">
              <a:spcBef>
                <a:spcPts val="300"/>
              </a:spcBef>
              <a:spcAft>
                <a:spcPts val="300"/>
              </a:spcAft>
              <a:defRPr/>
            </a:pPr>
            <a:r>
              <a:rPr lang="en-US" sz="2200" dirty="0">
                <a:latin typeface="Candara" panose="020E0502030303020204" pitchFamily="34" charset="0"/>
              </a:rPr>
              <a:t>https://my.viabenefits.com/</a:t>
            </a:r>
          </a:p>
          <a:p>
            <a:pPr marL="395288" indent="-395288" algn="ctr">
              <a:spcBef>
                <a:spcPts val="300"/>
              </a:spcBef>
              <a:spcAft>
                <a:spcPts val="300"/>
              </a:spcAft>
              <a:defRPr/>
            </a:pPr>
            <a:r>
              <a:rPr lang="en-US" sz="2200" dirty="0">
                <a:latin typeface="Candara" panose="020E0502030303020204" pitchFamily="34" charset="0"/>
              </a:rPr>
              <a:t>1-866-682-4841</a:t>
            </a:r>
          </a:p>
          <a:p>
            <a:pPr marL="395288" indent="-395288">
              <a:lnSpc>
                <a:spcPct val="120000"/>
              </a:lnSpc>
              <a:defRPr/>
            </a:pPr>
            <a:endParaRPr lang="en-US" sz="2000" dirty="0">
              <a:solidFill>
                <a:schemeClr val="tx1"/>
              </a:solidFill>
              <a:latin typeface="Arial" pitchFamily="34" charset="0"/>
            </a:endParaRPr>
          </a:p>
        </p:txBody>
      </p:sp>
      <p:pic>
        <p:nvPicPr>
          <p:cNvPr id="4" name="Picture 2" descr="\\the-lab.llnl.gov\llnlusers1\howard29\Data\Documents\Benefits Logo\Logo\logo_fullcol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380253"/>
            <a:ext cx="1343660" cy="4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17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9666"/>
                                        </p:tgtEl>
                                        <p:attrNameLst>
                                          <p:attrName>style.visibility</p:attrName>
                                        </p:attrNameLst>
                                      </p:cBhvr>
                                      <p:to>
                                        <p:strVal val="visible"/>
                                      </p:to>
                                    </p:set>
                                    <p:animEffect transition="in" filter="fade">
                                      <p:cBhvr>
                                        <p:cTn id="7" dur="2000"/>
                                        <p:tgtEl>
                                          <p:spTgt spid="369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5" name="Text Box 2"/>
          <p:cNvSpPr txBox="1">
            <a:spLocks noChangeArrowheads="1"/>
          </p:cNvSpPr>
          <p:nvPr/>
        </p:nvSpPr>
        <p:spPr bwMode="auto">
          <a:xfrm>
            <a:off x="3200400" y="669925"/>
            <a:ext cx="2971800" cy="5478423"/>
          </a:xfrm>
          <a:prstGeom prst="rect">
            <a:avLst/>
          </a:prstGeom>
          <a:noFill/>
          <a:ln w="9525">
            <a:noFill/>
            <a:miter lim="800000"/>
            <a:headEnd/>
            <a:tailEnd/>
          </a:ln>
        </p:spPr>
        <p:txBody>
          <a:bodyPr>
            <a:spAutoFit/>
          </a:bodyPr>
          <a:lstStyle/>
          <a:p>
            <a:pPr fontAlgn="auto">
              <a:spcBef>
                <a:spcPct val="50000"/>
              </a:spcBef>
              <a:spcAft>
                <a:spcPts val="0"/>
              </a:spcAft>
            </a:pPr>
            <a:r>
              <a:rPr lang="en-US" sz="35000" b="1" dirty="0">
                <a:solidFill>
                  <a:srgbClr val="333399"/>
                </a:solidFill>
                <a:latin typeface="Times New Roman" pitchFamily="18" charset="0"/>
              </a:rPr>
              <a:t>?</a:t>
            </a:r>
          </a:p>
        </p:txBody>
      </p:sp>
      <p:pic>
        <p:nvPicPr>
          <p:cNvPr id="4" name="Picture 2" descr="\\the-lab.llnl.gov\llnlusers1\howard29\Data\Documents\Benefits Logo\Logo\logo_full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6380253"/>
            <a:ext cx="1343660" cy="4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56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1779" name="Rectangle 3"/>
          <p:cNvSpPr>
            <a:spLocks noGrp="1" noChangeArrowheads="1"/>
          </p:cNvSpPr>
          <p:nvPr>
            <p:ph type="title"/>
          </p:nvPr>
        </p:nvSpPr>
        <p:spPr>
          <a:xfrm>
            <a:off x="457200" y="304800"/>
            <a:ext cx="8229600" cy="900740"/>
          </a:xfrm>
        </p:spPr>
        <p:txBody>
          <a:bodyPr/>
          <a:lstStyle/>
          <a:p>
            <a:r>
              <a:rPr lang="en-US" sz="3600" dirty="0"/>
              <a:t>Health and Welfare for Retirees</a:t>
            </a:r>
          </a:p>
        </p:txBody>
      </p:sp>
      <p:sp>
        <p:nvSpPr>
          <p:cNvPr id="331780" name="Rectangle 4"/>
          <p:cNvSpPr>
            <a:spLocks noGrp="1" noChangeArrowheads="1"/>
          </p:cNvSpPr>
          <p:nvPr>
            <p:ph type="body" idx="1"/>
          </p:nvPr>
        </p:nvSpPr>
        <p:spPr>
          <a:xfrm>
            <a:off x="533400" y="1447800"/>
            <a:ext cx="7772400" cy="4274879"/>
          </a:xfrm>
        </p:spPr>
        <p:txBody>
          <a:bodyPr>
            <a:normAutofit/>
          </a:bodyPr>
          <a:lstStyle/>
          <a:p>
            <a:pPr marL="461962" indent="-457200">
              <a:lnSpc>
                <a:spcPct val="90000"/>
              </a:lnSpc>
              <a:buClr>
                <a:srgbClr val="FFC000"/>
              </a:buClr>
              <a:buFont typeface="Wingdings" panose="05000000000000000000" pitchFamily="2" charset="2"/>
              <a:buChar char="§"/>
              <a:defRPr/>
            </a:pPr>
            <a:r>
              <a:rPr lang="en-US" dirty="0">
                <a:cs typeface="Arial" panose="020B0604020202020204" pitchFamily="34" charset="0"/>
              </a:rPr>
              <a:t>Retiree Health Benefit Eligibility</a:t>
            </a:r>
          </a:p>
          <a:p>
            <a:pPr marL="461962" indent="-457200">
              <a:lnSpc>
                <a:spcPct val="90000"/>
              </a:lnSpc>
              <a:buClr>
                <a:srgbClr val="FFC000"/>
              </a:buClr>
              <a:buFont typeface="Wingdings" panose="05000000000000000000" pitchFamily="2" charset="2"/>
              <a:buChar char="§"/>
              <a:defRPr/>
            </a:pPr>
            <a:r>
              <a:rPr lang="en-US" dirty="0">
                <a:cs typeface="Arial" panose="020B0604020202020204" pitchFamily="34" charset="0"/>
              </a:rPr>
              <a:t>Third Party Administrators</a:t>
            </a:r>
          </a:p>
          <a:p>
            <a:pPr marL="461962" indent="-457200">
              <a:lnSpc>
                <a:spcPct val="90000"/>
              </a:lnSpc>
              <a:buClr>
                <a:srgbClr val="FFC000"/>
              </a:buClr>
              <a:buFont typeface="Wingdings" panose="05000000000000000000" pitchFamily="2" charset="2"/>
              <a:buChar char="§"/>
              <a:defRPr/>
            </a:pPr>
            <a:r>
              <a:rPr lang="en-US" dirty="0">
                <a:cs typeface="Arial" panose="020B0604020202020204" pitchFamily="34" charset="0"/>
              </a:rPr>
              <a:t>Medicare Coordination</a:t>
            </a:r>
          </a:p>
          <a:p>
            <a:pPr marL="461962" indent="-457200">
              <a:lnSpc>
                <a:spcPct val="90000"/>
              </a:lnSpc>
              <a:buClr>
                <a:srgbClr val="FFC000"/>
              </a:buClr>
              <a:buFont typeface="Wingdings" panose="05000000000000000000" pitchFamily="2" charset="2"/>
              <a:buChar char="§"/>
              <a:defRPr/>
            </a:pPr>
            <a:r>
              <a:rPr lang="en-US" dirty="0">
                <a:cs typeface="Arial" panose="020B0604020202020204" pitchFamily="34" charset="0"/>
              </a:rPr>
              <a:t>Health Reimbursement Arrangement</a:t>
            </a:r>
          </a:p>
          <a:p>
            <a:pPr marL="461962" indent="-457200">
              <a:lnSpc>
                <a:spcPct val="90000"/>
              </a:lnSpc>
              <a:buClr>
                <a:srgbClr val="FFC000"/>
              </a:buClr>
              <a:buFont typeface="Wingdings" panose="05000000000000000000" pitchFamily="2" charset="2"/>
              <a:buChar char="§"/>
              <a:defRPr/>
            </a:pPr>
            <a:r>
              <a:rPr lang="en-US" dirty="0">
                <a:cs typeface="Arial" panose="020B0604020202020204" pitchFamily="34" charset="0"/>
              </a:rPr>
              <a:t>Prescription Drug Gap </a:t>
            </a:r>
          </a:p>
          <a:p>
            <a:pPr marL="461962" indent="-457200">
              <a:lnSpc>
                <a:spcPct val="90000"/>
              </a:lnSpc>
              <a:buClr>
                <a:srgbClr val="FFC000"/>
              </a:buClr>
              <a:buFont typeface="Wingdings" panose="05000000000000000000" pitchFamily="2" charset="2"/>
              <a:buChar char="§"/>
              <a:defRPr/>
            </a:pPr>
            <a:r>
              <a:rPr lang="en-US" dirty="0">
                <a:cs typeface="Arial" panose="020B0604020202020204" pitchFamily="34" charset="0"/>
              </a:rPr>
              <a:t>Other Retiree Benefits</a:t>
            </a:r>
          </a:p>
          <a:p>
            <a:pPr>
              <a:lnSpc>
                <a:spcPct val="115000"/>
              </a:lnSpc>
              <a:buClr>
                <a:srgbClr val="0F4F97"/>
              </a:buClr>
              <a:buFont typeface="Wingdings" panose="05000000000000000000" pitchFamily="2" charset="2"/>
              <a:buChar char="§"/>
              <a:defRPr/>
            </a:pPr>
            <a:endParaRPr lang="en-US" sz="2800" b="1" dirty="0"/>
          </a:p>
        </p:txBody>
      </p:sp>
      <p:pic>
        <p:nvPicPr>
          <p:cNvPr id="5" name="Picture 2" descr="\\the-lab.llnl.gov\llnlusers1\howard29\Data\Documents\Benefits Logo\Logo\logo_fullcol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380253"/>
            <a:ext cx="1343660" cy="4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8348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1779"/>
                                        </p:tgtEl>
                                        <p:attrNameLst>
                                          <p:attrName>style.visibility</p:attrName>
                                        </p:attrNameLst>
                                      </p:cBhvr>
                                      <p:to>
                                        <p:strVal val="visible"/>
                                      </p:to>
                                    </p:set>
                                    <p:animEffect transition="in" filter="fade">
                                      <p:cBhvr>
                                        <p:cTn id="7" dur="2000"/>
                                        <p:tgtEl>
                                          <p:spTgt spid="33177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1780"/>
                                        </p:tgtEl>
                                        <p:attrNameLst>
                                          <p:attrName>style.visibility</p:attrName>
                                        </p:attrNameLst>
                                      </p:cBhvr>
                                      <p:to>
                                        <p:strVal val="visible"/>
                                      </p:to>
                                    </p:set>
                                    <p:animEffect transition="in" filter="fade">
                                      <p:cBhvr>
                                        <p:cTn id="10" dur="2000"/>
                                        <p:tgtEl>
                                          <p:spTgt spid="331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9" grpId="0"/>
      <p:bldP spid="331780"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7" name="Text Box 2"/>
          <p:cNvSpPr txBox="1">
            <a:spLocks noChangeArrowheads="1"/>
          </p:cNvSpPr>
          <p:nvPr/>
        </p:nvSpPr>
        <p:spPr bwMode="auto">
          <a:xfrm>
            <a:off x="373623" y="1371600"/>
            <a:ext cx="8386917" cy="5262979"/>
          </a:xfrm>
          <a:prstGeom prst="rect">
            <a:avLst/>
          </a:prstGeom>
          <a:noFill/>
          <a:ln w="9525">
            <a:noFill/>
            <a:miter lim="800000"/>
            <a:headEnd/>
            <a:tailEnd/>
          </a:ln>
        </p:spPr>
        <p:txBody>
          <a:bodyPr wrap="square">
            <a:spAutoFit/>
          </a:bodyPr>
          <a:lstStyle/>
          <a:p>
            <a:pPr>
              <a:buClr>
                <a:srgbClr val="FFC000"/>
              </a:buClr>
              <a:buFont typeface="Wingdings" panose="05000000000000000000" pitchFamily="2" charset="2"/>
              <a:buChar char="§"/>
            </a:pPr>
            <a:r>
              <a:rPr lang="en-US" sz="2400" dirty="0">
                <a:latin typeface="Candara" panose="020E0502030303020204" pitchFamily="34" charset="0"/>
                <a:cs typeface="Arial" panose="020B0604020202020204" pitchFamily="34" charset="0"/>
              </a:rPr>
              <a:t>Hired/rehired </a:t>
            </a:r>
            <a:r>
              <a:rPr lang="en-US" sz="2400" u="sng" dirty="0">
                <a:latin typeface="Candara" panose="020E0502030303020204" pitchFamily="34" charset="0"/>
                <a:cs typeface="Arial" panose="020B0604020202020204" pitchFamily="34" charset="0"/>
              </a:rPr>
              <a:t>prior</a:t>
            </a:r>
            <a:r>
              <a:rPr lang="en-US" sz="2400" dirty="0">
                <a:latin typeface="Candara" panose="020E0502030303020204" pitchFamily="34" charset="0"/>
                <a:cs typeface="Arial" panose="020B0604020202020204" pitchFamily="34" charset="0"/>
              </a:rPr>
              <a:t> to January 1, 1990, eligible for highest level of employer contribution with 10 years of UCRP or TCP1 service</a:t>
            </a:r>
          </a:p>
          <a:p>
            <a:pPr>
              <a:buClr>
                <a:srgbClr val="FFC000"/>
              </a:buClr>
              <a:buFont typeface="Wingdings" panose="05000000000000000000" pitchFamily="2" charset="2"/>
              <a:buChar char="§"/>
            </a:pPr>
            <a:endParaRPr lang="en-US" sz="2400" dirty="0">
              <a:latin typeface="Candara" panose="020E0502030303020204" pitchFamily="34" charset="0"/>
              <a:cs typeface="Arial" panose="020B0604020202020204" pitchFamily="34" charset="0"/>
            </a:endParaRPr>
          </a:p>
          <a:p>
            <a:pPr>
              <a:buClr>
                <a:srgbClr val="FFC000"/>
              </a:buClr>
              <a:buFont typeface="Wingdings" panose="05000000000000000000" pitchFamily="2" charset="2"/>
              <a:buChar char="§"/>
            </a:pPr>
            <a:r>
              <a:rPr lang="en-US" sz="2400" b="0" dirty="0">
                <a:latin typeface="Candara" panose="020E0502030303020204" pitchFamily="34" charset="0"/>
              </a:rPr>
              <a:t>Hired/rehired </a:t>
            </a:r>
            <a:r>
              <a:rPr lang="en-US" sz="2400" b="0" u="sng" dirty="0">
                <a:latin typeface="Candara" panose="020E0502030303020204" pitchFamily="34" charset="0"/>
              </a:rPr>
              <a:t>after</a:t>
            </a:r>
            <a:r>
              <a:rPr lang="en-US" sz="2400" b="0" dirty="0">
                <a:latin typeface="Candara" panose="020E0502030303020204" pitchFamily="34" charset="0"/>
              </a:rPr>
              <a:t> January 1, 1990 through September 30, 2007 with 10 or more years of UCRP or TCP1 service are eligible for employer contribution based on UCRP or TCP1 service credit history</a:t>
            </a:r>
          </a:p>
          <a:p>
            <a:pPr>
              <a:buClr>
                <a:srgbClr val="FFC000"/>
              </a:buClr>
              <a:buFont typeface="Wingdings" panose="05000000000000000000" pitchFamily="2" charset="2"/>
              <a:buChar char="§"/>
            </a:pPr>
            <a:endParaRPr lang="en-US" sz="2400" b="0" dirty="0">
              <a:latin typeface="Candara" panose="020E0502030303020204" pitchFamily="34" charset="0"/>
            </a:endParaRPr>
          </a:p>
          <a:p>
            <a:pPr>
              <a:buClr>
                <a:srgbClr val="FFC000"/>
              </a:buClr>
              <a:buFont typeface="Wingdings" panose="05000000000000000000" pitchFamily="2" charset="2"/>
              <a:buChar char="§"/>
            </a:pPr>
            <a:r>
              <a:rPr lang="en-US" sz="2400" b="0" dirty="0">
                <a:solidFill>
                  <a:schemeClr val="tx1"/>
                </a:solidFill>
                <a:latin typeface="Candara" panose="020E0502030303020204" pitchFamily="34" charset="0"/>
              </a:rPr>
              <a:t>Hired after October 1, 2007 with 10 years of UCRP and/or LLNS service are eligible for access only with no LLNS contribution.</a:t>
            </a:r>
          </a:p>
          <a:p>
            <a:pPr>
              <a:buClr>
                <a:srgbClr val="FFC000"/>
              </a:buClr>
              <a:buFont typeface="Wingdings" panose="05000000000000000000" pitchFamily="2" charset="2"/>
              <a:buChar char="§"/>
            </a:pPr>
            <a:endParaRPr lang="en-US" sz="2400" b="0" dirty="0">
              <a:solidFill>
                <a:schemeClr val="tx1"/>
              </a:solidFill>
              <a:latin typeface="Candara" panose="020E0502030303020204" pitchFamily="34" charset="0"/>
            </a:endParaRPr>
          </a:p>
          <a:p>
            <a:pPr>
              <a:buClr>
                <a:srgbClr val="FFC000"/>
              </a:buClr>
              <a:buFont typeface="Wingdings" panose="05000000000000000000" pitchFamily="2" charset="2"/>
              <a:buChar char="§"/>
            </a:pPr>
            <a:r>
              <a:rPr lang="en-US" sz="2400" b="0" dirty="0">
                <a:solidFill>
                  <a:schemeClr val="tx1"/>
                </a:solidFill>
                <a:latin typeface="Candara" panose="020E0502030303020204" pitchFamily="34" charset="0"/>
              </a:rPr>
              <a:t>Employees who took a lump sum </a:t>
            </a:r>
            <a:r>
              <a:rPr lang="en-US" sz="2400" b="0" dirty="0" err="1">
                <a:solidFill>
                  <a:schemeClr val="tx1"/>
                </a:solidFill>
                <a:latin typeface="Candara" panose="020E0502030303020204" pitchFamily="34" charset="0"/>
              </a:rPr>
              <a:t>cashout</a:t>
            </a:r>
            <a:r>
              <a:rPr lang="en-US" sz="2400" b="0" dirty="0">
                <a:solidFill>
                  <a:schemeClr val="tx1"/>
                </a:solidFill>
                <a:latin typeface="Candara" panose="020E0502030303020204" pitchFamily="34" charset="0"/>
              </a:rPr>
              <a:t> from UCRP are eligible for access only with no LLNS contribution</a:t>
            </a:r>
          </a:p>
          <a:p>
            <a:pPr>
              <a:tabLst>
                <a:tab pos="974725" algn="l"/>
                <a:tab pos="2684463" algn="l"/>
              </a:tabLst>
            </a:pPr>
            <a:endParaRPr lang="en-US" sz="2400" b="0" dirty="0">
              <a:solidFill>
                <a:schemeClr val="tx1"/>
              </a:solidFill>
              <a:latin typeface="Candara" panose="020E0502030303020204" pitchFamily="34" charset="0"/>
            </a:endParaRPr>
          </a:p>
        </p:txBody>
      </p:sp>
      <p:sp>
        <p:nvSpPr>
          <p:cNvPr id="335875" name="Rectangle 3"/>
          <p:cNvSpPr>
            <a:spLocks noGrp="1" noChangeArrowheads="1"/>
          </p:cNvSpPr>
          <p:nvPr>
            <p:ph type="title"/>
          </p:nvPr>
        </p:nvSpPr>
        <p:spPr>
          <a:xfrm>
            <a:off x="373623" y="304800"/>
            <a:ext cx="8128102" cy="914400"/>
          </a:xfrm>
        </p:spPr>
        <p:txBody>
          <a:bodyPr/>
          <a:lstStyle/>
          <a:p>
            <a:r>
              <a:rPr lang="en-US" sz="3600" dirty="0">
                <a:latin typeface="Candara" panose="020E0502030303020204" pitchFamily="34" charset="0"/>
              </a:rPr>
              <a:t>Retiree Health Eligibility</a:t>
            </a:r>
          </a:p>
        </p:txBody>
      </p:sp>
      <p:pic>
        <p:nvPicPr>
          <p:cNvPr id="5" name="Picture 2" descr="\\the-lab.llnl.gov\llnlusers1\howard29\Data\Documents\Benefits Logo\Logo\logo_fullcol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380253"/>
            <a:ext cx="1343660" cy="4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7817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5875"/>
                                        </p:tgtEl>
                                        <p:attrNameLst>
                                          <p:attrName>style.visibility</p:attrName>
                                        </p:attrNameLst>
                                      </p:cBhvr>
                                      <p:to>
                                        <p:strVal val="visible"/>
                                      </p:to>
                                    </p:set>
                                    <p:animEffect transition="in" filter="fade">
                                      <p:cBhvr>
                                        <p:cTn id="7" dur="2000"/>
                                        <p:tgtEl>
                                          <p:spTgt spid="335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5"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381000" y="609600"/>
            <a:ext cx="8229600" cy="511278"/>
          </a:xfrm>
        </p:spPr>
        <p:txBody>
          <a:bodyPr/>
          <a:lstStyle/>
          <a:p>
            <a:br>
              <a:rPr lang="en-US" dirty="0">
                <a:latin typeface="Arial" pitchFamily="34" charset="0"/>
              </a:rPr>
            </a:br>
            <a:br>
              <a:rPr lang="en-US" dirty="0">
                <a:latin typeface="Arial" pitchFamily="34" charset="0"/>
              </a:rPr>
            </a:br>
            <a:r>
              <a:rPr lang="en-US" sz="3600" dirty="0"/>
              <a:t>Retiree  Health Eligibility</a:t>
            </a:r>
            <a:br>
              <a:rPr lang="en-US" dirty="0">
                <a:latin typeface="Arial" pitchFamily="34" charset="0"/>
              </a:rPr>
            </a:br>
            <a:br>
              <a:rPr lang="en-US" dirty="0">
                <a:latin typeface="Arial" pitchFamily="34" charset="0"/>
              </a:rPr>
            </a:br>
            <a:endParaRPr lang="en-US" dirty="0">
              <a:latin typeface="Arial" pitchFamily="34" charset="0"/>
            </a:endParaRPr>
          </a:p>
        </p:txBody>
      </p:sp>
      <p:sp>
        <p:nvSpPr>
          <p:cNvPr id="337923" name="Rectangle 3"/>
          <p:cNvSpPr>
            <a:spLocks noGrp="1" noChangeArrowheads="1"/>
          </p:cNvSpPr>
          <p:nvPr>
            <p:ph type="body" idx="1"/>
          </p:nvPr>
        </p:nvSpPr>
        <p:spPr>
          <a:xfrm>
            <a:off x="533400" y="1447800"/>
            <a:ext cx="7467600" cy="4419600"/>
          </a:xfrm>
        </p:spPr>
        <p:txBody>
          <a:bodyPr/>
          <a:lstStyle/>
          <a:p>
            <a:pPr>
              <a:buClr>
                <a:srgbClr val="FFC000"/>
              </a:buClr>
              <a:buFont typeface="Wingdings" panose="05000000000000000000" pitchFamily="2" charset="2"/>
              <a:buChar char="§"/>
            </a:pPr>
            <a:endParaRPr lang="en-US" dirty="0">
              <a:cs typeface="Arial" panose="020B0604020202020204" pitchFamily="34" charset="0"/>
            </a:endParaRPr>
          </a:p>
          <a:p>
            <a:pPr>
              <a:buClr>
                <a:srgbClr val="FFC000"/>
              </a:buClr>
              <a:buFont typeface="Wingdings" panose="05000000000000000000" pitchFamily="2" charset="2"/>
              <a:buChar char="§"/>
            </a:pPr>
            <a:r>
              <a:rPr lang="en-US" dirty="0">
                <a:cs typeface="Arial" panose="020B0604020202020204" pitchFamily="34" charset="0"/>
              </a:rPr>
              <a:t>Must be 50 or older at the time of retirement</a:t>
            </a:r>
          </a:p>
          <a:p>
            <a:pPr>
              <a:buClr>
                <a:srgbClr val="FFC000"/>
              </a:buClr>
              <a:buFont typeface="Wingdings" panose="05000000000000000000" pitchFamily="2" charset="2"/>
              <a:buChar char="§"/>
            </a:pPr>
            <a:r>
              <a:rPr lang="en-US" dirty="0">
                <a:cs typeface="Arial" panose="020B0604020202020204" pitchFamily="34" charset="0"/>
              </a:rPr>
              <a:t>Must be enrolled in a LLNS sponsored group, medical, dental, vision or legal plan at retirement</a:t>
            </a:r>
            <a:endParaRPr lang="en-US" i="1" dirty="0">
              <a:cs typeface="Arial" panose="020B0604020202020204" pitchFamily="34" charset="0"/>
            </a:endParaRPr>
          </a:p>
          <a:p>
            <a:pPr>
              <a:buClr>
                <a:srgbClr val="FFC000"/>
              </a:buClr>
              <a:buFont typeface="Wingdings" panose="05000000000000000000" pitchFamily="2" charset="2"/>
              <a:buChar char="§"/>
            </a:pPr>
            <a:r>
              <a:rPr lang="en-US" dirty="0">
                <a:cs typeface="Arial" panose="020B0604020202020204" pitchFamily="34" charset="0"/>
              </a:rPr>
              <a:t>Must retire within 120 days of termination</a:t>
            </a:r>
          </a:p>
          <a:p>
            <a:pPr lvl="1">
              <a:buClr>
                <a:srgbClr val="FFC000"/>
              </a:buClr>
            </a:pPr>
            <a:r>
              <a:rPr lang="en-US" dirty="0">
                <a:cs typeface="Arial" panose="020B0604020202020204" pitchFamily="34" charset="0"/>
              </a:rPr>
              <a:t>Must maintain payment of required premiums during the 120 day period or will not be eligible to elect benefits</a:t>
            </a:r>
          </a:p>
          <a:p>
            <a:pPr lvl="1">
              <a:buFontTx/>
              <a:buNone/>
            </a:pPr>
            <a:endParaRPr lang="en-US" sz="2800" dirty="0">
              <a:latin typeface="Arial" panose="020B0604020202020204" pitchFamily="34" charset="0"/>
              <a:cs typeface="Arial" panose="020B0604020202020204" pitchFamily="34" charset="0"/>
            </a:endParaRPr>
          </a:p>
        </p:txBody>
      </p:sp>
      <p:pic>
        <p:nvPicPr>
          <p:cNvPr id="4" name="Picture 2" descr="\\the-lab.llnl.gov\llnlusers1\howard29\Data\Documents\Benefits Logo\Logo\logo_fullcol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380253"/>
            <a:ext cx="1343660" cy="4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0136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7922"/>
                                        </p:tgtEl>
                                        <p:attrNameLst>
                                          <p:attrName>style.visibility</p:attrName>
                                        </p:attrNameLst>
                                      </p:cBhvr>
                                      <p:to>
                                        <p:strVal val="visible"/>
                                      </p:to>
                                    </p:set>
                                    <p:animEffect transition="in" filter="fade">
                                      <p:cBhvr>
                                        <p:cTn id="7" dur="2000"/>
                                        <p:tgtEl>
                                          <p:spTgt spid="3379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7923"/>
                                        </p:tgtEl>
                                        <p:attrNameLst>
                                          <p:attrName>style.visibility</p:attrName>
                                        </p:attrNameLst>
                                      </p:cBhvr>
                                      <p:to>
                                        <p:strVal val="visible"/>
                                      </p:to>
                                    </p:set>
                                    <p:animEffect transition="in" filter="fade">
                                      <p:cBhvr>
                                        <p:cTn id="10" dur="2000"/>
                                        <p:tgtEl>
                                          <p:spTgt spid="337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2" grpId="0"/>
      <p:bldP spid="337923"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a:xfrm>
            <a:off x="381000" y="152400"/>
            <a:ext cx="8229600" cy="1251062"/>
          </a:xfrm>
        </p:spPr>
        <p:txBody>
          <a:bodyPr/>
          <a:lstStyle/>
          <a:p>
            <a:r>
              <a:rPr lang="en-US" sz="3600" dirty="0"/>
              <a:t>Retiree  Health Eligibility</a:t>
            </a:r>
            <a:br>
              <a:rPr lang="en-US" sz="3600" dirty="0"/>
            </a:br>
            <a:r>
              <a:rPr lang="en-US" sz="2400" dirty="0"/>
              <a:t>Eligible Family Members</a:t>
            </a:r>
          </a:p>
        </p:txBody>
      </p:sp>
      <p:sp>
        <p:nvSpPr>
          <p:cNvPr id="339971" name="Rectangle 3"/>
          <p:cNvSpPr>
            <a:spLocks noGrp="1" noChangeArrowheads="1"/>
          </p:cNvSpPr>
          <p:nvPr>
            <p:ph type="body" idx="1"/>
          </p:nvPr>
        </p:nvSpPr>
        <p:spPr>
          <a:xfrm>
            <a:off x="457200" y="1566864"/>
            <a:ext cx="8229600" cy="4069662"/>
          </a:xfrm>
        </p:spPr>
        <p:txBody>
          <a:bodyPr/>
          <a:lstStyle/>
          <a:p>
            <a:pPr>
              <a:buClr>
                <a:srgbClr val="FFC000"/>
              </a:buClr>
            </a:pPr>
            <a:r>
              <a:rPr lang="en-US" dirty="0">
                <a:cs typeface="Arial" panose="020B0604020202020204" pitchFamily="34" charset="0"/>
              </a:rPr>
              <a:t>Legal spouse or registered domestic partner</a:t>
            </a:r>
          </a:p>
          <a:p>
            <a:pPr>
              <a:buClr>
                <a:srgbClr val="FFC000"/>
              </a:buClr>
            </a:pPr>
            <a:r>
              <a:rPr lang="en-US" dirty="0">
                <a:cs typeface="Arial" panose="020B0604020202020204" pitchFamily="34" charset="0"/>
              </a:rPr>
              <a:t>Natural or adopted child, stepchild, or child of domestic partner to age 26</a:t>
            </a:r>
          </a:p>
          <a:p>
            <a:pPr>
              <a:buClr>
                <a:srgbClr val="FFC000"/>
              </a:buClr>
            </a:pPr>
            <a:r>
              <a:rPr lang="en-US" dirty="0">
                <a:cs typeface="Arial" panose="020B0604020202020204" pitchFamily="34" charset="0"/>
              </a:rPr>
              <a:t>Legal ward to age 18</a:t>
            </a:r>
          </a:p>
          <a:p>
            <a:pPr>
              <a:buClr>
                <a:srgbClr val="FFC000"/>
              </a:buClr>
            </a:pPr>
            <a:r>
              <a:rPr lang="en-US" dirty="0">
                <a:cs typeface="Arial" panose="020B0604020202020204" pitchFamily="34" charset="0"/>
              </a:rPr>
              <a:t>Disabled child age 26 or older</a:t>
            </a:r>
          </a:p>
          <a:p>
            <a:pPr lvl="1">
              <a:buClr>
                <a:srgbClr val="FFC000"/>
              </a:buClr>
            </a:pPr>
            <a:r>
              <a:rPr lang="en-US" dirty="0">
                <a:cs typeface="Arial" panose="020B0604020202020204" pitchFamily="34" charset="0"/>
              </a:rPr>
              <a:t>Child must be declared disabled prior to age 26</a:t>
            </a:r>
            <a:endParaRPr lang="en-US" i="1" dirty="0">
              <a:solidFill>
                <a:srgbClr val="C00000"/>
              </a:solidFill>
              <a:cs typeface="Arial" panose="020B0604020202020204" pitchFamily="34" charset="0"/>
            </a:endParaRPr>
          </a:p>
          <a:p>
            <a:pPr lvl="1">
              <a:buClr>
                <a:srgbClr val="FFC000"/>
              </a:buClr>
            </a:pPr>
            <a:endParaRPr lang="en-US" dirty="0"/>
          </a:p>
        </p:txBody>
      </p:sp>
      <p:pic>
        <p:nvPicPr>
          <p:cNvPr id="4" name="Picture 2" descr="\\the-lab.llnl.gov\llnlusers1\howard29\Data\Documents\Benefits Logo\Logo\logo_fullcol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380253"/>
            <a:ext cx="1343660" cy="4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5196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9970"/>
                                        </p:tgtEl>
                                        <p:attrNameLst>
                                          <p:attrName>style.visibility</p:attrName>
                                        </p:attrNameLst>
                                      </p:cBhvr>
                                      <p:to>
                                        <p:strVal val="visible"/>
                                      </p:to>
                                    </p:set>
                                    <p:animEffect transition="in" filter="fade">
                                      <p:cBhvr>
                                        <p:cTn id="7" dur="2000"/>
                                        <p:tgtEl>
                                          <p:spTgt spid="3399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9971"/>
                                        </p:tgtEl>
                                        <p:attrNameLst>
                                          <p:attrName>style.visibility</p:attrName>
                                        </p:attrNameLst>
                                      </p:cBhvr>
                                      <p:to>
                                        <p:strVal val="visible"/>
                                      </p:to>
                                    </p:set>
                                    <p:animEffect transition="in" filter="fade">
                                      <p:cBhvr>
                                        <p:cTn id="10" dur="2000"/>
                                        <p:tgtEl>
                                          <p:spTgt spid="339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0" grpId="0"/>
      <p:bldP spid="339971"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381000" y="152400"/>
            <a:ext cx="8229600" cy="1251062"/>
          </a:xfrm>
        </p:spPr>
        <p:txBody>
          <a:bodyPr/>
          <a:lstStyle/>
          <a:p>
            <a:br>
              <a:rPr lang="en-US" dirty="0"/>
            </a:br>
            <a:r>
              <a:rPr lang="en-US" sz="3600" dirty="0"/>
              <a:t>Changes After Enrollment</a:t>
            </a:r>
          </a:p>
        </p:txBody>
      </p:sp>
      <p:sp>
        <p:nvSpPr>
          <p:cNvPr id="342019" name="Rectangle 3"/>
          <p:cNvSpPr>
            <a:spLocks noGrp="1" noChangeArrowheads="1"/>
          </p:cNvSpPr>
          <p:nvPr>
            <p:ph type="body" idx="1"/>
          </p:nvPr>
        </p:nvSpPr>
        <p:spPr>
          <a:xfrm>
            <a:off x="533400" y="1600200"/>
            <a:ext cx="8178421" cy="4419600"/>
          </a:xfrm>
        </p:spPr>
        <p:txBody>
          <a:bodyPr>
            <a:normAutofit/>
          </a:bodyPr>
          <a:lstStyle/>
          <a:p>
            <a:pPr>
              <a:buClr>
                <a:srgbClr val="FFC000"/>
              </a:buClr>
              <a:buFont typeface="Wingdings" pitchFamily="2" charset="2"/>
              <a:buChar char="§"/>
            </a:pPr>
            <a:r>
              <a:rPr lang="en-US" dirty="0">
                <a:cs typeface="Arial" panose="020B0604020202020204" pitchFamily="34" charset="0"/>
              </a:rPr>
              <a:t>Annual Open Enrollment</a:t>
            </a:r>
          </a:p>
          <a:p>
            <a:pPr>
              <a:buClr>
                <a:srgbClr val="FFC000"/>
              </a:buClr>
              <a:buFont typeface="Wingdings" pitchFamily="2" charset="2"/>
              <a:buChar char="§"/>
            </a:pPr>
            <a:r>
              <a:rPr lang="en-US" dirty="0">
                <a:cs typeface="Arial" panose="020B0604020202020204" pitchFamily="34" charset="0"/>
              </a:rPr>
              <a:t>Involuntary loss of other group coverage</a:t>
            </a:r>
          </a:p>
          <a:p>
            <a:pPr>
              <a:buClr>
                <a:srgbClr val="FFC000"/>
              </a:buClr>
              <a:buFont typeface="Wingdings" pitchFamily="2" charset="2"/>
              <a:buChar char="§"/>
            </a:pPr>
            <a:r>
              <a:rPr lang="en-US" dirty="0">
                <a:cs typeface="Arial" panose="020B0604020202020204" pitchFamily="34" charset="0"/>
              </a:rPr>
              <a:t>Move out or return to service area</a:t>
            </a:r>
          </a:p>
          <a:p>
            <a:pPr>
              <a:buClr>
                <a:srgbClr val="FFC000"/>
              </a:buClr>
              <a:buFont typeface="Wingdings" pitchFamily="2" charset="2"/>
              <a:buChar char="§"/>
            </a:pPr>
            <a:r>
              <a:rPr lang="en-US" dirty="0">
                <a:cs typeface="Arial" panose="020B0604020202020204" pitchFamily="34" charset="0"/>
              </a:rPr>
              <a:t>Marriage or adding eligible dependent</a:t>
            </a:r>
          </a:p>
          <a:p>
            <a:pPr>
              <a:buClr>
                <a:srgbClr val="FFC000"/>
              </a:buClr>
              <a:buFont typeface="Wingdings" pitchFamily="2" charset="2"/>
              <a:buChar char="§"/>
            </a:pPr>
            <a:r>
              <a:rPr lang="en-US" dirty="0">
                <a:cs typeface="Arial" panose="020B0604020202020204" pitchFamily="34" charset="0"/>
              </a:rPr>
              <a:t>Enrolled in medical plan that no longer covers your service area</a:t>
            </a:r>
          </a:p>
          <a:p>
            <a:pPr>
              <a:buClr>
                <a:srgbClr val="FFC000"/>
              </a:buClr>
              <a:buFont typeface="Wingdings" pitchFamily="2" charset="2"/>
              <a:buChar char="§"/>
            </a:pPr>
            <a:r>
              <a:rPr lang="en-US" dirty="0">
                <a:cs typeface="Arial" panose="020B0604020202020204" pitchFamily="34" charset="0"/>
              </a:rPr>
              <a:t>Retirees may suspend coverage and reenroll during open enrollment or Involuntary Loss of other Group Coverage</a:t>
            </a:r>
          </a:p>
          <a:p>
            <a:pPr>
              <a:buClr>
                <a:srgbClr val="FFC000"/>
              </a:buClr>
              <a:buFont typeface="Wingdings" pitchFamily="2" charset="2"/>
              <a:buChar char="§"/>
            </a:pPr>
            <a:endParaRPr lang="en-US" dirty="0">
              <a:cs typeface="Arial" panose="020B0604020202020204" pitchFamily="34" charset="0"/>
            </a:endParaRPr>
          </a:p>
        </p:txBody>
      </p:sp>
      <p:pic>
        <p:nvPicPr>
          <p:cNvPr id="4" name="Picture 2" descr="\\the-lab.llnl.gov\llnlusers1\howard29\Data\Documents\Benefits Logo\Logo\logo_fullcol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380253"/>
            <a:ext cx="1343660" cy="4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181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2018"/>
                                        </p:tgtEl>
                                        <p:attrNameLst>
                                          <p:attrName>style.visibility</p:attrName>
                                        </p:attrNameLst>
                                      </p:cBhvr>
                                      <p:to>
                                        <p:strVal val="visible"/>
                                      </p:to>
                                    </p:set>
                                    <p:animEffect transition="in" filter="fade">
                                      <p:cBhvr>
                                        <p:cTn id="7" dur="2000"/>
                                        <p:tgtEl>
                                          <p:spTgt spid="3420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2019"/>
                                        </p:tgtEl>
                                        <p:attrNameLst>
                                          <p:attrName>style.visibility</p:attrName>
                                        </p:attrNameLst>
                                      </p:cBhvr>
                                      <p:to>
                                        <p:strVal val="visible"/>
                                      </p:to>
                                    </p:set>
                                    <p:animEffect transition="in" filter="fade">
                                      <p:cBhvr>
                                        <p:cTn id="10" dur="2000"/>
                                        <p:tgtEl>
                                          <p:spTgt spid="342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8" grpId="0"/>
      <p:bldP spid="342019"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381000" y="381000"/>
            <a:ext cx="8229600" cy="990600"/>
          </a:xfrm>
        </p:spPr>
        <p:txBody>
          <a:bodyPr/>
          <a:lstStyle/>
          <a:p>
            <a:r>
              <a:rPr lang="en-US" sz="3600" dirty="0"/>
              <a:t>Third Party Administrators</a:t>
            </a:r>
          </a:p>
        </p:txBody>
      </p:sp>
      <p:sp>
        <p:nvSpPr>
          <p:cNvPr id="353283" name="Rectangle 3"/>
          <p:cNvSpPr>
            <a:spLocks noGrp="1" noChangeArrowheads="1"/>
          </p:cNvSpPr>
          <p:nvPr>
            <p:ph type="body" idx="1"/>
          </p:nvPr>
        </p:nvSpPr>
        <p:spPr>
          <a:xfrm>
            <a:off x="533400" y="1447800"/>
            <a:ext cx="7772400" cy="4724400"/>
          </a:xfrm>
        </p:spPr>
        <p:txBody>
          <a:bodyPr>
            <a:normAutofit/>
          </a:bodyPr>
          <a:lstStyle/>
          <a:p>
            <a:pPr marL="290513" lvl="1">
              <a:buClr>
                <a:srgbClr val="FFC000"/>
              </a:buClr>
              <a:buFont typeface="Wingdings" pitchFamily="2" charset="2"/>
              <a:buChar char="§"/>
            </a:pPr>
            <a:r>
              <a:rPr lang="en-US" sz="2400" dirty="0">
                <a:cs typeface="Arial" panose="020B0604020202020204" pitchFamily="34" charset="0"/>
              </a:rPr>
              <a:t>Empyrean</a:t>
            </a:r>
          </a:p>
          <a:p>
            <a:pPr lvl="1">
              <a:buClr>
                <a:srgbClr val="FFC000"/>
              </a:buClr>
            </a:pPr>
            <a:r>
              <a:rPr lang="en-US" dirty="0">
                <a:cs typeface="Arial" panose="020B0604020202020204" pitchFamily="34" charset="0"/>
              </a:rPr>
              <a:t>Administrator for Non-Medicare Retiree Health Insurance Plans</a:t>
            </a:r>
          </a:p>
          <a:p>
            <a:pPr lvl="1">
              <a:buClr>
                <a:srgbClr val="FFC000"/>
              </a:buClr>
            </a:pPr>
            <a:r>
              <a:rPr lang="en-US" dirty="0">
                <a:cs typeface="Arial" panose="020B0604020202020204" pitchFamily="34" charset="0"/>
              </a:rPr>
              <a:t>California Kaiser Permanente Senior Advantage enrollees (KPSA)</a:t>
            </a:r>
          </a:p>
          <a:p>
            <a:pPr lvl="1">
              <a:buClr>
                <a:srgbClr val="FFC000"/>
              </a:buClr>
            </a:pPr>
            <a:r>
              <a:rPr lang="en-US" dirty="0">
                <a:cs typeface="Arial" panose="020B0604020202020204" pitchFamily="34" charset="0"/>
              </a:rPr>
              <a:t>Dental Plans – Medicare and non-Medicare enrollees </a:t>
            </a:r>
          </a:p>
          <a:p>
            <a:pPr lvl="1">
              <a:buClr>
                <a:srgbClr val="FFC000"/>
              </a:buClr>
            </a:pPr>
            <a:r>
              <a:rPr lang="en-US" dirty="0">
                <a:cs typeface="Arial" panose="020B0604020202020204" pitchFamily="34" charset="0"/>
              </a:rPr>
              <a:t>Vision Service Program</a:t>
            </a:r>
          </a:p>
          <a:p>
            <a:pPr lvl="1">
              <a:buClr>
                <a:srgbClr val="FFC000"/>
              </a:buClr>
            </a:pPr>
            <a:r>
              <a:rPr lang="en-US" dirty="0">
                <a:cs typeface="Arial" panose="020B0604020202020204" pitchFamily="34" charset="0"/>
              </a:rPr>
              <a:t>MetLife Legal Plan</a:t>
            </a:r>
          </a:p>
          <a:p>
            <a:pPr>
              <a:buClr>
                <a:srgbClr val="FFC000"/>
              </a:buClr>
            </a:pPr>
            <a:r>
              <a:rPr lang="en-US" dirty="0">
                <a:cs typeface="Arial" panose="020B0604020202020204" pitchFamily="34" charset="0"/>
              </a:rPr>
              <a:t>Via Benefits</a:t>
            </a:r>
          </a:p>
          <a:p>
            <a:pPr lvl="1">
              <a:buClr>
                <a:srgbClr val="FFC000"/>
              </a:buClr>
            </a:pPr>
            <a:r>
              <a:rPr lang="en-US" dirty="0">
                <a:cs typeface="Arial" panose="020B0604020202020204" pitchFamily="34" charset="0"/>
              </a:rPr>
              <a:t>Assist Medicare eligible retirees compare supplemental medical and prescription drug plans</a:t>
            </a:r>
          </a:p>
          <a:p>
            <a:pPr lvl="1">
              <a:buClr>
                <a:srgbClr val="FFC000"/>
              </a:buClr>
            </a:pPr>
            <a:r>
              <a:rPr lang="en-US" dirty="0">
                <a:cs typeface="Arial" panose="020B0604020202020204" pitchFamily="34" charset="0"/>
              </a:rPr>
              <a:t>Assist Medicare eligible retirees enroll in medical plan options (except California KPSA plan)</a:t>
            </a:r>
            <a:endParaRPr lang="en-US" i="1" dirty="0">
              <a:cs typeface="Arial" panose="020B0604020202020204" pitchFamily="34" charset="0"/>
            </a:endParaRPr>
          </a:p>
          <a:p>
            <a:pPr lvl="1">
              <a:buClr>
                <a:srgbClr val="FFC000"/>
              </a:buClr>
              <a:buFontTx/>
              <a:buNone/>
            </a:pPr>
            <a:endParaRPr lang="en-US" dirty="0"/>
          </a:p>
        </p:txBody>
      </p:sp>
      <p:pic>
        <p:nvPicPr>
          <p:cNvPr id="4" name="Picture 2" descr="\\the-lab.llnl.gov\llnlusers1\howard29\Data\Documents\Benefits Logo\Logo\logo_fullcol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380253"/>
            <a:ext cx="1343660" cy="4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8530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3282"/>
                                        </p:tgtEl>
                                        <p:attrNameLst>
                                          <p:attrName>style.visibility</p:attrName>
                                        </p:attrNameLst>
                                      </p:cBhvr>
                                      <p:to>
                                        <p:strVal val="visible"/>
                                      </p:to>
                                    </p:set>
                                    <p:animEffect transition="in" filter="fade">
                                      <p:cBhvr>
                                        <p:cTn id="7" dur="2000"/>
                                        <p:tgtEl>
                                          <p:spTgt spid="3532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3283"/>
                                        </p:tgtEl>
                                        <p:attrNameLst>
                                          <p:attrName>style.visibility</p:attrName>
                                        </p:attrNameLst>
                                      </p:cBhvr>
                                      <p:to>
                                        <p:strVal val="visible"/>
                                      </p:to>
                                    </p:set>
                                    <p:animEffect transition="in" filter="fade">
                                      <p:cBhvr>
                                        <p:cTn id="10" dur="2000"/>
                                        <p:tgtEl>
                                          <p:spTgt spid="353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2" grpId="0"/>
      <p:bldP spid="353283"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381000" y="304800"/>
            <a:ext cx="8229600" cy="761999"/>
          </a:xfrm>
        </p:spPr>
        <p:txBody>
          <a:bodyPr/>
          <a:lstStyle/>
          <a:p>
            <a:br>
              <a:rPr lang="en-US" dirty="0">
                <a:latin typeface="Arial" pitchFamily="34" charset="0"/>
              </a:rPr>
            </a:br>
            <a:r>
              <a:rPr lang="en-US" sz="3600" dirty="0"/>
              <a:t>Medicare</a:t>
            </a:r>
          </a:p>
        </p:txBody>
      </p:sp>
      <p:sp>
        <p:nvSpPr>
          <p:cNvPr id="348163" name="Rectangle 3"/>
          <p:cNvSpPr>
            <a:spLocks noGrp="1" noChangeArrowheads="1"/>
          </p:cNvSpPr>
          <p:nvPr>
            <p:ph type="body" idx="1"/>
          </p:nvPr>
        </p:nvSpPr>
        <p:spPr>
          <a:xfrm>
            <a:off x="381000" y="1608576"/>
            <a:ext cx="8534400" cy="4751357"/>
          </a:xfrm>
        </p:spPr>
        <p:txBody>
          <a:bodyPr/>
          <a:lstStyle/>
          <a:p>
            <a:pPr>
              <a:buClr>
                <a:srgbClr val="FFC000"/>
              </a:buClr>
            </a:pPr>
            <a:endParaRPr lang="en-US" dirty="0">
              <a:cs typeface="Arial" panose="020B0604020202020204" pitchFamily="34" charset="0"/>
            </a:endParaRPr>
          </a:p>
          <a:p>
            <a:pPr>
              <a:buClr>
                <a:srgbClr val="FFC000"/>
              </a:buClr>
            </a:pPr>
            <a:r>
              <a:rPr lang="en-US" dirty="0">
                <a:cs typeface="Arial" panose="020B0604020202020204" pitchFamily="34" charset="0"/>
              </a:rPr>
              <a:t>Medicare enrollment required</a:t>
            </a:r>
          </a:p>
          <a:p>
            <a:pPr lvl="1">
              <a:buClr>
                <a:srgbClr val="FFC000"/>
              </a:buClr>
            </a:pPr>
            <a:r>
              <a:rPr lang="en-US" dirty="0">
                <a:cs typeface="Arial" panose="020B0604020202020204" pitchFamily="34" charset="0"/>
              </a:rPr>
              <a:t>If eligible for premium-free Part A must enroll in Part B</a:t>
            </a:r>
          </a:p>
          <a:p>
            <a:pPr lvl="2">
              <a:buClr>
                <a:srgbClr val="FFC000"/>
              </a:buClr>
            </a:pPr>
            <a:r>
              <a:rPr lang="en-US" sz="2000" dirty="0">
                <a:cs typeface="Arial" panose="020B0604020202020204" pitchFamily="34" charset="0"/>
              </a:rPr>
              <a:t>Those who do not enroll in Part B will be permanently deenrolled from LLNS-sponsored medical coverage</a:t>
            </a:r>
          </a:p>
          <a:p>
            <a:pPr lvl="1">
              <a:buClr>
                <a:srgbClr val="FFC000"/>
              </a:buClr>
            </a:pPr>
            <a:r>
              <a:rPr lang="en-US" dirty="0">
                <a:cs typeface="Arial" panose="020B0604020202020204" pitchFamily="34" charset="0"/>
              </a:rPr>
              <a:t>Same rules apply to spouse or registered domestic partner</a:t>
            </a:r>
          </a:p>
          <a:p>
            <a:pPr>
              <a:lnSpc>
                <a:spcPct val="90000"/>
              </a:lnSpc>
            </a:pPr>
            <a:endParaRPr lang="en-US" dirty="0">
              <a:latin typeface="Arial" panose="020B0604020202020204" pitchFamily="34" charset="0"/>
              <a:cs typeface="Arial" panose="020B0604020202020204" pitchFamily="34" charset="0"/>
            </a:endParaRPr>
          </a:p>
          <a:p>
            <a:pPr>
              <a:buClr>
                <a:srgbClr val="0F4F97"/>
              </a:buClr>
              <a:buFont typeface="Wingdings" panose="05000000000000000000" pitchFamily="2" charset="2"/>
              <a:buChar char="§"/>
            </a:pPr>
            <a:endParaRPr lang="en-US" sz="3200" dirty="0">
              <a:latin typeface="Arial" panose="020B0604020202020204" pitchFamily="34" charset="0"/>
              <a:cs typeface="Arial" panose="020B0604020202020204" pitchFamily="34" charset="0"/>
            </a:endParaRPr>
          </a:p>
          <a:p>
            <a:pPr lvl="1"/>
            <a:endParaRPr lang="en-US" sz="2800" dirty="0"/>
          </a:p>
        </p:txBody>
      </p:sp>
      <p:pic>
        <p:nvPicPr>
          <p:cNvPr id="4" name="Picture 2" descr="\\the-lab.llnl.gov\llnlusers1\howard29\Data\Documents\Benefits Logo\Logo\logo_fullcol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380253"/>
            <a:ext cx="1343660" cy="4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5372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8162"/>
                                        </p:tgtEl>
                                        <p:attrNameLst>
                                          <p:attrName>style.visibility</p:attrName>
                                        </p:attrNameLst>
                                      </p:cBhvr>
                                      <p:to>
                                        <p:strVal val="visible"/>
                                      </p:to>
                                    </p:set>
                                    <p:animEffect transition="in" filter="fade">
                                      <p:cBhvr>
                                        <p:cTn id="7" dur="2000"/>
                                        <p:tgtEl>
                                          <p:spTgt spid="3481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8163"/>
                                        </p:tgtEl>
                                        <p:attrNameLst>
                                          <p:attrName>style.visibility</p:attrName>
                                        </p:attrNameLst>
                                      </p:cBhvr>
                                      <p:to>
                                        <p:strVal val="visible"/>
                                      </p:to>
                                    </p:set>
                                    <p:animEffect transition="in" filter="fade">
                                      <p:cBhvr>
                                        <p:cTn id="10" dur="2000"/>
                                        <p:tgtEl>
                                          <p:spTgt spid="348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2" grpId="0"/>
      <p:bldP spid="34816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228600" y="304800"/>
            <a:ext cx="8640097" cy="946262"/>
          </a:xfrm>
        </p:spPr>
        <p:txBody>
          <a:bodyPr/>
          <a:lstStyle/>
          <a:p>
            <a:r>
              <a:rPr lang="en-US" sz="3600" dirty="0">
                <a:cs typeface="Arial" panose="020B0604020202020204" pitchFamily="34" charset="0"/>
              </a:rPr>
              <a:t>Health Reimbursement Arrangement (HRA) </a:t>
            </a:r>
            <a:r>
              <a:rPr lang="en-US" sz="2400" dirty="0">
                <a:cs typeface="Arial" panose="020B0604020202020204" pitchFamily="34" charset="0"/>
              </a:rPr>
              <a:t>Medicare Eligible Participants</a:t>
            </a:r>
          </a:p>
        </p:txBody>
      </p:sp>
      <p:sp>
        <p:nvSpPr>
          <p:cNvPr id="77827" name="Content Placeholder 4"/>
          <p:cNvSpPr>
            <a:spLocks noGrp="1"/>
          </p:cNvSpPr>
          <p:nvPr>
            <p:ph sz="quarter" idx="1"/>
          </p:nvPr>
        </p:nvSpPr>
        <p:spPr>
          <a:xfrm>
            <a:off x="457200" y="1524000"/>
            <a:ext cx="8229600" cy="4751357"/>
          </a:xfrm>
        </p:spPr>
        <p:txBody>
          <a:bodyPr>
            <a:normAutofit/>
          </a:bodyPr>
          <a:lstStyle/>
          <a:p>
            <a:pPr>
              <a:buClr>
                <a:srgbClr val="FFC000"/>
              </a:buClr>
            </a:pPr>
            <a:r>
              <a:rPr lang="en-US" dirty="0">
                <a:cs typeface="Arial" panose="020B0604020202020204" pitchFamily="34" charset="0"/>
              </a:rPr>
              <a:t>LLNS provides an HRA account that is used to reimburse eligible health care expenses</a:t>
            </a:r>
          </a:p>
          <a:p>
            <a:pPr>
              <a:buClr>
                <a:srgbClr val="FFC000"/>
              </a:buClr>
            </a:pPr>
            <a:r>
              <a:rPr lang="en-US" dirty="0">
                <a:cs typeface="Arial" panose="020B0604020202020204" pitchFamily="34" charset="0"/>
              </a:rPr>
              <a:t>Expenses eligible for reimbursement:</a:t>
            </a:r>
          </a:p>
          <a:p>
            <a:pPr lvl="1">
              <a:buClr>
                <a:srgbClr val="FFC000"/>
              </a:buClr>
            </a:pPr>
            <a:r>
              <a:rPr lang="en-US" dirty="0">
                <a:cs typeface="Arial" panose="020B0604020202020204" pitchFamily="34" charset="0"/>
              </a:rPr>
              <a:t>Premiums for Medicare supplemental insurance plans</a:t>
            </a:r>
          </a:p>
          <a:p>
            <a:pPr lvl="1">
              <a:buClr>
                <a:srgbClr val="FFC000"/>
              </a:buClr>
            </a:pPr>
            <a:r>
              <a:rPr lang="en-US" dirty="0">
                <a:cs typeface="Arial" panose="020B0604020202020204" pitchFamily="34" charset="0"/>
              </a:rPr>
              <a:t>Premiums for Prescription Drug plans</a:t>
            </a:r>
          </a:p>
          <a:p>
            <a:pPr lvl="1">
              <a:buClr>
                <a:srgbClr val="FFC000"/>
              </a:buClr>
            </a:pPr>
            <a:r>
              <a:rPr lang="en-US" dirty="0">
                <a:cs typeface="Arial" panose="020B0604020202020204" pitchFamily="34" charset="0"/>
              </a:rPr>
              <a:t>Out-of-pocket expenses like medical and prescription deductibles and co-pays</a:t>
            </a:r>
          </a:p>
          <a:p>
            <a:pPr lvl="1">
              <a:buClr>
                <a:srgbClr val="FFC000"/>
              </a:buClr>
            </a:pPr>
            <a:r>
              <a:rPr lang="en-US" dirty="0">
                <a:cs typeface="Arial" panose="020B0604020202020204" pitchFamily="34" charset="0"/>
              </a:rPr>
              <a:t>Medicare Part B premiums</a:t>
            </a:r>
          </a:p>
        </p:txBody>
      </p:sp>
      <p:pic>
        <p:nvPicPr>
          <p:cNvPr id="4" name="Picture 2" descr="\\the-lab.llnl.gov\llnlusers1\howard29\Data\Documents\Benefits Logo\Logo\logo_fullcol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380253"/>
            <a:ext cx="1343660" cy="4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0768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andard Background">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bwMode="auto">
        <a:noFill/>
        <a:ln w="9525">
          <a:noFill/>
          <a:miter lim="800000"/>
          <a:headEnd/>
          <a:tailEnd/>
        </a:ln>
      </a:spPr>
      <a:bodyPr anchor="b">
        <a:prstTxWarp prst="textNoShape">
          <a:avLst/>
        </a:prstTxWarp>
      </a:bodyPr>
      <a:lstStyle>
        <a:defPPr algn="ctr">
          <a:spcBef>
            <a:spcPct val="0"/>
          </a:spcBef>
          <a:defRPr sz="1600" dirty="0">
            <a:solidFill>
              <a:srgbClr val="000000"/>
            </a:solidFil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Standard Background">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bwMode="auto">
        <a:noFill/>
        <a:ln w="9525">
          <a:noFill/>
          <a:miter lim="800000"/>
          <a:headEnd/>
          <a:tailEnd/>
        </a:ln>
      </a:spPr>
      <a:bodyPr anchor="b">
        <a:prstTxWarp prst="textNoShape">
          <a:avLst/>
        </a:prstTxWarp>
      </a:bodyPr>
      <a:lstStyle>
        <a:defPPr algn="ctr">
          <a:spcBef>
            <a:spcPct val="0"/>
          </a:spcBef>
          <a:defRPr sz="1600" dirty="0">
            <a:solidFill>
              <a:srgbClr val="000000"/>
            </a:solidFil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Standard Background">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bwMode="auto">
        <a:noFill/>
        <a:ln w="9525">
          <a:noFill/>
          <a:miter lim="800000"/>
          <a:headEnd/>
          <a:tailEnd/>
        </a:ln>
      </a:spPr>
      <a:bodyPr anchor="b">
        <a:prstTxWarp prst="textNoShape">
          <a:avLst/>
        </a:prstTxWarp>
      </a:bodyPr>
      <a:lstStyle>
        <a:defPPr algn="ctr">
          <a:spcBef>
            <a:spcPct val="0"/>
          </a:spcBef>
          <a:defRPr sz="1600" dirty="0">
            <a:solidFill>
              <a:srgbClr val="000000"/>
            </a:solidFil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015_PPT_UNC_V7.0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bwMode="auto">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a:spPr>
      <a:bodyPr rtlCol="0" anchor="b">
        <a:prstTxWarp prst="textNoShape">
          <a:avLst/>
        </a:prstTxWarp>
      </a:bodyPr>
      <a:lstStyle>
        <a:defPPr algn="ctr">
          <a:spcBef>
            <a:spcPct val="0"/>
          </a:spcBef>
          <a:defRPr sz="1600" dirty="0">
            <a:solidFill>
              <a:srgbClr val="000000"/>
            </a:solidFill>
          </a:defRPr>
        </a:defPPr>
      </a:lstStyle>
      <a:style>
        <a:lnRef idx="1">
          <a:schemeClr val="accent1"/>
        </a:lnRef>
        <a:fillRef idx="2">
          <a:schemeClr val="accent1"/>
        </a:fillRef>
        <a:effectRef idx="1">
          <a:schemeClr val="accent1"/>
        </a:effectRef>
        <a:fontRef idx="minor">
          <a:schemeClr val="dk1"/>
        </a:fontRef>
      </a:style>
    </a:spDef>
    <a:lnDef>
      <a:spPr>
        <a:ln w="28575" cmpd="sng">
          <a:solidFill>
            <a:schemeClr val="accent1">
              <a:lumMod val="7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2015_PPT_UNC_V7.0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bwMode="auto">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a:spPr>
      <a:bodyPr rtlCol="0" anchor="b">
        <a:prstTxWarp prst="textNoShape">
          <a:avLst/>
        </a:prstTxWarp>
      </a:bodyPr>
      <a:lstStyle>
        <a:defPPr algn="ctr">
          <a:spcBef>
            <a:spcPct val="0"/>
          </a:spcBef>
          <a:defRPr sz="1600" dirty="0">
            <a:solidFill>
              <a:srgbClr val="000000"/>
            </a:solidFill>
          </a:defRPr>
        </a:defPPr>
      </a:lstStyle>
      <a:style>
        <a:lnRef idx="1">
          <a:schemeClr val="accent1"/>
        </a:lnRef>
        <a:fillRef idx="2">
          <a:schemeClr val="accent1"/>
        </a:fillRef>
        <a:effectRef idx="1">
          <a:schemeClr val="accent1"/>
        </a:effectRef>
        <a:fontRef idx="minor">
          <a:schemeClr val="dk1"/>
        </a:fontRef>
      </a:style>
    </a:spDef>
    <a:lnDef>
      <a:spPr>
        <a:ln w="28575" cmpd="sng">
          <a:solidFill>
            <a:schemeClr val="accent1">
              <a:lumMod val="7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92999</TotalTime>
  <Words>2048</Words>
  <Application>Microsoft Office PowerPoint</Application>
  <PresentationFormat>On-screen Show (4:3)</PresentationFormat>
  <Paragraphs>231</Paragraphs>
  <Slides>17</Slides>
  <Notes>15</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17</vt:i4>
      </vt:variant>
    </vt:vector>
  </HeadingPairs>
  <TitlesOfParts>
    <vt:vector size="31" baseType="lpstr">
      <vt:lpstr>Arial</vt:lpstr>
      <vt:lpstr>Arial Narrow</vt:lpstr>
      <vt:lpstr>Calibri</vt:lpstr>
      <vt:lpstr>Candara</vt:lpstr>
      <vt:lpstr>Lucida Grande</vt:lpstr>
      <vt:lpstr>Monotype Sorts</vt:lpstr>
      <vt:lpstr>Times New Roman</vt:lpstr>
      <vt:lpstr>Wingdings</vt:lpstr>
      <vt:lpstr>Wingdings 2</vt:lpstr>
      <vt:lpstr>Standard Background</vt:lpstr>
      <vt:lpstr>2_Standard Background</vt:lpstr>
      <vt:lpstr>3_Standard Background</vt:lpstr>
      <vt:lpstr>2015_PPT_UNC_V7.06</vt:lpstr>
      <vt:lpstr>1_2015_PPT_UNC_V7.06</vt:lpstr>
      <vt:lpstr>Health and Welfare Benefits for Retirees </vt:lpstr>
      <vt:lpstr>Health and Welfare for Retirees</vt:lpstr>
      <vt:lpstr>Retiree Health Eligibility</vt:lpstr>
      <vt:lpstr>  Retiree  Health Eligibility  </vt:lpstr>
      <vt:lpstr>Retiree  Health Eligibility Eligible Family Members</vt:lpstr>
      <vt:lpstr> Changes After Enrollment</vt:lpstr>
      <vt:lpstr>Third Party Administrators</vt:lpstr>
      <vt:lpstr> Medicare</vt:lpstr>
      <vt:lpstr>Health Reimbursement Arrangement (HRA) Medicare Eligible Participants</vt:lpstr>
      <vt:lpstr>HRA Funding</vt:lpstr>
      <vt:lpstr>HRA 2023 Funding </vt:lpstr>
      <vt:lpstr>Medicare Part D  Prescription Drug Gap </vt:lpstr>
      <vt:lpstr> Additional Plans</vt:lpstr>
      <vt:lpstr> Other Options</vt:lpstr>
      <vt:lpstr>Retiree Health Enrollment</vt:lpstr>
      <vt:lpstr>For More Information   </vt:lpstr>
      <vt:lpstr>PowerPoint Presentation</vt:lpstr>
    </vt:vector>
  </TitlesOfParts>
  <Company>LLNL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Current User</dc:creator>
  <cp:lastModifiedBy>Christopher, Carol E.</cp:lastModifiedBy>
  <cp:revision>4986</cp:revision>
  <cp:lastPrinted>2015-09-18T18:01:10Z</cp:lastPrinted>
  <dcterms:created xsi:type="dcterms:W3CDTF">2012-03-02T22:17:40Z</dcterms:created>
  <dcterms:modified xsi:type="dcterms:W3CDTF">2023-05-19T18:13:12Z</dcterms:modified>
</cp:coreProperties>
</file>