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1"/>
  </p:sldMasterIdLst>
  <p:notesMasterIdLst>
    <p:notesMasterId r:id="rId26"/>
  </p:notesMasterIdLst>
  <p:handoutMasterIdLst>
    <p:handoutMasterId r:id="rId27"/>
  </p:handoutMasterIdLst>
  <p:sldIdLst>
    <p:sldId id="807" r:id="rId2"/>
    <p:sldId id="808" r:id="rId3"/>
    <p:sldId id="809" r:id="rId4"/>
    <p:sldId id="811" r:id="rId5"/>
    <p:sldId id="813" r:id="rId6"/>
    <p:sldId id="815" r:id="rId7"/>
    <p:sldId id="816" r:id="rId8"/>
    <p:sldId id="817" r:id="rId9"/>
    <p:sldId id="818" r:id="rId10"/>
    <p:sldId id="819" r:id="rId11"/>
    <p:sldId id="820" r:id="rId12"/>
    <p:sldId id="821" r:id="rId13"/>
    <p:sldId id="823" r:id="rId14"/>
    <p:sldId id="824" r:id="rId15"/>
    <p:sldId id="825" r:id="rId16"/>
    <p:sldId id="826" r:id="rId17"/>
    <p:sldId id="827" r:id="rId18"/>
    <p:sldId id="828" r:id="rId19"/>
    <p:sldId id="830" r:id="rId20"/>
    <p:sldId id="831" r:id="rId21"/>
    <p:sldId id="832" r:id="rId22"/>
    <p:sldId id="833" r:id="rId23"/>
    <p:sldId id="834" r:id="rId24"/>
    <p:sldId id="80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0">
          <p15:clr>
            <a:srgbClr val="A4A3A4"/>
          </p15:clr>
        </p15:guide>
        <p15:guide id="2" orient="horz" pos="2975">
          <p15:clr>
            <a:srgbClr val="A4A3A4"/>
          </p15:clr>
        </p15:guide>
        <p15:guide id="3" pos="290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phanie Shang" initials="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4388B8"/>
    <a:srgbClr val="294861"/>
    <a:srgbClr val="346A8F"/>
    <a:srgbClr val="356488"/>
    <a:srgbClr val="336082"/>
    <a:srgbClr val="2E5673"/>
    <a:srgbClr val="18347D"/>
    <a:srgbClr val="1A2C64"/>
    <a:srgbClr val="18337E"/>
    <a:srgbClr val="1934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6" autoAdjust="0"/>
    <p:restoredTop sz="96349" autoAdjust="0"/>
  </p:normalViewPr>
  <p:slideViewPr>
    <p:cSldViewPr snapToGrid="0">
      <p:cViewPr varScale="1">
        <p:scale>
          <a:sx n="123" d="100"/>
          <a:sy n="123" d="100"/>
        </p:scale>
        <p:origin x="1176" y="90"/>
      </p:cViewPr>
      <p:guideLst>
        <p:guide orient="horz" pos="730"/>
        <p:guide orient="horz" pos="2975"/>
        <p:guide pos="2905"/>
      </p:guideLst>
    </p:cSldViewPr>
  </p:slideViewPr>
  <p:notesTextViewPr>
    <p:cViewPr>
      <p:scale>
        <a:sx n="125" d="100"/>
        <a:sy n="125" d="100"/>
      </p:scale>
      <p:origin x="0" y="-948"/>
    </p:cViewPr>
  </p:notesTextViewPr>
  <p:sorterViewPr>
    <p:cViewPr>
      <p:scale>
        <a:sx n="124" d="100"/>
        <a:sy n="124" d="100"/>
      </p:scale>
      <p:origin x="0" y="0"/>
    </p:cViewPr>
  </p:sorterViewPr>
  <p:notesViewPr>
    <p:cSldViewPr snapToGrid="0" snapToObjects="1">
      <p:cViewPr varScale="1">
        <p:scale>
          <a:sx n="141" d="100"/>
          <a:sy n="141" d="100"/>
        </p:scale>
        <p:origin x="-4144"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329E2E-54B0-464C-9ED3-95D9E507ED6B}" type="datetimeFigureOut">
              <a:rPr lang="en-US" smtClean="0"/>
              <a:pPr/>
              <a:t>5/25/2023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F715C80-61E8-754D-8058-AD475F713224}" type="slidenum">
              <a:rPr lang="en-US" smtClean="0"/>
              <a:pPr/>
              <a:t>‹#›</a:t>
            </a:fld>
            <a:endParaRPr lang="en-US"/>
          </a:p>
        </p:txBody>
      </p:sp>
    </p:spTree>
    <p:extLst>
      <p:ext uri="{BB962C8B-B14F-4D97-AF65-F5344CB8AC3E}">
        <p14:creationId xmlns:p14="http://schemas.microsoft.com/office/powerpoint/2010/main" val="42766006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D1D1A9-26DA-174D-84FB-00854B775934}" type="datetimeFigureOut">
              <a:rPr lang="en-US" smtClean="0"/>
              <a:pPr/>
              <a:t>5/25/2023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69BB2C-60BD-2E42-B11D-19D8677026BF}" type="slidenum">
              <a:rPr lang="en-US" smtClean="0"/>
              <a:pPr/>
              <a:t>‹#›</a:t>
            </a:fld>
            <a:endParaRPr lang="en-US"/>
          </a:p>
        </p:txBody>
      </p:sp>
    </p:spTree>
    <p:extLst>
      <p:ext uri="{BB962C8B-B14F-4D97-AF65-F5344CB8AC3E}">
        <p14:creationId xmlns:p14="http://schemas.microsoft.com/office/powerpoint/2010/main" val="35129863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050" kern="1200">
        <a:solidFill>
          <a:schemeClr val="tx1"/>
        </a:solidFill>
        <a:latin typeface="+mn-lt"/>
        <a:ea typeface="+mn-ea"/>
        <a:cs typeface="+mn-cs"/>
      </a:defRPr>
    </a:lvl1pPr>
    <a:lvl2pPr marL="457200" algn="l" defTabSz="457200" rtl="0" eaLnBrk="1" latinLnBrk="0" hangingPunct="1">
      <a:defRPr sz="1050" kern="1200">
        <a:solidFill>
          <a:schemeClr val="tx1"/>
        </a:solidFill>
        <a:latin typeface="+mn-lt"/>
        <a:ea typeface="+mn-ea"/>
        <a:cs typeface="+mn-cs"/>
      </a:defRPr>
    </a:lvl2pPr>
    <a:lvl3pPr marL="914400" algn="l" defTabSz="457200" rtl="0" eaLnBrk="1" latinLnBrk="0" hangingPunct="1">
      <a:defRPr sz="1050" kern="1200">
        <a:solidFill>
          <a:schemeClr val="tx1"/>
        </a:solidFill>
        <a:latin typeface="+mn-lt"/>
        <a:ea typeface="+mn-ea"/>
        <a:cs typeface="+mn-cs"/>
      </a:defRPr>
    </a:lvl3pPr>
    <a:lvl4pPr marL="1371600" algn="l" defTabSz="457200" rtl="0" eaLnBrk="1" latinLnBrk="0" hangingPunct="1">
      <a:defRPr sz="1050" kern="1200">
        <a:solidFill>
          <a:schemeClr val="tx1"/>
        </a:solidFill>
        <a:latin typeface="+mn-lt"/>
        <a:ea typeface="+mn-ea"/>
        <a:cs typeface="+mn-cs"/>
      </a:defRPr>
    </a:lvl4pPr>
    <a:lvl5pPr marL="1828800" algn="l" defTabSz="457200" rtl="0" eaLnBrk="1" latinLnBrk="0" hangingPunct="1">
      <a:defRPr sz="105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4CFDF800-FE0E-A944-8AC1-D57C07B352FC}" type="slidenum">
              <a:rPr lang="en-US" smtClean="0">
                <a:solidFill>
                  <a:prstClr val="black"/>
                </a:solidFill>
              </a:rPr>
              <a:pPr/>
              <a:t>0</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rPr>
              <a:t>Please note the following assumptions and caveats: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These are for integer ages. The numbers would be different for non-integer ages, like age 55.25.</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The limit is adjusted upwards for retirements after age 65.</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The compensation limit may be the controlling limit for some participants.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These are for the single life annuity and Qualified Joint and Survivor annuity. Other optional forms of payment are adjusted.</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The portion of the benefit attributable to employee contributions is not subject to this limit.</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The dollar limit continues to increase after retirement with inflation.</a:t>
            </a:r>
            <a:endParaRPr lang="en-US"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Times New Roman" panose="02020603050405020304" pitchFamily="18" charset="0"/>
              </a:rPr>
              <a:t>We’ve assumed all participants have 10 years of participation.</a:t>
            </a:r>
            <a:endParaRPr lang="en-US" dirty="0"/>
          </a:p>
        </p:txBody>
      </p:sp>
      <p:sp>
        <p:nvSpPr>
          <p:cNvPr id="4" name="Slide Number Placeholder 3"/>
          <p:cNvSpPr>
            <a:spLocks noGrp="1"/>
          </p:cNvSpPr>
          <p:nvPr>
            <p:ph type="sldNum" sz="quarter" idx="5"/>
          </p:nvPr>
        </p:nvSpPr>
        <p:spPr/>
        <p:txBody>
          <a:bodyPr/>
          <a:lstStyle/>
          <a:p>
            <a:fld id="{8869BB2C-60BD-2E42-B11D-19D8677026BF}" type="slidenum">
              <a:rPr lang="en-US" smtClean="0"/>
              <a:pPr/>
              <a:t>11</a:t>
            </a:fld>
            <a:endParaRPr lang="en-US"/>
          </a:p>
        </p:txBody>
      </p:sp>
    </p:spTree>
    <p:extLst>
      <p:ext uri="{BB962C8B-B14F-4D97-AF65-F5344CB8AC3E}">
        <p14:creationId xmlns:p14="http://schemas.microsoft.com/office/powerpoint/2010/main" val="3497180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97EAE35-2EDC-4F02-A06C-9E1EEC710D15}" type="slidenum">
              <a:rPr lang="en-US"/>
              <a:pPr/>
              <a:t>20</a:t>
            </a:fld>
            <a:endParaRPr lang="en-US"/>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a:noFill/>
          <a:ln>
            <a:solidFill>
              <a:schemeClr val="tx1"/>
            </a:solidFill>
            <a:miter lim="800000"/>
            <a:headEnd/>
            <a:tailEnd/>
          </a:ln>
        </p:spPr>
        <p:txBody>
          <a:bodyPr/>
          <a:lstStyle/>
          <a:p>
            <a:pPr marL="224831" indent="-224831">
              <a:buFontTx/>
              <a:buAutoNum type="arabicPeriod"/>
            </a:pPr>
            <a:r>
              <a:rPr lang="en-US"/>
              <a:t>Things to Remember when you’re ready to retire!</a:t>
            </a:r>
          </a:p>
          <a:p>
            <a:pPr marL="674493" lvl="1" indent="-224831">
              <a:buFontTx/>
              <a:buChar char="•"/>
            </a:pPr>
            <a:r>
              <a:rPr lang="en-US"/>
              <a:t>You want to begin the process at least:</a:t>
            </a:r>
          </a:p>
          <a:p>
            <a:pPr marL="1124155" lvl="2" indent="-224831">
              <a:buFontTx/>
              <a:buChar char="•"/>
            </a:pPr>
            <a:r>
              <a:rPr lang="en-US"/>
              <a:t>60 - 90 days in advance of the you actually want to retire on</a:t>
            </a:r>
          </a:p>
          <a:p>
            <a:pPr marL="224831" indent="-224831">
              <a:lnSpc>
                <a:spcPct val="125000"/>
              </a:lnSpc>
              <a:buFontTx/>
              <a:buAutoNum type="arabicPeriod"/>
            </a:pPr>
            <a:r>
              <a:rPr lang="en-US"/>
              <a:t>Where to Apply:</a:t>
            </a:r>
          </a:p>
          <a:p>
            <a:pPr marL="674493" lvl="1" indent="-224831">
              <a:buFontTx/>
              <a:buChar char="•"/>
            </a:pPr>
            <a:r>
              <a:rPr lang="en-US"/>
              <a:t>Benefits Office  </a:t>
            </a:r>
            <a:r>
              <a:rPr lang="en-US" sz="1000"/>
              <a:t>(COMPLETELY CONFIDENTIAL)</a:t>
            </a:r>
          </a:p>
          <a:p>
            <a:pPr marL="224831" indent="-224831">
              <a:lnSpc>
                <a:spcPct val="125000"/>
              </a:lnSpc>
              <a:buFontTx/>
              <a:buAutoNum type="arabicPeriod"/>
            </a:pPr>
            <a:r>
              <a:rPr lang="en-US"/>
              <a:t>Items you should bring When You Apply:</a:t>
            </a:r>
          </a:p>
          <a:p>
            <a:pPr marL="674493" lvl="1" indent="-224831">
              <a:buFontTx/>
              <a:buChar char="•"/>
            </a:pPr>
            <a:r>
              <a:rPr lang="en-US"/>
              <a:t>Evidence of date of birth for your spouse or co-annuitant</a:t>
            </a:r>
          </a:p>
          <a:p>
            <a:pPr marL="674493" lvl="1" indent="-224831">
              <a:buFontTx/>
              <a:buChar char="•"/>
            </a:pPr>
            <a:r>
              <a:rPr lang="en-US"/>
              <a:t>Marriage certificate</a:t>
            </a:r>
          </a:p>
          <a:p>
            <a:pPr marL="674493" lvl="1" indent="-224831">
              <a:buFontTx/>
              <a:buChar char="•"/>
            </a:pPr>
            <a:r>
              <a:rPr lang="en-US"/>
              <a:t>Spouse/contingent annuitant’s Social Security number</a:t>
            </a:r>
          </a:p>
          <a:p>
            <a:pPr marL="674493" lvl="1" indent="-224831">
              <a:buFontTx/>
              <a:buChar char="•"/>
            </a:pPr>
            <a:r>
              <a:rPr lang="en-US"/>
              <a:t>Record trail of any name change between birth and retirement</a:t>
            </a:r>
          </a:p>
          <a:p>
            <a:pPr marL="674493" lvl="1" indent="-224831">
              <a:buFontTx/>
              <a:buChar char="•"/>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567315B-6EB9-441D-A95D-C2ACE6737C7B}" type="slidenum">
              <a:rPr lang="en-US"/>
              <a:pPr/>
              <a:t>21</a:t>
            </a:fld>
            <a:endParaRPr lang="en-US"/>
          </a:p>
        </p:txBody>
      </p:sp>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3" descr="Panorama05 NewProof.png"/>
          <p:cNvPicPr>
            <a:picLocks noChangeAspect="1"/>
          </p:cNvPicPr>
          <p:nvPr userDrawn="1"/>
        </p:nvPicPr>
        <p:blipFill>
          <a:blip r:embed="rId2">
            <a:alphaModFix/>
            <a:extLst>
              <a:ext uri="{BEBA8EAE-BF5A-486C-A8C5-ECC9F3942E4B}">
                <a14:imgProps xmlns:a14="http://schemas.microsoft.com/office/drawing/2010/main">
                  <a14:imgLayer r:embed="rId3">
                    <a14:imgEffect>
                      <a14:brightnessContrast bright="26000"/>
                    </a14:imgEffect>
                  </a14:imgLayer>
                </a14:imgProps>
              </a:ext>
              <a:ext uri="{28A0092B-C50C-407E-A947-70E740481C1C}">
                <a14:useLocalDpi xmlns:a14="http://schemas.microsoft.com/office/drawing/2010/main" val="0"/>
              </a:ext>
            </a:extLst>
          </a:blip>
          <a:stretch>
            <a:fillRect/>
          </a:stretch>
        </p:blipFill>
        <p:spPr>
          <a:xfrm>
            <a:off x="1588" y="3534246"/>
            <a:ext cx="9144000" cy="2788356"/>
          </a:xfrm>
          <a:prstGeom prst="rect">
            <a:avLst/>
          </a:prstGeom>
        </p:spPr>
      </p:pic>
      <p:sp>
        <p:nvSpPr>
          <p:cNvPr id="13" name="Rectangle 12"/>
          <p:cNvSpPr/>
          <p:nvPr userDrawn="1"/>
        </p:nvSpPr>
        <p:spPr>
          <a:xfrm>
            <a:off x="0" y="6317526"/>
            <a:ext cx="9144000" cy="544880"/>
          </a:xfrm>
          <a:prstGeom prst="rect">
            <a:avLst/>
          </a:prstGeom>
          <a:gradFill flip="none" rotWithShape="1">
            <a:gsLst>
              <a:gs pos="0">
                <a:srgbClr val="294861"/>
              </a:gs>
              <a:gs pos="46000">
                <a:schemeClr val="accent1">
                  <a:lumMod val="50000"/>
                </a:schemeClr>
              </a:gs>
              <a:gs pos="100000">
                <a:srgbClr val="4388B8"/>
              </a:gs>
            </a:gsLst>
            <a:lin ang="16200000" scaled="1"/>
            <a:tileRect/>
          </a:gradFill>
          <a:ln>
            <a:no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latin typeface="Arial"/>
            </a:endParaRPr>
          </a:p>
        </p:txBody>
      </p:sp>
      <p:pic>
        <p:nvPicPr>
          <p:cNvPr id="16" name="Picture 15" descr="LLNL_Logo_WHT-LRG.png"/>
          <p:cNvPicPr>
            <a:picLocks noChangeAspect="1"/>
          </p:cNvPicPr>
          <p:nvPr userDrawn="1"/>
        </p:nvPicPr>
        <p:blipFill>
          <a:blip r:embed="rId4"/>
          <a:stretch>
            <a:fillRect/>
          </a:stretch>
        </p:blipFill>
        <p:spPr>
          <a:xfrm>
            <a:off x="6957061" y="6446832"/>
            <a:ext cx="1865206" cy="314676"/>
          </a:xfrm>
          <a:prstGeom prst="rect">
            <a:avLst/>
          </a:prstGeom>
        </p:spPr>
      </p:pic>
      <p:sp>
        <p:nvSpPr>
          <p:cNvPr id="14" name="TextBox 13"/>
          <p:cNvSpPr txBox="1"/>
          <p:nvPr userDrawn="1"/>
        </p:nvSpPr>
        <p:spPr>
          <a:xfrm>
            <a:off x="68385" y="6368789"/>
            <a:ext cx="4503614" cy="435504"/>
          </a:xfrm>
          <a:prstGeom prst="rect">
            <a:avLst/>
          </a:prstGeom>
          <a:noFill/>
          <a:effectLst/>
        </p:spPr>
        <p:txBody>
          <a:bodyPr wrap="square" rtlCol="0">
            <a:spAutoFit/>
          </a:bodyPr>
          <a:lstStyle/>
          <a:p>
            <a:pPr marL="0" algn="l" defTabSz="457200" rtl="0" eaLnBrk="1" latinLnBrk="0" hangingPunct="1">
              <a:lnSpc>
                <a:spcPct val="90000"/>
              </a:lnSpc>
              <a:spcAft>
                <a:spcPts val="300"/>
              </a:spcAft>
            </a:pPr>
            <a:r>
              <a:rPr lang="en-US" sz="800" kern="1200" dirty="0">
                <a:solidFill>
                  <a:schemeClr val="bg1"/>
                </a:solidFill>
                <a:effectLst/>
                <a:latin typeface="Arial"/>
                <a:ea typeface="+mn-ea"/>
                <a:cs typeface="Arial"/>
              </a:rPr>
              <a:t>LLNL-PRES-XXXXXX</a:t>
            </a:r>
          </a:p>
          <a:p>
            <a:pPr marL="0" algn="l" defTabSz="457200" rtl="0" eaLnBrk="1" latinLnBrk="0" hangingPunct="1">
              <a:lnSpc>
                <a:spcPct val="90000"/>
              </a:lnSpc>
              <a:spcAft>
                <a:spcPts val="600"/>
              </a:spcAft>
            </a:pPr>
            <a:r>
              <a:rPr lang="en-US" sz="700" kern="1200" dirty="0">
                <a:solidFill>
                  <a:schemeClr val="bg1"/>
                </a:solidFill>
                <a:effectLst/>
                <a:latin typeface="Arial"/>
                <a:ea typeface="+mn-ea"/>
                <a:cs typeface="Arial"/>
              </a:rPr>
              <a:t>This work was performed under the auspices of the</a:t>
            </a:r>
            <a:r>
              <a:rPr lang="en-US" sz="700" kern="1200" baseline="0" dirty="0">
                <a:solidFill>
                  <a:schemeClr val="bg1"/>
                </a:solidFill>
                <a:effectLst/>
                <a:latin typeface="Arial"/>
                <a:ea typeface="+mn-ea"/>
                <a:cs typeface="Arial"/>
              </a:rPr>
              <a:t> </a:t>
            </a:r>
            <a:r>
              <a:rPr lang="en-US" sz="700" kern="1200" dirty="0">
                <a:solidFill>
                  <a:schemeClr val="bg1"/>
                </a:solidFill>
                <a:effectLst/>
                <a:latin typeface="Arial"/>
                <a:ea typeface="+mn-ea"/>
                <a:cs typeface="Arial"/>
              </a:rPr>
              <a:t>U.S. Department of Energy by Lawrence Livermore National Laboratory under contract DE-AC52-07NA27344.</a:t>
            </a:r>
            <a:r>
              <a:rPr lang="en-US" sz="700" kern="1200" baseline="0" dirty="0">
                <a:solidFill>
                  <a:schemeClr val="bg1"/>
                </a:solidFill>
                <a:effectLst/>
                <a:latin typeface="Arial"/>
                <a:ea typeface="+mn-ea"/>
                <a:cs typeface="Arial"/>
              </a:rPr>
              <a:t> </a:t>
            </a:r>
            <a:r>
              <a:rPr lang="en-US" sz="700" kern="1200" dirty="0">
                <a:solidFill>
                  <a:schemeClr val="bg1"/>
                </a:solidFill>
                <a:effectLst/>
                <a:latin typeface="Arial"/>
                <a:ea typeface="+mn-ea"/>
                <a:cs typeface="Arial"/>
              </a:rPr>
              <a:t>Lawrence Livermore National Security, LLC</a:t>
            </a:r>
          </a:p>
        </p:txBody>
      </p:sp>
      <p:sp>
        <p:nvSpPr>
          <p:cNvPr id="11" name="Rectangle 10"/>
          <p:cNvSpPr/>
          <p:nvPr userDrawn="1"/>
        </p:nvSpPr>
        <p:spPr>
          <a:xfrm>
            <a:off x="0" y="0"/>
            <a:ext cx="9144000" cy="112889"/>
          </a:xfrm>
          <a:prstGeom prst="rect">
            <a:avLst/>
          </a:prstGeom>
          <a:solidFill>
            <a:schemeClr val="accent1">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latin typeface="Arial"/>
            </a:endParaRPr>
          </a:p>
        </p:txBody>
      </p:sp>
      <p:sp>
        <p:nvSpPr>
          <p:cNvPr id="5" name="Rectangle 4"/>
          <p:cNvSpPr/>
          <p:nvPr userDrawn="1"/>
        </p:nvSpPr>
        <p:spPr bwMode="auto">
          <a:xfrm>
            <a:off x="0" y="2566266"/>
            <a:ext cx="9144000" cy="1833358"/>
          </a:xfrm>
          <a:prstGeom prst="rect">
            <a:avLst/>
          </a:prstGeom>
          <a:gradFill flip="none" rotWithShape="1">
            <a:gsLst>
              <a:gs pos="36000">
                <a:schemeClr val="bg1"/>
              </a:gs>
              <a:gs pos="0">
                <a:srgbClr val="FFFFFF">
                  <a:alpha val="0"/>
                </a:srgbClr>
              </a:gs>
            </a:gsLst>
            <a:lin ang="16200000" scaled="0"/>
            <a:tileRect/>
          </a:gradFill>
          <a:ln w="9525">
            <a:noFill/>
            <a:miter lim="800000"/>
            <a:headEnd/>
            <a:tailEnd/>
          </a:ln>
        </p:spPr>
        <p:txBody>
          <a:bodyPr rtlCol="0" anchor="b">
            <a:prstTxWarp prst="textNoShape">
              <a:avLst/>
            </a:prstTxWarp>
          </a:bodyPr>
          <a:lstStyle/>
          <a:p>
            <a:pPr algn="ctr">
              <a:spcBef>
                <a:spcPct val="0"/>
              </a:spcBef>
            </a:pPr>
            <a:endParaRPr lang="en-US" sz="1600" dirty="0">
              <a:solidFill>
                <a:srgbClr val="000000"/>
              </a:solidFill>
            </a:endParaRPr>
          </a:p>
        </p:txBody>
      </p:sp>
    </p:spTree>
    <p:extLst>
      <p:ext uri="{BB962C8B-B14F-4D97-AF65-F5344CB8AC3E}">
        <p14:creationId xmlns:p14="http://schemas.microsoft.com/office/powerpoint/2010/main" val="3223966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6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dirty="0"/>
              <a:t>Click to edit Master text styles</a:t>
            </a:r>
          </a:p>
          <a:p>
            <a:pPr lvl="1" eaLnBrk="1" latinLnBrk="0" hangingPunct="1"/>
            <a:r>
              <a:rPr lang="en-US" dirty="0"/>
              <a:t>Second level</a:t>
            </a:r>
          </a:p>
        </p:txBody>
      </p:sp>
      <p:sp>
        <p:nvSpPr>
          <p:cNvPr id="6" name="Slide Number Placeholder 5"/>
          <p:cNvSpPr>
            <a:spLocks noGrp="1"/>
          </p:cNvSpPr>
          <p:nvPr>
            <p:ph type="sldNum" sz="quarter" idx="12"/>
          </p:nvPr>
        </p:nvSpPr>
        <p:spPr/>
        <p:txBody>
          <a:bodyPr/>
          <a:lstStyle/>
          <a:p>
            <a:fld id="{F621BA9E-024D-DE4D-A8C8-2AC39C7987FF}" type="slidenum">
              <a:rPr lang="en-US" smtClean="0"/>
              <a:pPr/>
              <a:t>‹#›</a:t>
            </a:fld>
            <a:endParaRPr lang="en-US"/>
          </a:p>
        </p:txBody>
      </p:sp>
      <p:sp>
        <p:nvSpPr>
          <p:cNvPr id="8" name="Title Placeholder 1"/>
          <p:cNvSpPr>
            <a:spLocks noGrp="1"/>
          </p:cNvSpPr>
          <p:nvPr>
            <p:ph type="title"/>
          </p:nvPr>
        </p:nvSpPr>
        <p:spPr>
          <a:xfrm>
            <a:off x="457200" y="5359"/>
            <a:ext cx="8229600" cy="1154590"/>
          </a:xfrm>
          <a:prstGeom prst="rect">
            <a:avLst/>
          </a:prstGeom>
          <a:noFill/>
          <a:effectLst/>
        </p:spPr>
        <p:txBody>
          <a:bodyPr vert="horz" lIns="91440" rIns="45720" rtlCol="0" anchor="ctr">
            <a:noAutofit/>
            <a:scene3d>
              <a:camera prst="orthographicFront"/>
              <a:lightRig rig="threePt" dir="t">
                <a:rot lat="0" lon="0" rev="4800000"/>
              </a:lightRig>
            </a:scene3d>
            <a:sp3d prstMaterial="matte"/>
          </a:bodyPr>
          <a:lstStyle/>
          <a:p>
            <a:r>
              <a:rPr kumimoji="0"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621BA9E-024D-DE4D-A8C8-2AC39C7987FF}" type="slidenum">
              <a:rPr lang="en-US" smtClean="0"/>
              <a:pPr/>
              <a:t>‹#›</a:t>
            </a:fld>
            <a:endParaRPr lang="en-US"/>
          </a:p>
        </p:txBody>
      </p:sp>
      <p:sp>
        <p:nvSpPr>
          <p:cNvPr id="8" name="Title Placeholder 1"/>
          <p:cNvSpPr>
            <a:spLocks noGrp="1"/>
          </p:cNvSpPr>
          <p:nvPr>
            <p:ph type="title"/>
          </p:nvPr>
        </p:nvSpPr>
        <p:spPr>
          <a:xfrm>
            <a:off x="457200" y="5359"/>
            <a:ext cx="8229600" cy="1154590"/>
          </a:xfrm>
          <a:prstGeom prst="rect">
            <a:avLst/>
          </a:prstGeom>
          <a:noFill/>
          <a:effectLst/>
        </p:spPr>
        <p:txBody>
          <a:bodyPr vert="horz" lIns="91440" rIns="45720" rtlCol="0" anchor="ctr">
            <a:noAutofit/>
            <a:scene3d>
              <a:camera prst="orthographicFront"/>
              <a:lightRig rig="threePt" dir="t">
                <a:rot lat="0" lon="0" rev="4800000"/>
              </a:lightRig>
            </a:scene3d>
            <a:sp3d prstMaterial="matte"/>
          </a:bodyPr>
          <a:lstStyle/>
          <a:p>
            <a:r>
              <a:rPr kumimoji="0" lang="en-US" dirty="0"/>
              <a:t>Click to edit Master title style</a:t>
            </a:r>
          </a:p>
        </p:txBody>
      </p:sp>
    </p:spTree>
    <p:extLst>
      <p:ext uri="{BB962C8B-B14F-4D97-AF65-F5344CB8AC3E}">
        <p14:creationId xmlns:p14="http://schemas.microsoft.com/office/powerpoint/2010/main" val="3632619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621BA9E-024D-DE4D-A8C8-2AC39C7987FF}" type="slidenum">
              <a:rPr lang="en-US" smtClean="0"/>
              <a:pPr/>
              <a:t>‹#›</a:t>
            </a:fld>
            <a:endParaRPr lang="en-US"/>
          </a:p>
        </p:txBody>
      </p:sp>
      <p:sp>
        <p:nvSpPr>
          <p:cNvPr id="2" name="Rectangle 1"/>
          <p:cNvSpPr/>
          <p:nvPr userDrawn="1"/>
        </p:nvSpPr>
        <p:spPr bwMode="auto">
          <a:xfrm>
            <a:off x="0" y="0"/>
            <a:ext cx="9144000" cy="6403837"/>
          </a:xfrm>
          <a:prstGeom prst="rect">
            <a:avLst/>
          </a:prstGeom>
          <a:solidFill>
            <a:srgbClr val="FFFFFF"/>
          </a:solidFill>
          <a:ln w="9525">
            <a:noFill/>
            <a:miter lim="800000"/>
            <a:headEnd/>
            <a:tailEnd/>
          </a:ln>
        </p:spPr>
        <p:txBody>
          <a:bodyPr rtlCol="0" anchor="b">
            <a:prstTxWarp prst="textNoShape">
              <a:avLst/>
            </a:prstTxWarp>
          </a:bodyPr>
          <a:lstStyle/>
          <a:p>
            <a:pPr algn="ctr">
              <a:spcBef>
                <a:spcPct val="0"/>
              </a:spcBef>
            </a:pPr>
            <a:endParaRPr lang="en-US" sz="1600" dirty="0">
              <a:solidFill>
                <a:srgbClr val="000000"/>
              </a:solidFill>
            </a:endParaRPr>
          </a:p>
        </p:txBody>
      </p:sp>
    </p:spTree>
    <p:extLst>
      <p:ext uri="{BB962C8B-B14F-4D97-AF65-F5344CB8AC3E}">
        <p14:creationId xmlns:p14="http://schemas.microsoft.com/office/powerpoint/2010/main" val="380133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0_end page">
    <p:bg>
      <p:bgPr>
        <a:solidFill>
          <a:srgbClr val="0F4F97"/>
        </a:solidFill>
        <a:effectLst/>
      </p:bgPr>
    </p:bg>
    <p:spTree>
      <p:nvGrpSpPr>
        <p:cNvPr id="1" name=""/>
        <p:cNvGrpSpPr/>
        <p:nvPr/>
      </p:nvGrpSpPr>
      <p:grpSpPr>
        <a:xfrm>
          <a:off x="0" y="0"/>
          <a:ext cx="0" cy="0"/>
          <a:chOff x="0" y="0"/>
          <a:chExt cx="0" cy="0"/>
        </a:xfrm>
      </p:grpSpPr>
      <p:pic>
        <p:nvPicPr>
          <p:cNvPr id="3" name="Picture 2" descr="LLNL_Logo_WHT-LRG.png"/>
          <p:cNvPicPr>
            <a:picLocks noChangeAspect="1"/>
          </p:cNvPicPr>
          <p:nvPr userDrawn="1"/>
        </p:nvPicPr>
        <p:blipFill>
          <a:blip r:embed="rId2"/>
          <a:stretch>
            <a:fillRect/>
          </a:stretch>
        </p:blipFill>
        <p:spPr>
          <a:xfrm>
            <a:off x="721852" y="5437487"/>
            <a:ext cx="3602498" cy="607768"/>
          </a:xfrm>
          <a:prstGeom prst="rect">
            <a:avLst/>
          </a:prstGeom>
        </p:spPr>
      </p:pic>
    </p:spTree>
    <p:extLst>
      <p:ext uri="{BB962C8B-B14F-4D97-AF65-F5344CB8AC3E}">
        <p14:creationId xmlns:p14="http://schemas.microsoft.com/office/powerpoint/2010/main" val="767958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19" name="Rectangle 18"/>
          <p:cNvSpPr/>
          <p:nvPr userDrawn="1"/>
        </p:nvSpPr>
        <p:spPr>
          <a:xfrm>
            <a:off x="-378" y="6316956"/>
            <a:ext cx="9144000" cy="544880"/>
          </a:xfrm>
          <a:prstGeom prst="rect">
            <a:avLst/>
          </a:prstGeom>
          <a:gradFill flip="none" rotWithShape="1">
            <a:gsLst>
              <a:gs pos="0">
                <a:srgbClr val="294861"/>
              </a:gs>
              <a:gs pos="46000">
                <a:schemeClr val="accent1">
                  <a:lumMod val="50000"/>
                </a:schemeClr>
              </a:gs>
              <a:gs pos="100000">
                <a:srgbClr val="4388B8"/>
              </a:gs>
            </a:gsLst>
            <a:lin ang="16200000" scaled="1"/>
            <a:tileRect/>
          </a:gradFill>
          <a:ln>
            <a:no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fontAlgn="auto">
              <a:spcBef>
                <a:spcPts val="0"/>
              </a:spcBef>
              <a:spcAft>
                <a:spcPts val="0"/>
              </a:spcAft>
            </a:pPr>
            <a:endParaRPr lang="en-US" dirty="0">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3574553"/>
            <a:ext cx="9143245" cy="2742973"/>
          </a:xfrm>
          <a:prstGeom prst="rect">
            <a:avLst/>
          </a:prstGeom>
        </p:spPr>
      </p:pic>
      <p:sp>
        <p:nvSpPr>
          <p:cNvPr id="10" name="Title 9"/>
          <p:cNvSpPr>
            <a:spLocks noGrp="1"/>
          </p:cNvSpPr>
          <p:nvPr>
            <p:ph type="title" hasCustomPrompt="1"/>
          </p:nvPr>
        </p:nvSpPr>
        <p:spPr>
          <a:xfrm>
            <a:off x="457200" y="565126"/>
            <a:ext cx="8229600" cy="1447576"/>
          </a:xfrm>
        </p:spPr>
        <p:txBody>
          <a:bodyPr anchor="b" anchorCtr="0"/>
          <a:lstStyle>
            <a:lvl1pPr>
              <a:lnSpc>
                <a:spcPts val="3800"/>
              </a:lnSpc>
              <a:defRPr sz="3600" b="1" i="0">
                <a:solidFill>
                  <a:schemeClr val="accent1">
                    <a:lumMod val="75000"/>
                  </a:schemeClr>
                </a:solidFill>
                <a:effectLst/>
                <a:latin typeface="Arial"/>
                <a:cs typeface="Arial"/>
              </a:defRPr>
            </a:lvl1pPr>
          </a:lstStyle>
          <a:p>
            <a:r>
              <a:rPr lang="en-US" dirty="0"/>
              <a:t>Click to edit </a:t>
            </a:r>
            <a:br>
              <a:rPr lang="en-US" dirty="0"/>
            </a:br>
            <a:r>
              <a:rPr lang="en-US" dirty="0"/>
              <a:t>Master title style</a:t>
            </a:r>
          </a:p>
        </p:txBody>
      </p:sp>
      <p:sp>
        <p:nvSpPr>
          <p:cNvPr id="12" name="Text Placeholder 11"/>
          <p:cNvSpPr>
            <a:spLocks noGrp="1"/>
          </p:cNvSpPr>
          <p:nvPr>
            <p:ph type="body" sz="quarter" idx="13"/>
          </p:nvPr>
        </p:nvSpPr>
        <p:spPr>
          <a:xfrm>
            <a:off x="457201" y="2024863"/>
            <a:ext cx="5629274" cy="369888"/>
          </a:xfrm>
        </p:spPr>
        <p:txBody>
          <a:bodyPr>
            <a:noAutofit/>
          </a:bodyPr>
          <a:lstStyle>
            <a:lvl1pPr>
              <a:lnSpc>
                <a:spcPts val="2200"/>
              </a:lnSpc>
              <a:buNone/>
              <a:defRPr sz="2000" b="0">
                <a:latin typeface="Arial"/>
                <a:cs typeface="Arial"/>
              </a:defRPr>
            </a:lvl1pPr>
            <a:lvl2pPr>
              <a:buNone/>
              <a:defRPr/>
            </a:lvl2pPr>
            <a:lvl3pPr>
              <a:buNone/>
              <a:defRPr/>
            </a:lvl3pPr>
            <a:lvl4pPr>
              <a:buNone/>
              <a:defRPr/>
            </a:lvl4pPr>
            <a:lvl5pPr>
              <a:buNone/>
              <a:defRPr/>
            </a:lvl5pPr>
          </a:lstStyle>
          <a:p>
            <a:pPr lvl="0"/>
            <a:r>
              <a:rPr lang="en-US"/>
              <a:t>Click to edit Master text styles</a:t>
            </a:r>
          </a:p>
        </p:txBody>
      </p:sp>
      <p:sp>
        <p:nvSpPr>
          <p:cNvPr id="3" name="Text Placeholder 2"/>
          <p:cNvSpPr>
            <a:spLocks noGrp="1"/>
          </p:cNvSpPr>
          <p:nvPr>
            <p:ph type="body" sz="quarter" idx="14" hasCustomPrompt="1"/>
          </p:nvPr>
        </p:nvSpPr>
        <p:spPr>
          <a:xfrm>
            <a:off x="4572001" y="3096715"/>
            <a:ext cx="4572000" cy="477838"/>
          </a:xfrm>
        </p:spPr>
        <p:txBody>
          <a:bodyPr rIns="182880" anchor="b" anchorCtr="0">
            <a:noAutofit/>
          </a:bodyPr>
          <a:lstStyle>
            <a:lvl1pPr marL="57150" indent="0" algn="r">
              <a:spcBef>
                <a:spcPts val="0"/>
              </a:spcBef>
              <a:buNone/>
              <a:defRPr sz="1600" b="0"/>
            </a:lvl1pPr>
            <a:lvl2pPr marL="342900" indent="0" algn="r">
              <a:buNone/>
              <a:defRPr sz="1600" b="0"/>
            </a:lvl2pPr>
            <a:lvl3pPr marL="628650" indent="0" algn="r">
              <a:buNone/>
              <a:defRPr sz="1600" b="0"/>
            </a:lvl3pPr>
            <a:lvl4pPr marL="857250" indent="0" algn="r">
              <a:buNone/>
              <a:defRPr sz="1600" b="0"/>
            </a:lvl4pPr>
            <a:lvl5pPr marL="1085850" indent="0" algn="r">
              <a:buNone/>
              <a:defRPr sz="1600" b="0"/>
            </a:lvl5pPr>
          </a:lstStyle>
          <a:p>
            <a:pPr lvl="0"/>
            <a:r>
              <a:rPr lang="en-US" dirty="0"/>
              <a:t>Authors Name</a:t>
            </a:r>
          </a:p>
          <a:p>
            <a:pPr lvl="0"/>
            <a:r>
              <a:rPr lang="en-US" dirty="0"/>
              <a:t>Title</a:t>
            </a:r>
          </a:p>
        </p:txBody>
      </p:sp>
      <p:sp>
        <p:nvSpPr>
          <p:cNvPr id="14" name="TextBox 13"/>
          <p:cNvSpPr txBox="1"/>
          <p:nvPr userDrawn="1"/>
        </p:nvSpPr>
        <p:spPr>
          <a:xfrm>
            <a:off x="68385" y="6416000"/>
            <a:ext cx="4503614" cy="435504"/>
          </a:xfrm>
          <a:prstGeom prst="rect">
            <a:avLst/>
          </a:prstGeom>
          <a:noFill/>
          <a:effectLst/>
        </p:spPr>
        <p:txBody>
          <a:bodyPr wrap="square" rtlCol="0">
            <a:spAutoFit/>
          </a:bodyPr>
          <a:lstStyle/>
          <a:p>
            <a:pPr defTabSz="457200" fontAlgn="auto">
              <a:lnSpc>
                <a:spcPct val="90000"/>
              </a:lnSpc>
              <a:spcBef>
                <a:spcPts val="0"/>
              </a:spcBef>
              <a:spcAft>
                <a:spcPts val="300"/>
              </a:spcAft>
            </a:pPr>
            <a:r>
              <a:rPr lang="en-US" sz="800" dirty="0">
                <a:solidFill>
                  <a:prstClr val="white"/>
                </a:solidFill>
                <a:latin typeface="Arial"/>
                <a:cs typeface="Arial"/>
              </a:rPr>
              <a:t>LLNL-PRES-XXXXXX</a:t>
            </a:r>
          </a:p>
          <a:p>
            <a:pPr defTabSz="457200" fontAlgn="auto">
              <a:lnSpc>
                <a:spcPct val="90000"/>
              </a:lnSpc>
              <a:spcBef>
                <a:spcPts val="0"/>
              </a:spcBef>
              <a:spcAft>
                <a:spcPts val="600"/>
              </a:spcAft>
            </a:pPr>
            <a:r>
              <a:rPr lang="en-US" sz="700" dirty="0">
                <a:solidFill>
                  <a:prstClr val="white"/>
                </a:solidFill>
                <a:latin typeface="Arial"/>
                <a:cs typeface="Arial"/>
              </a:rPr>
              <a:t>This work was performed under the auspices of the U.S. Department of Energy by Lawrence Livermore National Laboratory under contract DE-AC52-07NA27344. Lawrence Livermore National Security, LLC</a:t>
            </a:r>
          </a:p>
        </p:txBody>
      </p:sp>
      <p:pic>
        <p:nvPicPr>
          <p:cNvPr id="18" name="Picture 17" descr="LLNL_Logo_WHT-LRG.png"/>
          <p:cNvPicPr>
            <a:picLocks noChangeAspect="1"/>
          </p:cNvPicPr>
          <p:nvPr userDrawn="1"/>
        </p:nvPicPr>
        <p:blipFill>
          <a:blip r:embed="rId3"/>
          <a:stretch>
            <a:fillRect/>
          </a:stretch>
        </p:blipFill>
        <p:spPr>
          <a:xfrm>
            <a:off x="6957061" y="6446832"/>
            <a:ext cx="1865206" cy="314676"/>
          </a:xfrm>
          <a:prstGeom prst="rect">
            <a:avLst/>
          </a:prstGeom>
        </p:spPr>
      </p:pic>
      <p:sp>
        <p:nvSpPr>
          <p:cNvPr id="20" name="Rectangle 19"/>
          <p:cNvSpPr/>
          <p:nvPr userDrawn="1"/>
        </p:nvSpPr>
        <p:spPr>
          <a:xfrm>
            <a:off x="0" y="0"/>
            <a:ext cx="9144000" cy="112889"/>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fontAlgn="auto">
              <a:spcBef>
                <a:spcPts val="0"/>
              </a:spcBef>
              <a:spcAft>
                <a:spcPts val="0"/>
              </a:spcAft>
            </a:pPr>
            <a:endParaRPr lang="en-US" dirty="0">
              <a:solidFill>
                <a:prstClr val="white"/>
              </a:solidFill>
            </a:endParaRPr>
          </a:p>
        </p:txBody>
      </p:sp>
    </p:spTree>
    <p:extLst>
      <p:ext uri="{BB962C8B-B14F-4D97-AF65-F5344CB8AC3E}">
        <p14:creationId xmlns:p14="http://schemas.microsoft.com/office/powerpoint/2010/main" val="2900946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lIns="0" bIns="0"/>
          <a:lstStyle>
            <a:lvl1pPr eaLnBrk="1" latinLnBrk="0" hangingPunct="1">
              <a:spcBef>
                <a:spcPts val="1800"/>
              </a:spcBef>
              <a:spcAft>
                <a:spcPts val="0"/>
              </a:spcAft>
              <a:defRPr/>
            </a:lvl1pPr>
            <a:lvl2pPr eaLnBrk="1" latinLnBrk="0" hangingPunct="1">
              <a:spcAft>
                <a:spcPts val="0"/>
              </a:spcAft>
              <a:defRPr/>
            </a:lvl2pPr>
            <a:lvl3pPr eaLnBrk="1" latinLnBrk="0" hangingPunct="1">
              <a:spcAft>
                <a:spcPts val="0"/>
              </a:spcAft>
              <a:defRPr/>
            </a:lvl3pPr>
            <a:lvl4pPr eaLnBrk="1" latinLnBrk="0" hangingPunct="1">
              <a:spcAft>
                <a:spcPts val="0"/>
              </a:spcAft>
              <a:defRPr/>
            </a:lvl4pPr>
            <a:lvl5pPr eaLnBrk="1" latinLnBrk="0" hangingPunct="1">
              <a:spcAft>
                <a:spcPts val="0"/>
              </a:spcAft>
              <a:defRPr/>
            </a:lvl5p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5" name="Title Placeholder 1"/>
          <p:cNvSpPr>
            <a:spLocks noGrp="1"/>
          </p:cNvSpPr>
          <p:nvPr>
            <p:ph type="title"/>
          </p:nvPr>
        </p:nvSpPr>
        <p:spPr>
          <a:xfrm>
            <a:off x="457200" y="219507"/>
            <a:ext cx="8229600" cy="1008771"/>
          </a:xfrm>
          <a:prstGeom prst="rect">
            <a:avLst/>
          </a:prstGeom>
          <a:effectLst/>
        </p:spPr>
        <p:txBody>
          <a:bodyPr vert="horz" lIns="0" rIns="45720" rtlCol="0" anchor="ctr" anchorCtr="0">
            <a:noAutofit/>
            <a:scene3d>
              <a:camera prst="orthographicFront"/>
              <a:lightRig rig="threePt" dir="t">
                <a:rot lat="0" lon="0" rev="4800000"/>
              </a:lightRig>
            </a:scene3d>
            <a:sp3d prstMaterial="matte"/>
          </a:bodyPr>
          <a:lstStyle/>
          <a:p>
            <a:r>
              <a:rPr kumimoji="0" lang="en-US"/>
              <a:t>Click to edit Master title style</a:t>
            </a:r>
            <a:endParaRPr kumimoji="0" lang="en-US" dirty="0"/>
          </a:p>
        </p:txBody>
      </p:sp>
    </p:spTree>
    <p:extLst>
      <p:ext uri="{BB962C8B-B14F-4D97-AF65-F5344CB8AC3E}">
        <p14:creationId xmlns:p14="http://schemas.microsoft.com/office/powerpoint/2010/main" val="1295331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r>
              <a:rPr lang="en-US">
                <a:solidFill>
                  <a:prstClr val="black"/>
                </a:solidFill>
                <a:latin typeface="Arial"/>
              </a:rPr>
              <a:t>September 2006</a:t>
            </a:r>
          </a:p>
        </p:txBody>
      </p:sp>
      <p:sp>
        <p:nvSpPr>
          <p:cNvPr id="4" name="Footer Placeholder 3"/>
          <p:cNvSpPr>
            <a:spLocks noGrp="1"/>
          </p:cNvSpPr>
          <p:nvPr>
            <p:ph type="ftr" sz="quarter" idx="11"/>
          </p:nvPr>
        </p:nvSpPr>
        <p:spPr>
          <a:xfrm>
            <a:off x="3352800" y="6477000"/>
            <a:ext cx="2895600" cy="365125"/>
          </a:xfrm>
          <a:prstGeom prst="rect">
            <a:avLst/>
          </a:prstGeom>
        </p:spPr>
        <p:txBody>
          <a:bodyPr/>
          <a:lstStyle/>
          <a:p>
            <a:r>
              <a:rPr lang="en-US">
                <a:solidFill>
                  <a:prstClr val="black"/>
                </a:solidFill>
              </a:rPr>
              <a:t>Attorney-Client Privileged</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92AA9407-2976-4D06-A34D-A4A0D69C1698}" type="slidenum">
              <a:rPr lang="en-US">
                <a:solidFill>
                  <a:prstClr val="black"/>
                </a:solidFill>
                <a:latin typeface="Arial"/>
              </a:rPr>
              <a:pPr fontAlgn="auto">
                <a:spcBef>
                  <a:spcPts val="0"/>
                </a:spcBef>
                <a:spcAft>
                  <a:spcPts val="0"/>
                </a:spcAft>
              </a:pPr>
              <a:t>‹#›</a:t>
            </a:fld>
            <a:endParaRPr lang="en-US">
              <a:solidFill>
                <a:prstClr val="black"/>
              </a:solidFill>
              <a:latin typeface="Arial"/>
            </a:endParaRPr>
          </a:p>
        </p:txBody>
      </p:sp>
    </p:spTree>
    <p:extLst>
      <p:ext uri="{BB962C8B-B14F-4D97-AF65-F5344CB8AC3E}">
        <p14:creationId xmlns:p14="http://schemas.microsoft.com/office/powerpoint/2010/main" val="420478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1" y="6355080"/>
            <a:ext cx="9144000" cy="50292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0"/>
            <a:ext cx="8229600" cy="1154590"/>
          </a:xfrm>
          <a:prstGeom prst="rect">
            <a:avLst/>
          </a:prstGeom>
          <a:noFill/>
          <a:effectLst/>
        </p:spPr>
        <p:txBody>
          <a:bodyPr vert="horz" lIns="91440" rIns="45720" rtlCol="0" anchor="ctr">
            <a:noAutofit/>
            <a:scene3d>
              <a:camera prst="orthographicFront"/>
              <a:lightRig rig="threePt" dir="t">
                <a:rot lat="0" lon="0" rev="4800000"/>
              </a:lightRig>
            </a:scene3d>
            <a:sp3d prstMaterial="matte"/>
          </a:bodyPr>
          <a:lstStyle/>
          <a:p>
            <a:r>
              <a:rPr kumimoji="0" lang="en-US" dirty="0"/>
              <a:t>Click to edit Master title style</a:t>
            </a:r>
          </a:p>
        </p:txBody>
      </p:sp>
      <p:sp>
        <p:nvSpPr>
          <p:cNvPr id="10" name="Rectangle 9"/>
          <p:cNvSpPr/>
          <p:nvPr/>
        </p:nvSpPr>
        <p:spPr bwMode="invGray">
          <a:xfrm flipV="1">
            <a:off x="1" y="6206067"/>
            <a:ext cx="9144000" cy="149013"/>
          </a:xfrm>
          <a:prstGeom prst="rect">
            <a:avLst/>
          </a:prstGeom>
          <a:solidFill>
            <a:schemeClr val="bg1"/>
          </a:solidFill>
          <a:ln w="48000" cap="flat" cmpd="thickThin" algn="ctr">
            <a:noFill/>
            <a:prstDash val="solid"/>
          </a:ln>
          <a:effectLst>
            <a:outerShdw blurRad="50800" dist="38100" dir="5400000" algn="t" rotWithShape="0">
              <a:prstClr val="black">
                <a:alpha val="25000"/>
              </a:prst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4"/>
          </p:nvPr>
        </p:nvSpPr>
        <p:spPr>
          <a:xfrm>
            <a:off x="8662014" y="6476999"/>
            <a:ext cx="384195" cy="274320"/>
          </a:xfrm>
          <a:prstGeom prst="rect">
            <a:avLst/>
          </a:prstGeom>
        </p:spPr>
        <p:txBody>
          <a:bodyPr vert="horz" bIns="0" rtlCol="0" anchor="b"/>
          <a:lstStyle>
            <a:lvl1pPr algn="r" eaLnBrk="1" latinLnBrk="0" hangingPunct="1">
              <a:defRPr kumimoji="0" sz="1400">
                <a:solidFill>
                  <a:schemeClr val="bg1">
                    <a:lumMod val="65000"/>
                  </a:schemeClr>
                </a:solidFill>
              </a:defRPr>
            </a:lvl1pPr>
          </a:lstStyle>
          <a:p>
            <a:fld id="{F621BA9E-024D-DE4D-A8C8-2AC39C7987FF}" type="slidenum">
              <a:rPr lang="en-US" smtClean="0"/>
              <a:pPr/>
              <a:t>‹#›</a:t>
            </a:fld>
            <a:endParaRPr lang="en-US" dirty="0"/>
          </a:p>
        </p:txBody>
      </p:sp>
      <p:sp>
        <p:nvSpPr>
          <p:cNvPr id="3" name="Text Placeholder 2"/>
          <p:cNvSpPr>
            <a:spLocks noGrp="1"/>
          </p:cNvSpPr>
          <p:nvPr>
            <p:ph type="body" idx="1"/>
          </p:nvPr>
        </p:nvSpPr>
        <p:spPr>
          <a:xfrm>
            <a:off x="457200" y="1566864"/>
            <a:ext cx="8229600" cy="4704658"/>
          </a:xfrm>
          <a:prstGeom prst="rect">
            <a:avLst/>
          </a:prstGeom>
        </p:spPr>
        <p:txBody>
          <a:bodyPr vert="horz" lIns="54864" tIns="45720" rtlCol="0">
            <a:noAutofit/>
          </a:bodyPr>
          <a:lstStyle/>
          <a:p>
            <a:pPr lvl="0" eaLnBrk="1" latinLnBrk="0" hangingPunct="1"/>
            <a:r>
              <a:rPr kumimoji="0" lang="en-US" dirty="0"/>
              <a:t>Click to edit Master text styles</a:t>
            </a:r>
          </a:p>
          <a:p>
            <a:pPr lvl="1" eaLnBrk="1" latinLnBrk="0" hangingPunct="1"/>
            <a:r>
              <a:rPr kumimoji="0" lang="en-US" dirty="0"/>
              <a:t>Second level</a:t>
            </a:r>
          </a:p>
        </p:txBody>
      </p:sp>
      <p:sp>
        <p:nvSpPr>
          <p:cNvPr id="18" name="Rectangle 17"/>
          <p:cNvSpPr/>
          <p:nvPr userDrawn="1"/>
        </p:nvSpPr>
        <p:spPr bwMode="auto">
          <a:xfrm>
            <a:off x="0" y="6316305"/>
            <a:ext cx="9144000" cy="86901"/>
          </a:xfrm>
          <a:prstGeom prst="rect">
            <a:avLst/>
          </a:prstGeom>
          <a:solidFill>
            <a:schemeClr val="accent1">
              <a:lumMod val="50000"/>
            </a:schemeClr>
          </a:solidFill>
          <a:ln w="9525">
            <a:noFill/>
            <a:miter lim="800000"/>
            <a:headEnd/>
            <a:tailEnd/>
          </a:ln>
        </p:spPr>
        <p:txBody>
          <a:bodyPr rtlCol="0" anchor="b">
            <a:prstTxWarp prst="textNoShape">
              <a:avLst/>
            </a:prstTxWarp>
          </a:bodyPr>
          <a:lstStyle/>
          <a:p>
            <a:pPr algn="ctr">
              <a:spcBef>
                <a:spcPct val="0"/>
              </a:spcBef>
            </a:pPr>
            <a:endParaRPr lang="en-US" sz="1600" dirty="0">
              <a:solidFill>
                <a:srgbClr val="000000"/>
              </a:solidFill>
            </a:endParaRPr>
          </a:p>
        </p:txBody>
      </p:sp>
      <p:sp>
        <p:nvSpPr>
          <p:cNvPr id="19" name="Rectangle 18"/>
          <p:cNvSpPr/>
          <p:nvPr userDrawn="1"/>
        </p:nvSpPr>
        <p:spPr bwMode="auto">
          <a:xfrm>
            <a:off x="0" y="1163638"/>
            <a:ext cx="9144000" cy="86901"/>
          </a:xfrm>
          <a:prstGeom prst="rect">
            <a:avLst/>
          </a:prstGeom>
          <a:solidFill>
            <a:schemeClr val="accent1">
              <a:lumMod val="50000"/>
            </a:schemeClr>
          </a:solidFill>
          <a:ln w="9525">
            <a:noFill/>
            <a:miter lim="800000"/>
            <a:headEnd/>
            <a:tailEnd/>
          </a:ln>
        </p:spPr>
        <p:txBody>
          <a:bodyPr rtlCol="0" anchor="b">
            <a:prstTxWarp prst="textNoShape">
              <a:avLst/>
            </a:prstTxWarp>
          </a:bodyPr>
          <a:lstStyle/>
          <a:p>
            <a:pPr algn="ctr">
              <a:spcBef>
                <a:spcPct val="0"/>
              </a:spcBef>
            </a:pPr>
            <a:endParaRPr lang="en-US" sz="1600" dirty="0">
              <a:solidFill>
                <a:srgbClr val="000000"/>
              </a:solidFill>
            </a:endParaRPr>
          </a:p>
        </p:txBody>
      </p:sp>
      <p:pic>
        <p:nvPicPr>
          <p:cNvPr id="9" name="Picture 8" descr="lab_icon_text_no_background_rgb.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26428" y="6496327"/>
            <a:ext cx="2731791" cy="278643"/>
          </a:xfrm>
          <a:prstGeom prst="rect">
            <a:avLst/>
          </a:prstGeom>
        </p:spPr>
      </p:pic>
      <p:pic>
        <p:nvPicPr>
          <p:cNvPr id="20" name="Picture 19" descr="NNSA_trans.png"/>
          <p:cNvPicPr>
            <a:picLocks noChangeAspect="1"/>
          </p:cNvPicPr>
          <p:nvPr userDrawn="1"/>
        </p:nvPicPr>
        <p:blipFill>
          <a:blip r:embed="rId11">
            <a:alphaModFix/>
            <a:extLst>
              <a:ext uri="{BEBA8EAE-BF5A-486C-A8C5-ECC9F3942E4B}">
                <a14:imgProps xmlns:a14="http://schemas.microsoft.com/office/drawing/2010/main">
                  <a14:imgLayer r:embed="rId12">
                    <a14:imgEffect>
                      <a14:saturation sat="87000"/>
                    </a14:imgEffect>
                  </a14:imgLayer>
                </a14:imgProps>
              </a:ext>
              <a:ext uri="{28A0092B-C50C-407E-A947-70E740481C1C}">
                <a14:useLocalDpi xmlns:a14="http://schemas.microsoft.com/office/drawing/2010/main" val="0"/>
              </a:ext>
            </a:extLst>
          </a:blip>
          <a:stretch>
            <a:fillRect/>
          </a:stretch>
        </p:blipFill>
        <p:spPr>
          <a:xfrm>
            <a:off x="7604426" y="6449398"/>
            <a:ext cx="1012806" cy="390396"/>
          </a:xfrm>
          <a:prstGeom prst="rect">
            <a:avLst/>
          </a:prstGeom>
        </p:spPr>
      </p:pic>
      <p:sp>
        <p:nvSpPr>
          <p:cNvPr id="22" name="TextBox 21"/>
          <p:cNvSpPr txBox="1"/>
          <p:nvPr userDrawn="1"/>
        </p:nvSpPr>
        <p:spPr>
          <a:xfrm>
            <a:off x="486773" y="6702633"/>
            <a:ext cx="873871" cy="92333"/>
          </a:xfrm>
          <a:prstGeom prst="rect">
            <a:avLst/>
          </a:prstGeom>
          <a:noFill/>
        </p:spPr>
        <p:txBody>
          <a:bodyPr wrap="square" lIns="0" tIns="0" rIns="0" bIns="0" rtlCol="0" anchor="b" anchorCtr="0">
            <a:spAutoFit/>
          </a:bodyPr>
          <a:lstStyle/>
          <a:p>
            <a:pPr algn="l"/>
            <a:r>
              <a:rPr lang="en-US" sz="600" dirty="0">
                <a:latin typeface="Arial"/>
                <a:cs typeface="Arial"/>
              </a:rPr>
              <a:t>LLNL-PRES-</a:t>
            </a:r>
            <a:r>
              <a:rPr lang="en-US" sz="600" dirty="0" err="1">
                <a:latin typeface="Arial"/>
                <a:cs typeface="Arial"/>
              </a:rPr>
              <a:t>xxxxxx</a:t>
            </a:r>
            <a:endParaRPr lang="en-US" sz="600" dirty="0">
              <a:latin typeface="Arial"/>
              <a:cs typeface="Arial"/>
            </a:endParaRPr>
          </a:p>
        </p:txBody>
      </p:sp>
    </p:spTree>
  </p:cSld>
  <p:clrMap bg1="lt1" tx1="dk1" bg2="lt2" tx2="dk2" accent1="accent1" accent2="accent2" accent3="accent3" accent4="accent4" accent5="accent5" accent6="accent6" hlink="hlink" folHlink="folHlink"/>
  <p:sldLayoutIdLst>
    <p:sldLayoutId id="2147483674" r:id="rId1"/>
    <p:sldLayoutId id="2147483662" r:id="rId2"/>
    <p:sldLayoutId id="2147483675" r:id="rId3"/>
    <p:sldLayoutId id="2147483672" r:id="rId4"/>
    <p:sldLayoutId id="2147483671" r:id="rId5"/>
    <p:sldLayoutId id="2147483676" r:id="rId6"/>
    <p:sldLayoutId id="2147483677" r:id="rId7"/>
    <p:sldLayoutId id="2147483678" r:id="rId8"/>
  </p:sldLayoutIdLst>
  <p:hf hdr="0" ftr="0" dt="0"/>
  <p:txStyles>
    <p:titleStyle>
      <a:lvl1pPr algn="l" rtl="0" eaLnBrk="1" latinLnBrk="0" hangingPunct="1">
        <a:lnSpc>
          <a:spcPts val="3820"/>
        </a:lnSpc>
        <a:spcBef>
          <a:spcPct val="0"/>
        </a:spcBef>
        <a:buNone/>
        <a:defRPr kumimoji="0" sz="3600" b="1" kern="1200" baseline="0">
          <a:solidFill>
            <a:srgbClr val="355D7E"/>
          </a:solidFill>
          <a:effectLst/>
          <a:latin typeface="+mj-lt"/>
          <a:ea typeface="+mj-ea"/>
          <a:cs typeface="+mj-cs"/>
        </a:defRPr>
      </a:lvl1pPr>
    </p:titleStyle>
    <p:bodyStyle>
      <a:lvl1pPr marL="310896" indent="-192024" algn="l" rtl="0" eaLnBrk="1" latinLnBrk="0" hangingPunct="1">
        <a:lnSpc>
          <a:spcPts val="2200"/>
        </a:lnSpc>
        <a:spcBef>
          <a:spcPts val="0"/>
        </a:spcBef>
        <a:spcAft>
          <a:spcPts val="600"/>
        </a:spcAft>
        <a:buClr>
          <a:schemeClr val="accent2"/>
        </a:buClr>
        <a:buSzPct val="100000"/>
        <a:buFont typeface="Wingdings" charset="2"/>
        <a:buChar char="§"/>
        <a:defRPr kumimoji="0" sz="2000" b="0" i="0" kern="1200">
          <a:solidFill>
            <a:schemeClr val="tx1"/>
          </a:solidFill>
          <a:latin typeface="+mj-lt"/>
          <a:ea typeface="+mn-ea"/>
          <a:cs typeface="Arial"/>
        </a:defRPr>
      </a:lvl1pPr>
      <a:lvl2pPr marL="777240" indent="-182880" algn="l" rtl="0" eaLnBrk="1" latinLnBrk="0" hangingPunct="1">
        <a:lnSpc>
          <a:spcPts val="1920"/>
        </a:lnSpc>
        <a:spcBef>
          <a:spcPts val="0"/>
        </a:spcBef>
        <a:spcAft>
          <a:spcPts val="600"/>
        </a:spcAft>
        <a:buClr>
          <a:schemeClr val="accent2"/>
        </a:buClr>
        <a:buSzPct val="90000"/>
        <a:buFont typeface="Lucida Grande"/>
        <a:buChar char="-"/>
        <a:defRPr kumimoji="0" sz="1600" b="0" i="0" kern="1200" baseline="0">
          <a:solidFill>
            <a:schemeClr val="tx1"/>
          </a:solidFill>
          <a:latin typeface="+mj-lt"/>
          <a:ea typeface="+mn-ea"/>
          <a:cs typeface="Arial"/>
        </a:defRPr>
      </a:lvl2pPr>
      <a:lvl3pPr marL="1085850" indent="-401638" algn="l" rtl="0" eaLnBrk="1" latinLnBrk="0" hangingPunct="1">
        <a:spcBef>
          <a:spcPts val="0"/>
        </a:spcBef>
        <a:spcAft>
          <a:spcPts val="600"/>
        </a:spcAft>
        <a:buClrTx/>
        <a:buSzPct val="90000"/>
        <a:buFont typeface="Lucida Grande"/>
        <a:buChar char="—"/>
        <a:defRPr kumimoji="0" sz="2000" b="0" i="0" kern="1200">
          <a:solidFill>
            <a:schemeClr val="tx1"/>
          </a:solidFill>
          <a:latin typeface="Arial"/>
          <a:ea typeface="+mn-ea"/>
          <a:cs typeface="Arial"/>
        </a:defRPr>
      </a:lvl3pPr>
      <a:lvl4pPr marL="1314450" indent="-242888" algn="l" rtl="0" eaLnBrk="1" latinLnBrk="0" hangingPunct="1">
        <a:spcBef>
          <a:spcPts val="0"/>
        </a:spcBef>
        <a:spcAft>
          <a:spcPts val="600"/>
        </a:spcAft>
        <a:buClrTx/>
        <a:buSzPct val="100000"/>
        <a:buFont typeface="Lucida Grande"/>
        <a:buChar char="–"/>
        <a:defRPr kumimoji="0" sz="1800" b="0" i="0" kern="1200">
          <a:solidFill>
            <a:schemeClr val="tx1"/>
          </a:solidFill>
          <a:latin typeface="Arial"/>
          <a:ea typeface="+mn-ea"/>
          <a:cs typeface="Arial"/>
        </a:defRPr>
      </a:lvl4pPr>
      <a:lvl5pPr marL="1543050" indent="-242888" algn="l" rtl="0" eaLnBrk="1" latinLnBrk="0" hangingPunct="1">
        <a:spcBef>
          <a:spcPts val="0"/>
        </a:spcBef>
        <a:spcAft>
          <a:spcPts val="600"/>
        </a:spcAft>
        <a:buClrTx/>
        <a:buFont typeface="Arial"/>
        <a:buChar char="•"/>
        <a:defRPr kumimoji="0" lang="en-US" sz="1800" b="0" i="0" kern="1200" smtClean="0">
          <a:solidFill>
            <a:schemeClr val="tx1"/>
          </a:solidFill>
          <a:latin typeface="Arial"/>
          <a:ea typeface="+mn-ea"/>
          <a:cs typeface="Arial"/>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solidFill>
                  <a:schemeClr val="accent1">
                    <a:lumMod val="50000"/>
                  </a:schemeClr>
                </a:solidFill>
                <a:latin typeface="+mj-lt"/>
              </a:rPr>
              <a:t>LLNS Defined Benefit Plan</a:t>
            </a:r>
            <a:br>
              <a:rPr lang="en-US" dirty="0">
                <a:solidFill>
                  <a:schemeClr val="accent1">
                    <a:lumMod val="50000"/>
                  </a:schemeClr>
                </a:solidFill>
                <a:latin typeface="+mj-lt"/>
              </a:rPr>
            </a:br>
            <a:r>
              <a:rPr lang="en-US" dirty="0">
                <a:solidFill>
                  <a:schemeClr val="accent1">
                    <a:lumMod val="50000"/>
                  </a:schemeClr>
                </a:solidFill>
                <a:latin typeface="+mj-lt"/>
              </a:rPr>
              <a:t>Retirement</a:t>
            </a:r>
            <a:endParaRPr lang="en-US" dirty="0">
              <a:solidFill>
                <a:schemeClr val="accent1">
                  <a:lumMod val="50000"/>
                </a:schemeClr>
              </a:solidFill>
              <a:latin typeface="+mj-lt"/>
              <a:cs typeface="Calibri" panose="020F0502020204030204" pitchFamily="34" charset="0"/>
            </a:endParaRPr>
          </a:p>
        </p:txBody>
      </p:sp>
      <p:sp>
        <p:nvSpPr>
          <p:cNvPr id="11" name="Text Placeholder 10"/>
          <p:cNvSpPr>
            <a:spLocks noGrp="1"/>
          </p:cNvSpPr>
          <p:nvPr>
            <p:ph type="body" sz="quarter" idx="13"/>
          </p:nvPr>
        </p:nvSpPr>
        <p:spPr/>
        <p:txBody>
          <a:bodyPr/>
          <a:lstStyle/>
          <a:p>
            <a:pPr marL="0" lvl="0" indent="4763"/>
            <a:r>
              <a:rPr lang="en-US" dirty="0">
                <a:latin typeface="+mn-lt"/>
                <a:cs typeface="Lucida Handwriting"/>
              </a:rPr>
              <a:t>Employee Presentation</a:t>
            </a:r>
          </a:p>
        </p:txBody>
      </p:sp>
      <p:sp>
        <p:nvSpPr>
          <p:cNvPr id="5" name="Text Placeholder 4"/>
          <p:cNvSpPr>
            <a:spLocks noGrp="1"/>
          </p:cNvSpPr>
          <p:nvPr>
            <p:ph type="body" sz="quarter" idx="14"/>
          </p:nvPr>
        </p:nvSpPr>
        <p:spPr>
          <a:xfrm>
            <a:off x="4259181" y="3040568"/>
            <a:ext cx="4572000" cy="477838"/>
          </a:xfrm>
        </p:spPr>
        <p:txBody>
          <a:bodyPr/>
          <a:lstStyle/>
          <a:p>
            <a:pPr marL="0" lvl="0">
              <a:lnSpc>
                <a:spcPct val="80000"/>
              </a:lnSpc>
              <a:buClrTx/>
              <a:buSzTx/>
            </a:pPr>
            <a:r>
              <a:rPr lang="en-US" sz="2000" dirty="0">
                <a:latin typeface="+mn-lt"/>
                <a:cs typeface="Lucida Handwriting"/>
              </a:rPr>
              <a:t>Carol Christopher, Plan Administrator</a:t>
            </a:r>
          </a:p>
          <a:p>
            <a:pPr marL="0" lvl="0">
              <a:lnSpc>
                <a:spcPct val="80000"/>
              </a:lnSpc>
              <a:buClrTx/>
              <a:buSzTx/>
            </a:pPr>
            <a:r>
              <a:rPr lang="en-US" dirty="0">
                <a:latin typeface="+mn-lt"/>
                <a:cs typeface="Lucida Handwriting"/>
              </a:rPr>
              <a:t>HR Benefits Office</a:t>
            </a:r>
          </a:p>
        </p:txBody>
      </p:sp>
      <p:sp>
        <p:nvSpPr>
          <p:cNvPr id="9" name="Text Placeholder 10"/>
          <p:cNvSpPr txBox="1">
            <a:spLocks/>
          </p:cNvSpPr>
          <p:nvPr/>
        </p:nvSpPr>
        <p:spPr>
          <a:xfrm>
            <a:off x="492103" y="3640568"/>
            <a:ext cx="3278508" cy="397500"/>
          </a:xfrm>
          <a:prstGeom prst="rect">
            <a:avLst/>
          </a:prstGeom>
        </p:spPr>
        <p:txBody>
          <a:bodyPr vert="horz" lIns="0" tIns="91440" rIns="0" rtlCol="0" anchor="ctr" anchorCtr="0">
            <a:noAutofit/>
          </a:bodyPr>
          <a:lstStyle/>
          <a:p>
            <a:pPr defTabSz="457200" fontAlgn="auto">
              <a:lnSpc>
                <a:spcPct val="80000"/>
              </a:lnSpc>
              <a:spcBef>
                <a:spcPts val="0"/>
              </a:spcBef>
              <a:spcAft>
                <a:spcPts val="0"/>
              </a:spcAft>
            </a:pPr>
            <a:r>
              <a:rPr lang="en-US" sz="2000" dirty="0">
                <a:solidFill>
                  <a:prstClr val="black"/>
                </a:solidFill>
                <a:cs typeface="Lucida Handwriting"/>
              </a:rPr>
              <a:t>June 20, 2023</a:t>
            </a:r>
          </a:p>
        </p:txBody>
      </p:sp>
    </p:spTree>
    <p:extLst>
      <p:ext uri="{BB962C8B-B14F-4D97-AF65-F5344CB8AC3E}">
        <p14:creationId xmlns:p14="http://schemas.microsoft.com/office/powerpoint/2010/main" val="493528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idx="1"/>
          </p:nvPr>
        </p:nvSpPr>
        <p:spPr/>
        <p:txBody>
          <a:bodyPr>
            <a:normAutofit/>
          </a:bodyPr>
          <a:lstStyle/>
          <a:p>
            <a:r>
              <a:rPr lang="en-US" dirty="0">
                <a:latin typeface="+mn-lt"/>
              </a:rPr>
              <a:t>Social Security Supplement is paid until age 65</a:t>
            </a:r>
          </a:p>
          <a:p>
            <a:r>
              <a:rPr lang="en-US" dirty="0">
                <a:latin typeface="+mn-lt"/>
              </a:rPr>
              <a:t>Social Security Supplemental = Benefit Percentage x  $133 </a:t>
            </a:r>
          </a:p>
          <a:p>
            <a:pPr marL="412750" lvl="1" indent="0">
              <a:buNone/>
            </a:pPr>
            <a:r>
              <a:rPr lang="en-US" sz="1800" u="sng" dirty="0">
                <a:latin typeface="+mn-lt"/>
              </a:rPr>
              <a:t>Example</a:t>
            </a:r>
            <a:r>
              <a:rPr lang="en-US" sz="1800" dirty="0">
                <a:latin typeface="+mn-lt"/>
              </a:rPr>
              <a:t>:</a:t>
            </a:r>
          </a:p>
          <a:p>
            <a:pPr lvl="1">
              <a:lnSpc>
                <a:spcPct val="100000"/>
              </a:lnSpc>
            </a:pPr>
            <a:r>
              <a:rPr lang="en-US" sz="1800" dirty="0">
                <a:latin typeface="+mn-lt"/>
              </a:rPr>
              <a:t>Retiree Age: 60 (age factor: .025)</a:t>
            </a:r>
          </a:p>
          <a:p>
            <a:pPr lvl="1"/>
            <a:r>
              <a:rPr lang="en-US" sz="1800" dirty="0">
                <a:latin typeface="+mn-lt"/>
              </a:rPr>
              <a:t>Service Credit: 23 years</a:t>
            </a:r>
          </a:p>
          <a:p>
            <a:pPr lvl="1"/>
            <a:r>
              <a:rPr lang="en-US" sz="1800" dirty="0">
                <a:latin typeface="+mn-lt"/>
              </a:rPr>
              <a:t>Benefit Percentage: .025 x 23 = 57.5%</a:t>
            </a:r>
          </a:p>
          <a:p>
            <a:pPr lvl="1"/>
            <a:r>
              <a:rPr lang="en-US" sz="1800" dirty="0">
                <a:latin typeface="+mn-lt"/>
              </a:rPr>
              <a:t>S.S. Supplement: 57.5% x $133 = $76.47</a:t>
            </a:r>
          </a:p>
          <a:p>
            <a:pPr>
              <a:lnSpc>
                <a:spcPct val="175000"/>
              </a:lnSpc>
            </a:pPr>
            <a:r>
              <a:rPr lang="en-US" dirty="0">
                <a:latin typeface="+mn-lt"/>
              </a:rPr>
              <a:t>Not reduced by Social Security benefits</a:t>
            </a:r>
          </a:p>
        </p:txBody>
      </p:sp>
      <p:sp>
        <p:nvSpPr>
          <p:cNvPr id="11267" name="Rectangle 2"/>
          <p:cNvSpPr>
            <a:spLocks noGrp="1" noChangeArrowheads="1"/>
          </p:cNvSpPr>
          <p:nvPr>
            <p:ph type="title"/>
          </p:nvPr>
        </p:nvSpPr>
        <p:spPr/>
        <p:txBody>
          <a:bodyPr/>
          <a:lstStyle/>
          <a:p>
            <a:r>
              <a:rPr lang="en-US" dirty="0"/>
              <a:t>Social Security Supplement</a:t>
            </a:r>
          </a:p>
        </p:txBody>
      </p:sp>
      <p:pic>
        <p:nvPicPr>
          <p:cNvPr id="4" name="Picture 2" descr="\\the-lab.llnl.gov\llnlusers1\howard29\Data\Documents\Benefits Logo\Logo\logo_full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6380253"/>
            <a:ext cx="1343660" cy="4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60347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9"/>
          <p:cNvSpPr>
            <a:spLocks noGrp="1" noChangeArrowheads="1"/>
          </p:cNvSpPr>
          <p:nvPr>
            <p:ph type="title"/>
          </p:nvPr>
        </p:nvSpPr>
        <p:spPr/>
        <p:txBody>
          <a:bodyPr/>
          <a:lstStyle/>
          <a:p>
            <a:r>
              <a:rPr lang="en-US" dirty="0"/>
              <a:t>Maximum Benefit Limitation</a:t>
            </a:r>
          </a:p>
        </p:txBody>
      </p:sp>
      <p:sp>
        <p:nvSpPr>
          <p:cNvPr id="13319" name="Text Box 11"/>
          <p:cNvSpPr txBox="1">
            <a:spLocks noChangeArrowheads="1"/>
          </p:cNvSpPr>
          <p:nvPr/>
        </p:nvSpPr>
        <p:spPr bwMode="auto">
          <a:xfrm>
            <a:off x="1090612" y="5867397"/>
            <a:ext cx="67247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auto">
              <a:spcBef>
                <a:spcPts val="0"/>
              </a:spcBef>
              <a:spcAft>
                <a:spcPts val="0"/>
              </a:spcAft>
            </a:pPr>
            <a:r>
              <a:rPr lang="en-US" sz="2400" dirty="0">
                <a:solidFill>
                  <a:prstClr val="black"/>
                </a:solidFill>
              </a:rPr>
              <a:t>* </a:t>
            </a:r>
            <a:r>
              <a:rPr lang="en-US" sz="2400" dirty="0">
                <a:solidFill>
                  <a:prstClr val="black"/>
                </a:solidFill>
                <a:latin typeface="+mn-lt"/>
              </a:rPr>
              <a:t>Non-qualified Restoration Plan implemented</a:t>
            </a:r>
          </a:p>
        </p:txBody>
      </p:sp>
      <p:pic>
        <p:nvPicPr>
          <p:cNvPr id="7" name="Picture 2" descr="\\the-lab.llnl.gov\llnlusers1\howard29\Data\Documents\Benefits Logo\Logo\logo_full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6380253"/>
            <a:ext cx="1343660" cy="4777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1320668" y="2567264"/>
            <a:ext cx="2679283" cy="1961147"/>
          </a:xfrm>
          <a:prstGeom prst="rect">
            <a:avLst/>
          </a:prstGeom>
          <a:solidFill>
            <a:srgbClr val="4388B8"/>
          </a:solidFill>
          <a:ln w="9525">
            <a:noFill/>
            <a:miter lim="800000"/>
            <a:headEnd/>
            <a:tailEnd/>
          </a:ln>
        </p:spPr>
        <p:txBody>
          <a:bodyPr rtlCol="0" anchor="b">
            <a:prstTxWarp prst="textNoShape">
              <a:avLst/>
            </a:prstTxWarp>
          </a:bodyPr>
          <a:lstStyle/>
          <a:p>
            <a:pPr algn="ctr">
              <a:spcBef>
                <a:spcPct val="0"/>
              </a:spcBef>
            </a:pPr>
            <a:r>
              <a:rPr lang="en-US" sz="2400" dirty="0">
                <a:solidFill>
                  <a:schemeClr val="bg1"/>
                </a:solidFill>
              </a:rPr>
              <a:t>Plan Limit</a:t>
            </a:r>
          </a:p>
          <a:p>
            <a:pPr algn="ctr">
              <a:spcBef>
                <a:spcPct val="0"/>
              </a:spcBef>
            </a:pPr>
            <a:endParaRPr lang="en-US" sz="2400" dirty="0">
              <a:solidFill>
                <a:schemeClr val="bg1"/>
              </a:solidFill>
            </a:endParaRPr>
          </a:p>
          <a:p>
            <a:pPr algn="ctr">
              <a:spcBef>
                <a:spcPct val="0"/>
              </a:spcBef>
            </a:pPr>
            <a:r>
              <a:rPr lang="en-US" sz="2400" dirty="0">
                <a:solidFill>
                  <a:schemeClr val="bg1"/>
                </a:solidFill>
              </a:rPr>
              <a:t>100% Rule</a:t>
            </a:r>
          </a:p>
          <a:p>
            <a:pPr algn="ctr">
              <a:spcBef>
                <a:spcPct val="0"/>
              </a:spcBef>
            </a:pPr>
            <a:endParaRPr lang="en-US" sz="2400" dirty="0">
              <a:solidFill>
                <a:schemeClr val="bg1"/>
              </a:solidFill>
            </a:endParaRPr>
          </a:p>
        </p:txBody>
      </p:sp>
      <p:sp>
        <p:nvSpPr>
          <p:cNvPr id="9" name="Rectangle 8"/>
          <p:cNvSpPr/>
          <p:nvPr/>
        </p:nvSpPr>
        <p:spPr bwMode="auto">
          <a:xfrm>
            <a:off x="5090710" y="1586691"/>
            <a:ext cx="2671263" cy="1961147"/>
          </a:xfrm>
          <a:prstGeom prst="rect">
            <a:avLst/>
          </a:prstGeom>
          <a:solidFill>
            <a:srgbClr val="4388B8"/>
          </a:solidFill>
          <a:ln w="9525">
            <a:noFill/>
            <a:miter lim="800000"/>
            <a:headEnd/>
            <a:tailEnd/>
          </a:ln>
        </p:spPr>
        <p:txBody>
          <a:bodyPr rtlCol="0" anchor="b">
            <a:prstTxWarp prst="textNoShape">
              <a:avLst/>
            </a:prstTxWarp>
          </a:bodyPr>
          <a:lstStyle/>
          <a:p>
            <a:pPr algn="ctr">
              <a:spcBef>
                <a:spcPct val="0"/>
              </a:spcBef>
            </a:pPr>
            <a:r>
              <a:rPr lang="en-US" sz="2400" dirty="0">
                <a:solidFill>
                  <a:schemeClr val="bg1"/>
                </a:solidFill>
              </a:rPr>
              <a:t>IRC 415 Limit*</a:t>
            </a:r>
          </a:p>
          <a:p>
            <a:pPr algn="ctr">
              <a:spcBef>
                <a:spcPct val="0"/>
              </a:spcBef>
            </a:pPr>
            <a:endParaRPr lang="en-US" sz="2400" dirty="0">
              <a:solidFill>
                <a:schemeClr val="bg1"/>
              </a:solidFill>
            </a:endParaRPr>
          </a:p>
          <a:p>
            <a:pPr algn="ctr">
              <a:spcBef>
                <a:spcPct val="0"/>
              </a:spcBef>
            </a:pPr>
            <a:r>
              <a:rPr lang="en-US" sz="2400" dirty="0">
                <a:solidFill>
                  <a:schemeClr val="bg1"/>
                </a:solidFill>
              </a:rPr>
              <a:t>Dollar Limit</a:t>
            </a:r>
          </a:p>
          <a:p>
            <a:pPr algn="ctr">
              <a:spcBef>
                <a:spcPct val="0"/>
              </a:spcBef>
            </a:pPr>
            <a:endParaRPr lang="en-US" sz="2400" dirty="0">
              <a:solidFill>
                <a:schemeClr val="bg1"/>
              </a:solidFill>
            </a:endParaRPr>
          </a:p>
        </p:txBody>
      </p:sp>
      <p:sp>
        <p:nvSpPr>
          <p:cNvPr id="8" name="Rectangle 7">
            <a:extLst>
              <a:ext uri="{FF2B5EF4-FFF2-40B4-BE49-F238E27FC236}">
                <a16:creationId xmlns:a16="http://schemas.microsoft.com/office/drawing/2014/main" id="{3C57A5B9-F275-42A9-9816-53FCCEE53E88}"/>
              </a:ext>
            </a:extLst>
          </p:cNvPr>
          <p:cNvSpPr/>
          <p:nvPr/>
        </p:nvSpPr>
        <p:spPr bwMode="auto">
          <a:xfrm>
            <a:off x="5090710" y="3727044"/>
            <a:ext cx="2671263" cy="1961147"/>
          </a:xfrm>
          <a:prstGeom prst="rect">
            <a:avLst/>
          </a:prstGeom>
          <a:solidFill>
            <a:srgbClr val="4388B8"/>
          </a:solidFill>
          <a:ln w="9525">
            <a:noFill/>
            <a:miter lim="800000"/>
            <a:headEnd/>
            <a:tailEnd/>
          </a:ln>
        </p:spPr>
        <p:txBody>
          <a:bodyPr rtlCol="0" anchor="b">
            <a:prstTxWarp prst="textNoShape">
              <a:avLst/>
            </a:prstTxWarp>
          </a:bodyPr>
          <a:lstStyle/>
          <a:p>
            <a:pPr algn="ctr">
              <a:spcBef>
                <a:spcPct val="0"/>
              </a:spcBef>
            </a:pPr>
            <a:r>
              <a:rPr lang="en-US" sz="2400" dirty="0">
                <a:solidFill>
                  <a:schemeClr val="bg1"/>
                </a:solidFill>
              </a:rPr>
              <a:t>IRC 401(a) Limit</a:t>
            </a:r>
          </a:p>
          <a:p>
            <a:pPr algn="ctr">
              <a:spcBef>
                <a:spcPct val="0"/>
              </a:spcBef>
            </a:pPr>
            <a:endParaRPr lang="en-US" sz="2400" dirty="0">
              <a:solidFill>
                <a:schemeClr val="bg1"/>
              </a:solidFill>
            </a:endParaRPr>
          </a:p>
          <a:p>
            <a:pPr algn="ctr">
              <a:spcBef>
                <a:spcPct val="0"/>
              </a:spcBef>
            </a:pPr>
            <a:r>
              <a:rPr lang="en-US" sz="2400" dirty="0">
                <a:solidFill>
                  <a:schemeClr val="bg1"/>
                </a:solidFill>
              </a:rPr>
              <a:t>Salary Limit</a:t>
            </a:r>
          </a:p>
          <a:p>
            <a:pPr algn="ctr">
              <a:spcBef>
                <a:spcPct val="0"/>
              </a:spcBef>
            </a:pPr>
            <a:endParaRPr lang="en-US" sz="2400" dirty="0">
              <a:solidFill>
                <a:schemeClr val="bg1"/>
              </a:solidFill>
            </a:endParaRPr>
          </a:p>
        </p:txBody>
      </p:sp>
    </p:spTree>
    <p:extLst>
      <p:ext uri="{BB962C8B-B14F-4D97-AF65-F5344CB8AC3E}">
        <p14:creationId xmlns:p14="http://schemas.microsoft.com/office/powerpoint/2010/main" val="67596706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376989" y="1295400"/>
            <a:ext cx="7852611" cy="3773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defTabSz="287338">
              <a:defRPr>
                <a:solidFill>
                  <a:schemeClr val="tx1"/>
                </a:solidFill>
                <a:latin typeface="Calibri" pitchFamily="34" charset="0"/>
              </a:defRPr>
            </a:lvl1pPr>
            <a:lvl2pPr marL="287338" indent="-173038" defTabSz="287338">
              <a:defRPr>
                <a:solidFill>
                  <a:schemeClr val="tx1"/>
                </a:solidFill>
                <a:latin typeface="Calibri" pitchFamily="34" charset="0"/>
              </a:defRPr>
            </a:lvl2pPr>
            <a:lvl3pPr marL="574675" indent="-52388" defTabSz="287338">
              <a:defRPr>
                <a:solidFill>
                  <a:schemeClr val="tx1"/>
                </a:solidFill>
                <a:latin typeface="Calibri" pitchFamily="34" charset="0"/>
              </a:defRPr>
            </a:lvl3pPr>
            <a:lvl4pPr marL="1600200" indent="-228600" defTabSz="287338">
              <a:defRPr>
                <a:solidFill>
                  <a:schemeClr val="tx1"/>
                </a:solidFill>
                <a:latin typeface="Calibri" pitchFamily="34" charset="0"/>
              </a:defRPr>
            </a:lvl4pPr>
            <a:lvl5pPr marL="2057400" indent="-228600" defTabSz="287338">
              <a:defRPr>
                <a:solidFill>
                  <a:schemeClr val="tx1"/>
                </a:solidFill>
                <a:latin typeface="Calibri" pitchFamily="34" charset="0"/>
              </a:defRPr>
            </a:lvl5pPr>
            <a:lvl6pPr marL="2514600" indent="-228600" defTabSz="287338" fontAlgn="base">
              <a:spcBef>
                <a:spcPct val="0"/>
              </a:spcBef>
              <a:spcAft>
                <a:spcPct val="0"/>
              </a:spcAft>
              <a:defRPr>
                <a:solidFill>
                  <a:schemeClr val="tx1"/>
                </a:solidFill>
                <a:latin typeface="Calibri" pitchFamily="34" charset="0"/>
              </a:defRPr>
            </a:lvl6pPr>
            <a:lvl7pPr marL="2971800" indent="-228600" defTabSz="287338" fontAlgn="base">
              <a:spcBef>
                <a:spcPct val="0"/>
              </a:spcBef>
              <a:spcAft>
                <a:spcPct val="0"/>
              </a:spcAft>
              <a:defRPr>
                <a:solidFill>
                  <a:schemeClr val="tx1"/>
                </a:solidFill>
                <a:latin typeface="Calibri" pitchFamily="34" charset="0"/>
              </a:defRPr>
            </a:lvl7pPr>
            <a:lvl8pPr marL="3429000" indent="-228600" defTabSz="287338" fontAlgn="base">
              <a:spcBef>
                <a:spcPct val="0"/>
              </a:spcBef>
              <a:spcAft>
                <a:spcPct val="0"/>
              </a:spcAft>
              <a:defRPr>
                <a:solidFill>
                  <a:schemeClr val="tx1"/>
                </a:solidFill>
                <a:latin typeface="Calibri" pitchFamily="34" charset="0"/>
              </a:defRPr>
            </a:lvl8pPr>
            <a:lvl9pPr marL="3886200" indent="-228600" defTabSz="287338" fontAlgn="base">
              <a:spcBef>
                <a:spcPct val="0"/>
              </a:spcBef>
              <a:spcAft>
                <a:spcPct val="0"/>
              </a:spcAft>
              <a:defRPr>
                <a:solidFill>
                  <a:schemeClr val="tx1"/>
                </a:solidFill>
                <a:latin typeface="Calibri" pitchFamily="34" charset="0"/>
              </a:defRPr>
            </a:lvl9pPr>
          </a:lstStyle>
          <a:p>
            <a:pPr marL="457200" lvl="1" indent="-342900" fontAlgn="auto">
              <a:spcBef>
                <a:spcPts val="0"/>
              </a:spcBef>
              <a:buClr>
                <a:schemeClr val="accent2"/>
              </a:buClr>
              <a:buFont typeface="Wingdings" panose="05000000000000000000" pitchFamily="2" charset="2"/>
              <a:buChar char="§"/>
            </a:pPr>
            <a:r>
              <a:rPr lang="en-US" sz="2000" dirty="0">
                <a:latin typeface="+mn-lt"/>
                <a:cs typeface="Arial"/>
              </a:rPr>
              <a:t>Plan Limit </a:t>
            </a:r>
          </a:p>
          <a:p>
            <a:pPr marL="822960" lvl="2" indent="-182880">
              <a:buClr>
                <a:schemeClr val="accent2"/>
              </a:buClr>
              <a:buSzPct val="90000"/>
              <a:buFont typeface="Arial" panose="020B0604020202020204" pitchFamily="34" charset="0"/>
              <a:buChar char="-"/>
            </a:pPr>
            <a:r>
              <a:rPr lang="en-US" dirty="0">
                <a:latin typeface="+mn-lt"/>
                <a:cs typeface="Arial"/>
              </a:rPr>
              <a:t>Service Credit × Age Factor (benefit percentage cannot exceed 100%)</a:t>
            </a:r>
          </a:p>
          <a:p>
            <a:pPr marL="822960" lvl="2" indent="-182880">
              <a:buClr>
                <a:schemeClr val="accent2"/>
              </a:buClr>
              <a:buSzPct val="90000"/>
              <a:buFont typeface="Arial" panose="020B0604020202020204" pitchFamily="34" charset="0"/>
              <a:buChar char="-"/>
            </a:pPr>
            <a:r>
              <a:rPr lang="en-US" dirty="0">
                <a:latin typeface="+mn-lt"/>
                <a:cs typeface="Arial"/>
              </a:rPr>
              <a:t>For example:</a:t>
            </a:r>
          </a:p>
          <a:p>
            <a:pPr lvl="3">
              <a:lnSpc>
                <a:spcPct val="140000"/>
              </a:lnSpc>
            </a:pPr>
            <a:r>
              <a:rPr lang="en-US" dirty="0">
                <a:solidFill>
                  <a:prstClr val="black"/>
                </a:solidFill>
                <a:latin typeface="+mn-lt"/>
              </a:rPr>
              <a:t>		Age 65; age factor = .0250</a:t>
            </a:r>
          </a:p>
          <a:p>
            <a:pPr lvl="3"/>
            <a:r>
              <a:rPr lang="en-US" dirty="0">
                <a:solidFill>
                  <a:prstClr val="black"/>
                </a:solidFill>
                <a:latin typeface="+mn-lt"/>
              </a:rPr>
              <a:t>		42 years of service</a:t>
            </a:r>
          </a:p>
          <a:p>
            <a:pPr lvl="3"/>
            <a:r>
              <a:rPr lang="en-US" dirty="0">
                <a:solidFill>
                  <a:prstClr val="black"/>
                </a:solidFill>
                <a:latin typeface="+mn-lt"/>
              </a:rPr>
              <a:t>		.0250 × 42 = 105%</a:t>
            </a:r>
          </a:p>
          <a:p>
            <a:pPr lvl="3"/>
            <a:endParaRPr lang="en-US" dirty="0">
              <a:solidFill>
                <a:prstClr val="black"/>
              </a:solidFill>
              <a:latin typeface="+mn-lt"/>
            </a:endParaRPr>
          </a:p>
          <a:p>
            <a:pPr marL="457200" lvl="1" indent="-342900">
              <a:buClr>
                <a:schemeClr val="accent2"/>
              </a:buClr>
              <a:buFont typeface="Wingdings" panose="05000000000000000000" pitchFamily="2" charset="2"/>
              <a:buChar char="§"/>
            </a:pPr>
            <a:r>
              <a:rPr lang="en-US" sz="2000" dirty="0">
                <a:latin typeface="+mn-lt"/>
                <a:cs typeface="Arial"/>
              </a:rPr>
              <a:t>IRC Section 415 Limits							IRC Section 401(a)(17) Limits</a:t>
            </a:r>
          </a:p>
          <a:p>
            <a:pPr lvl="1"/>
            <a:br>
              <a:rPr lang="en-US" sz="2000" dirty="0">
                <a:solidFill>
                  <a:prstClr val="black"/>
                </a:solidFill>
                <a:latin typeface="+mn-lt"/>
              </a:rPr>
            </a:br>
            <a:endParaRPr lang="en-US" sz="2000" dirty="0">
              <a:solidFill>
                <a:prstClr val="black"/>
              </a:solidFill>
              <a:latin typeface="+mn-lt"/>
            </a:endParaRPr>
          </a:p>
          <a:p>
            <a:pPr lvl="3"/>
            <a:endParaRPr lang="en-US" sz="2000" dirty="0">
              <a:solidFill>
                <a:prstClr val="black"/>
              </a:solidFill>
              <a:latin typeface="+mn-lt"/>
            </a:endParaRPr>
          </a:p>
          <a:p>
            <a:pPr lvl="2" fontAlgn="auto">
              <a:spcBef>
                <a:spcPts val="0"/>
              </a:spcBef>
              <a:spcAft>
                <a:spcPts val="0"/>
              </a:spcAft>
              <a:buFontTx/>
              <a:buChar char="•"/>
            </a:pPr>
            <a:endParaRPr lang="en-US" sz="2400" i="1" dirty="0">
              <a:solidFill>
                <a:srgbClr val="006600"/>
              </a:solidFill>
            </a:endParaRPr>
          </a:p>
        </p:txBody>
      </p:sp>
      <p:sp>
        <p:nvSpPr>
          <p:cNvPr id="14341" name="Rectangle 8"/>
          <p:cNvSpPr>
            <a:spLocks noGrp="1" noChangeArrowheads="1"/>
          </p:cNvSpPr>
          <p:nvPr>
            <p:ph type="title"/>
          </p:nvPr>
        </p:nvSpPr>
        <p:spPr/>
        <p:txBody>
          <a:bodyPr/>
          <a:lstStyle/>
          <a:p>
            <a:r>
              <a:rPr lang="en-US" dirty="0"/>
              <a:t>Benefit Limits</a:t>
            </a:r>
          </a:p>
        </p:txBody>
      </p:sp>
      <p:pic>
        <p:nvPicPr>
          <p:cNvPr id="5" name="Picture 2" descr="\\the-lab.llnl.gov\llnlusers1\howard29\Data\Documents\Benefits Logo\Logo\logo_fullcol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380253"/>
            <a:ext cx="1343660" cy="4777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2994300979"/>
              </p:ext>
            </p:extLst>
          </p:nvPr>
        </p:nvGraphicFramePr>
        <p:xfrm>
          <a:off x="962659" y="3766420"/>
          <a:ext cx="3216309" cy="2334394"/>
        </p:xfrm>
        <a:graphic>
          <a:graphicData uri="http://schemas.openxmlformats.org/drawingml/2006/table">
            <a:tbl>
              <a:tblPr firstRow="1" bandRow="1">
                <a:tableStyleId>{5C22544A-7EE6-4342-B048-85BDC9FD1C3A}</a:tableStyleId>
              </a:tblPr>
              <a:tblGrid>
                <a:gridCol w="1588035">
                  <a:extLst>
                    <a:ext uri="{9D8B030D-6E8A-4147-A177-3AD203B41FA5}">
                      <a16:colId xmlns:a16="http://schemas.microsoft.com/office/drawing/2014/main" val="20000"/>
                    </a:ext>
                  </a:extLst>
                </a:gridCol>
                <a:gridCol w="1628274">
                  <a:extLst>
                    <a:ext uri="{9D8B030D-6E8A-4147-A177-3AD203B41FA5}">
                      <a16:colId xmlns:a16="http://schemas.microsoft.com/office/drawing/2014/main" val="20001"/>
                    </a:ext>
                  </a:extLst>
                </a:gridCol>
              </a:tblGrid>
              <a:tr h="370840">
                <a:tc>
                  <a:txBody>
                    <a:bodyPr/>
                    <a:lstStyle/>
                    <a:p>
                      <a:pPr marL="0" marR="0" algn="ctr">
                        <a:spcBef>
                          <a:spcPts val="0"/>
                        </a:spcBef>
                        <a:spcAft>
                          <a:spcPts val="0"/>
                        </a:spcAft>
                      </a:pPr>
                      <a:r>
                        <a:rPr lang="en-US" sz="1800" b="1" dirty="0">
                          <a:solidFill>
                            <a:srgbClr val="FFFFFF"/>
                          </a:solidFill>
                          <a:effectLst/>
                          <a:latin typeface="Candara" panose="020E0502030303020204" pitchFamily="34" charset="0"/>
                          <a:ea typeface="Calibri" panose="020F0502020204030204" pitchFamily="34" charset="0"/>
                        </a:rPr>
                        <a:t>2023 Benefit Limit</a:t>
                      </a:r>
                      <a:endParaRPr lang="en-US" sz="1100" dirty="0">
                        <a:effectLst/>
                        <a:latin typeface="Calibri" panose="020F0502020204030204" pitchFamily="34" charset="0"/>
                        <a:ea typeface="Calibri" panose="020F0502020204030204" pitchFamily="34" charset="0"/>
                      </a:endParaRPr>
                    </a:p>
                  </a:txBody>
                  <a:tcPr/>
                </a:tc>
                <a:tc>
                  <a:txBody>
                    <a:bodyPr/>
                    <a:lstStyle/>
                    <a:p>
                      <a:pPr marL="0" marR="0" algn="ctr">
                        <a:spcBef>
                          <a:spcPts val="0"/>
                        </a:spcBef>
                        <a:spcAft>
                          <a:spcPts val="0"/>
                        </a:spcAft>
                      </a:pPr>
                      <a:r>
                        <a:rPr lang="en-US" sz="1800" b="1">
                          <a:solidFill>
                            <a:srgbClr val="FFFFFF"/>
                          </a:solidFill>
                          <a:effectLst/>
                          <a:latin typeface="Candara" panose="020E0502030303020204" pitchFamily="34" charset="0"/>
                          <a:ea typeface="Calibri" panose="020F0502020204030204" pitchFamily="34" charset="0"/>
                        </a:rPr>
                        <a:t>Age</a:t>
                      </a:r>
                      <a:endParaRPr lang="en-US" sz="110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10000"/>
                  </a:ext>
                </a:extLst>
              </a:tr>
              <a:tr h="418699">
                <a:tc>
                  <a:txBody>
                    <a:bodyPr/>
                    <a:lstStyle/>
                    <a:p>
                      <a:pPr marL="0" marR="0" algn="r">
                        <a:spcBef>
                          <a:spcPts val="0"/>
                        </a:spcBef>
                        <a:spcAft>
                          <a:spcPts val="0"/>
                        </a:spcAft>
                      </a:pPr>
                      <a:r>
                        <a:rPr lang="en-US" sz="1800" dirty="0">
                          <a:solidFill>
                            <a:srgbClr val="000000"/>
                          </a:solidFill>
                          <a:effectLst/>
                          <a:latin typeface="Candara" panose="020E0502030303020204" pitchFamily="34" charset="0"/>
                          <a:ea typeface="Calibri" panose="020F0502020204030204" pitchFamily="34" charset="0"/>
                        </a:rPr>
                        <a:t>$265,000</a:t>
                      </a:r>
                      <a:endParaRPr lang="en-US" sz="1100" dirty="0">
                        <a:effectLst/>
                        <a:latin typeface="Calibri" panose="020F0502020204030204" pitchFamily="34" charset="0"/>
                        <a:ea typeface="Calibri" panose="020F0502020204030204" pitchFamily="34" charset="0"/>
                      </a:endParaRPr>
                    </a:p>
                  </a:txBody>
                  <a:tcPr/>
                </a:tc>
                <a:tc>
                  <a:txBody>
                    <a:bodyPr/>
                    <a:lstStyle/>
                    <a:p>
                      <a:pPr marL="0" marR="0" algn="ctr">
                        <a:spcBef>
                          <a:spcPts val="0"/>
                        </a:spcBef>
                        <a:spcAft>
                          <a:spcPts val="0"/>
                        </a:spcAft>
                      </a:pPr>
                      <a:r>
                        <a:rPr lang="en-US" sz="1800">
                          <a:solidFill>
                            <a:srgbClr val="000000"/>
                          </a:solidFill>
                          <a:effectLst/>
                          <a:latin typeface="Candara" panose="020E0502030303020204" pitchFamily="34" charset="0"/>
                          <a:ea typeface="Calibri" panose="020F0502020204030204" pitchFamily="34" charset="0"/>
                        </a:rPr>
                        <a:t>62 (+)</a:t>
                      </a:r>
                      <a:endParaRPr lang="en-US" sz="110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10001"/>
                  </a:ext>
                </a:extLst>
              </a:tr>
              <a:tr h="370840">
                <a:tc>
                  <a:txBody>
                    <a:bodyPr/>
                    <a:lstStyle/>
                    <a:p>
                      <a:pPr marL="0" marR="0" algn="r">
                        <a:spcBef>
                          <a:spcPts val="0"/>
                        </a:spcBef>
                        <a:spcAft>
                          <a:spcPts val="0"/>
                        </a:spcAft>
                      </a:pPr>
                      <a:r>
                        <a:rPr lang="en-US" sz="1800" dirty="0">
                          <a:solidFill>
                            <a:srgbClr val="000000"/>
                          </a:solidFill>
                          <a:effectLst/>
                          <a:latin typeface="Candara" panose="020E0502030303020204" pitchFamily="34" charset="0"/>
                          <a:ea typeface="Calibri" panose="020F0502020204030204" pitchFamily="34" charset="0"/>
                        </a:rPr>
                        <a:t>$231,081 </a:t>
                      </a:r>
                      <a:endParaRPr lang="en-US" sz="1100" dirty="0">
                        <a:effectLst/>
                        <a:latin typeface="Calibri" panose="020F0502020204030204" pitchFamily="34" charset="0"/>
                        <a:ea typeface="Calibri" panose="020F0502020204030204" pitchFamily="34" charset="0"/>
                      </a:endParaRPr>
                    </a:p>
                  </a:txBody>
                  <a:tcPr/>
                </a:tc>
                <a:tc>
                  <a:txBody>
                    <a:bodyPr/>
                    <a:lstStyle/>
                    <a:p>
                      <a:pPr marL="0" marR="0" algn="ctr">
                        <a:spcBef>
                          <a:spcPts val="0"/>
                        </a:spcBef>
                        <a:spcAft>
                          <a:spcPts val="0"/>
                        </a:spcAft>
                      </a:pPr>
                      <a:r>
                        <a:rPr lang="en-US" sz="1800" dirty="0">
                          <a:solidFill>
                            <a:srgbClr val="000000"/>
                          </a:solidFill>
                          <a:effectLst/>
                          <a:latin typeface="Candara" panose="020E0502030303020204" pitchFamily="34" charset="0"/>
                          <a:ea typeface="Calibri" panose="020F0502020204030204" pitchFamily="34" charset="0"/>
                        </a:rPr>
                        <a:t>60</a:t>
                      </a:r>
                      <a:endParaRPr lang="en-US" sz="1100" dirty="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10002"/>
                  </a:ext>
                </a:extLst>
              </a:tr>
              <a:tr h="494097">
                <a:tc>
                  <a:txBody>
                    <a:bodyPr/>
                    <a:lstStyle/>
                    <a:p>
                      <a:pPr marL="0" marR="0" algn="r">
                        <a:spcBef>
                          <a:spcPts val="0"/>
                        </a:spcBef>
                        <a:spcAft>
                          <a:spcPts val="0"/>
                        </a:spcAft>
                      </a:pPr>
                      <a:r>
                        <a:rPr lang="en-US" sz="1800" dirty="0">
                          <a:solidFill>
                            <a:srgbClr val="000000"/>
                          </a:solidFill>
                          <a:effectLst/>
                          <a:latin typeface="Candara" panose="020E0502030303020204" pitchFamily="34" charset="0"/>
                          <a:ea typeface="Calibri" panose="020F0502020204030204" pitchFamily="34" charset="0"/>
                        </a:rPr>
                        <a:t>$166,443</a:t>
                      </a:r>
                      <a:endParaRPr lang="en-US" sz="1100" dirty="0">
                        <a:effectLst/>
                        <a:latin typeface="Calibri" panose="020F0502020204030204" pitchFamily="34" charset="0"/>
                        <a:ea typeface="Calibri" panose="020F0502020204030204" pitchFamily="34" charset="0"/>
                      </a:endParaRPr>
                    </a:p>
                  </a:txBody>
                  <a:tcPr/>
                </a:tc>
                <a:tc>
                  <a:txBody>
                    <a:bodyPr/>
                    <a:lstStyle/>
                    <a:p>
                      <a:pPr marL="0" marR="0" algn="ctr">
                        <a:spcBef>
                          <a:spcPts val="0"/>
                        </a:spcBef>
                        <a:spcAft>
                          <a:spcPts val="0"/>
                        </a:spcAft>
                      </a:pPr>
                      <a:r>
                        <a:rPr lang="en-US" sz="1800">
                          <a:solidFill>
                            <a:srgbClr val="000000"/>
                          </a:solidFill>
                          <a:effectLst/>
                          <a:latin typeface="Candara" panose="020E0502030303020204" pitchFamily="34" charset="0"/>
                          <a:ea typeface="Calibri" panose="020F0502020204030204" pitchFamily="34" charset="0"/>
                        </a:rPr>
                        <a:t>55</a:t>
                      </a:r>
                      <a:endParaRPr lang="en-US" sz="110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10003"/>
                  </a:ext>
                </a:extLst>
              </a:tr>
              <a:tr h="410678">
                <a:tc>
                  <a:txBody>
                    <a:bodyPr/>
                    <a:lstStyle/>
                    <a:p>
                      <a:pPr marL="0" marR="0" algn="r">
                        <a:spcBef>
                          <a:spcPts val="0"/>
                        </a:spcBef>
                        <a:spcAft>
                          <a:spcPts val="0"/>
                        </a:spcAft>
                      </a:pPr>
                      <a:r>
                        <a:rPr lang="en-US" sz="1800" dirty="0">
                          <a:solidFill>
                            <a:srgbClr val="000000"/>
                          </a:solidFill>
                          <a:effectLst/>
                          <a:latin typeface="Candara" panose="020E0502030303020204" pitchFamily="34" charset="0"/>
                          <a:ea typeface="Calibri" panose="020F0502020204030204" pitchFamily="34" charset="0"/>
                        </a:rPr>
                        <a:t>$116,600</a:t>
                      </a:r>
                      <a:endParaRPr lang="en-US" sz="1100" dirty="0">
                        <a:effectLst/>
                        <a:latin typeface="Calibri" panose="020F0502020204030204" pitchFamily="34" charset="0"/>
                        <a:ea typeface="Calibri" panose="020F0502020204030204" pitchFamily="34" charset="0"/>
                      </a:endParaRPr>
                    </a:p>
                  </a:txBody>
                  <a:tcPr/>
                </a:tc>
                <a:tc>
                  <a:txBody>
                    <a:bodyPr/>
                    <a:lstStyle/>
                    <a:p>
                      <a:pPr marL="0" marR="0" algn="ctr">
                        <a:spcBef>
                          <a:spcPts val="0"/>
                        </a:spcBef>
                        <a:spcAft>
                          <a:spcPts val="0"/>
                        </a:spcAft>
                      </a:pPr>
                      <a:r>
                        <a:rPr lang="en-US" sz="1800" dirty="0">
                          <a:solidFill>
                            <a:srgbClr val="000000"/>
                          </a:solidFill>
                          <a:effectLst/>
                          <a:latin typeface="Candara" panose="020E0502030303020204" pitchFamily="34" charset="0"/>
                          <a:ea typeface="Calibri" panose="020F0502020204030204" pitchFamily="34" charset="0"/>
                        </a:rPr>
                        <a:t>50</a:t>
                      </a:r>
                      <a:endParaRPr lang="en-US" sz="1100" dirty="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10004"/>
                  </a:ext>
                </a:extLst>
              </a:tr>
            </a:tbl>
          </a:graphicData>
        </a:graphic>
      </p:graphicFrame>
      <p:graphicFrame>
        <p:nvGraphicFramePr>
          <p:cNvPr id="6" name="Table 5">
            <a:extLst>
              <a:ext uri="{FF2B5EF4-FFF2-40B4-BE49-F238E27FC236}">
                <a16:creationId xmlns:a16="http://schemas.microsoft.com/office/drawing/2014/main" id="{96ACF5AA-D0CB-4E3A-8202-48646C082986}"/>
              </a:ext>
            </a:extLst>
          </p:cNvPr>
          <p:cNvGraphicFramePr>
            <a:graphicFrameLocks noGrp="1"/>
          </p:cNvGraphicFramePr>
          <p:nvPr>
            <p:extLst>
              <p:ext uri="{D42A27DB-BD31-4B8C-83A1-F6EECF244321}">
                <p14:modId xmlns:p14="http://schemas.microsoft.com/office/powerpoint/2010/main" val="467500010"/>
              </p:ext>
            </p:extLst>
          </p:nvPr>
        </p:nvGraphicFramePr>
        <p:xfrm>
          <a:off x="4965032" y="3766419"/>
          <a:ext cx="3216309" cy="2334395"/>
        </p:xfrm>
        <a:graphic>
          <a:graphicData uri="http://schemas.openxmlformats.org/drawingml/2006/table">
            <a:tbl>
              <a:tblPr firstRow="1" bandRow="1">
                <a:tableStyleId>{5C22544A-7EE6-4342-B048-85BDC9FD1C3A}</a:tableStyleId>
              </a:tblPr>
              <a:tblGrid>
                <a:gridCol w="1588035">
                  <a:extLst>
                    <a:ext uri="{9D8B030D-6E8A-4147-A177-3AD203B41FA5}">
                      <a16:colId xmlns:a16="http://schemas.microsoft.com/office/drawing/2014/main" val="20000"/>
                    </a:ext>
                  </a:extLst>
                </a:gridCol>
                <a:gridCol w="1628274">
                  <a:extLst>
                    <a:ext uri="{9D8B030D-6E8A-4147-A177-3AD203B41FA5}">
                      <a16:colId xmlns:a16="http://schemas.microsoft.com/office/drawing/2014/main" val="20001"/>
                    </a:ext>
                  </a:extLst>
                </a:gridCol>
              </a:tblGrid>
              <a:tr h="581332">
                <a:tc>
                  <a:txBody>
                    <a:bodyPr/>
                    <a:lstStyle/>
                    <a:p>
                      <a:pPr marL="0" marR="0" algn="ctr">
                        <a:spcBef>
                          <a:spcPts val="0"/>
                        </a:spcBef>
                        <a:spcAft>
                          <a:spcPts val="0"/>
                        </a:spcAft>
                      </a:pPr>
                      <a:r>
                        <a:rPr lang="en-US" sz="1800" b="1" dirty="0">
                          <a:solidFill>
                            <a:srgbClr val="FFFFFF"/>
                          </a:solidFill>
                          <a:effectLst/>
                          <a:latin typeface="Candara" panose="020E0502030303020204" pitchFamily="34" charset="0"/>
                          <a:ea typeface="Calibri" panose="020F0502020204030204" pitchFamily="34" charset="0"/>
                        </a:rPr>
                        <a:t>Salary Limit</a:t>
                      </a:r>
                      <a:endParaRPr lang="en-US" sz="1100" dirty="0">
                        <a:effectLst/>
                        <a:latin typeface="Calibri" panose="020F0502020204030204" pitchFamily="34" charset="0"/>
                        <a:ea typeface="Calibri" panose="020F0502020204030204" pitchFamily="34" charset="0"/>
                      </a:endParaRPr>
                    </a:p>
                  </a:txBody>
                  <a:tcPr/>
                </a:tc>
                <a:tc>
                  <a:txBody>
                    <a:bodyPr/>
                    <a:lstStyle/>
                    <a:p>
                      <a:pPr marL="0" marR="0" algn="ctr">
                        <a:spcBef>
                          <a:spcPts val="0"/>
                        </a:spcBef>
                        <a:spcAft>
                          <a:spcPts val="0"/>
                        </a:spcAft>
                      </a:pPr>
                      <a:r>
                        <a:rPr lang="en-US" sz="1800" b="1" dirty="0">
                          <a:solidFill>
                            <a:srgbClr val="FFFFFF"/>
                          </a:solidFill>
                          <a:effectLst/>
                          <a:latin typeface="Candara" panose="020E0502030303020204" pitchFamily="34" charset="0"/>
                          <a:ea typeface="Calibri" panose="020F0502020204030204" pitchFamily="34" charset="0"/>
                        </a:rPr>
                        <a:t>Year</a:t>
                      </a:r>
                      <a:endParaRPr lang="en-US" sz="1100" dirty="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10000"/>
                  </a:ext>
                </a:extLst>
              </a:tr>
              <a:tr h="433217">
                <a:tc>
                  <a:txBody>
                    <a:bodyPr/>
                    <a:lstStyle/>
                    <a:p>
                      <a:pPr marL="0" marR="0" algn="r">
                        <a:spcBef>
                          <a:spcPts val="0"/>
                        </a:spcBef>
                        <a:spcAft>
                          <a:spcPts val="0"/>
                        </a:spcAft>
                      </a:pPr>
                      <a:r>
                        <a:rPr lang="en-US" sz="1800" dirty="0">
                          <a:solidFill>
                            <a:srgbClr val="000000"/>
                          </a:solidFill>
                          <a:effectLst/>
                          <a:latin typeface="Candara" panose="020E0502030303020204" pitchFamily="34" charset="0"/>
                          <a:ea typeface="Calibri" panose="020F0502020204030204" pitchFamily="34" charset="0"/>
                        </a:rPr>
                        <a:t>$330,000</a:t>
                      </a:r>
                      <a:endParaRPr lang="en-US" sz="1100" dirty="0">
                        <a:effectLst/>
                        <a:latin typeface="Calibri" panose="020F0502020204030204" pitchFamily="34" charset="0"/>
                        <a:ea typeface="Calibri" panose="020F0502020204030204" pitchFamily="34" charset="0"/>
                      </a:endParaRPr>
                    </a:p>
                  </a:txBody>
                  <a:tcPr/>
                </a:tc>
                <a:tc>
                  <a:txBody>
                    <a:bodyPr/>
                    <a:lstStyle/>
                    <a:p>
                      <a:pPr marL="0" marR="0" algn="ctr">
                        <a:spcBef>
                          <a:spcPts val="0"/>
                        </a:spcBef>
                        <a:spcAft>
                          <a:spcPts val="0"/>
                        </a:spcAft>
                      </a:pPr>
                      <a:r>
                        <a:rPr lang="en-US" sz="1800" dirty="0">
                          <a:solidFill>
                            <a:srgbClr val="000000"/>
                          </a:solidFill>
                          <a:effectLst/>
                          <a:latin typeface="Candara" panose="020E0502030303020204" pitchFamily="34" charset="0"/>
                          <a:ea typeface="Calibri" panose="020F0502020204030204" pitchFamily="34" charset="0"/>
                        </a:rPr>
                        <a:t>2023</a:t>
                      </a:r>
                      <a:endParaRPr lang="en-US" sz="1100" dirty="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10001"/>
                  </a:ext>
                </a:extLst>
              </a:tr>
              <a:tr h="383698">
                <a:tc>
                  <a:txBody>
                    <a:bodyPr/>
                    <a:lstStyle/>
                    <a:p>
                      <a:pPr marL="0" marR="0" algn="r">
                        <a:spcBef>
                          <a:spcPts val="0"/>
                        </a:spcBef>
                        <a:spcAft>
                          <a:spcPts val="0"/>
                        </a:spcAft>
                      </a:pPr>
                      <a:r>
                        <a:rPr lang="en-US" sz="1800" dirty="0">
                          <a:solidFill>
                            <a:srgbClr val="000000"/>
                          </a:solidFill>
                          <a:effectLst/>
                          <a:latin typeface="Candara" panose="020E0502030303020204" pitchFamily="34" charset="0"/>
                          <a:ea typeface="Calibri" panose="020F0502020204030204" pitchFamily="34" charset="0"/>
                        </a:rPr>
                        <a:t>$305,000 </a:t>
                      </a:r>
                      <a:endParaRPr lang="en-US" sz="1100" dirty="0">
                        <a:effectLst/>
                        <a:latin typeface="Calibri" panose="020F0502020204030204" pitchFamily="34" charset="0"/>
                        <a:ea typeface="Calibri" panose="020F0502020204030204" pitchFamily="34" charset="0"/>
                      </a:endParaRPr>
                    </a:p>
                  </a:txBody>
                  <a:tcPr/>
                </a:tc>
                <a:tc>
                  <a:txBody>
                    <a:bodyPr/>
                    <a:lstStyle/>
                    <a:p>
                      <a:pPr marL="0" marR="0" algn="ctr">
                        <a:spcBef>
                          <a:spcPts val="0"/>
                        </a:spcBef>
                        <a:spcAft>
                          <a:spcPts val="0"/>
                        </a:spcAft>
                      </a:pPr>
                      <a:r>
                        <a:rPr lang="en-US" sz="1800" dirty="0">
                          <a:solidFill>
                            <a:srgbClr val="000000"/>
                          </a:solidFill>
                          <a:effectLst/>
                          <a:latin typeface="Candara" panose="020E0502030303020204" pitchFamily="34" charset="0"/>
                          <a:ea typeface="Calibri" panose="020F0502020204030204" pitchFamily="34" charset="0"/>
                        </a:rPr>
                        <a:t>2022</a:t>
                      </a:r>
                      <a:endParaRPr lang="en-US" sz="1100" dirty="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10002"/>
                  </a:ext>
                </a:extLst>
              </a:tr>
              <a:tr h="511230">
                <a:tc>
                  <a:txBody>
                    <a:bodyPr/>
                    <a:lstStyle/>
                    <a:p>
                      <a:pPr marL="0" marR="0" algn="r">
                        <a:spcBef>
                          <a:spcPts val="0"/>
                        </a:spcBef>
                        <a:spcAft>
                          <a:spcPts val="0"/>
                        </a:spcAft>
                      </a:pPr>
                      <a:r>
                        <a:rPr lang="en-US" sz="1800" dirty="0">
                          <a:solidFill>
                            <a:srgbClr val="000000"/>
                          </a:solidFill>
                          <a:effectLst/>
                          <a:latin typeface="Candara" panose="020E0502030303020204" pitchFamily="34" charset="0"/>
                          <a:ea typeface="Calibri" panose="020F0502020204030204" pitchFamily="34" charset="0"/>
                        </a:rPr>
                        <a:t>$290,000</a:t>
                      </a:r>
                      <a:endParaRPr lang="en-US" sz="1100" dirty="0">
                        <a:effectLst/>
                        <a:latin typeface="Calibri" panose="020F0502020204030204" pitchFamily="34" charset="0"/>
                        <a:ea typeface="Calibri" panose="020F0502020204030204" pitchFamily="34" charset="0"/>
                      </a:endParaRPr>
                    </a:p>
                  </a:txBody>
                  <a:tcPr/>
                </a:tc>
                <a:tc>
                  <a:txBody>
                    <a:bodyPr/>
                    <a:lstStyle/>
                    <a:p>
                      <a:pPr marL="0" marR="0" algn="ctr">
                        <a:spcBef>
                          <a:spcPts val="0"/>
                        </a:spcBef>
                        <a:spcAft>
                          <a:spcPts val="0"/>
                        </a:spcAft>
                      </a:pPr>
                      <a:r>
                        <a:rPr lang="en-US" sz="1800" dirty="0">
                          <a:solidFill>
                            <a:srgbClr val="000000"/>
                          </a:solidFill>
                          <a:effectLst/>
                          <a:latin typeface="Candara" panose="020E0502030303020204" pitchFamily="34" charset="0"/>
                          <a:ea typeface="Calibri" panose="020F0502020204030204" pitchFamily="34" charset="0"/>
                        </a:rPr>
                        <a:t>2021</a:t>
                      </a:r>
                      <a:endParaRPr lang="en-US" sz="1100" dirty="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10003"/>
                  </a:ext>
                </a:extLst>
              </a:tr>
              <a:tr h="424918">
                <a:tc>
                  <a:txBody>
                    <a:bodyPr/>
                    <a:lstStyle/>
                    <a:p>
                      <a:pPr marL="0" marR="0" algn="r">
                        <a:spcBef>
                          <a:spcPts val="0"/>
                        </a:spcBef>
                        <a:spcAft>
                          <a:spcPts val="0"/>
                        </a:spcAft>
                      </a:pPr>
                      <a:r>
                        <a:rPr lang="en-US" sz="1800" dirty="0">
                          <a:solidFill>
                            <a:srgbClr val="000000"/>
                          </a:solidFill>
                          <a:effectLst/>
                          <a:latin typeface="Candara" panose="020E0502030303020204" pitchFamily="34" charset="0"/>
                          <a:ea typeface="Calibri" panose="020F0502020204030204" pitchFamily="34" charset="0"/>
                        </a:rPr>
                        <a:t>$285,000 </a:t>
                      </a:r>
                      <a:endParaRPr lang="en-US" sz="1100" dirty="0">
                        <a:effectLst/>
                        <a:latin typeface="Calibri" panose="020F0502020204030204" pitchFamily="34" charset="0"/>
                        <a:ea typeface="Calibri" panose="020F0502020204030204" pitchFamily="34" charset="0"/>
                      </a:endParaRPr>
                    </a:p>
                  </a:txBody>
                  <a:tcPr/>
                </a:tc>
                <a:tc>
                  <a:txBody>
                    <a:bodyPr/>
                    <a:lstStyle/>
                    <a:p>
                      <a:pPr marL="0" marR="0" algn="ctr">
                        <a:spcBef>
                          <a:spcPts val="0"/>
                        </a:spcBef>
                        <a:spcAft>
                          <a:spcPts val="0"/>
                        </a:spcAft>
                      </a:pPr>
                      <a:r>
                        <a:rPr lang="en-US" sz="1800" dirty="0">
                          <a:solidFill>
                            <a:srgbClr val="000000"/>
                          </a:solidFill>
                          <a:effectLst/>
                          <a:latin typeface="Candara" panose="020E0502030303020204" pitchFamily="34" charset="0"/>
                          <a:ea typeface="Calibri" panose="020F0502020204030204" pitchFamily="34" charset="0"/>
                        </a:rPr>
                        <a:t>2020</a:t>
                      </a:r>
                      <a:endParaRPr lang="en-US" sz="1100" dirty="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759887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2" name="Rectangle 8"/>
          <p:cNvSpPr>
            <a:spLocks noGrp="1" noChangeArrowheads="1"/>
          </p:cNvSpPr>
          <p:nvPr>
            <p:ph type="title"/>
          </p:nvPr>
        </p:nvSpPr>
        <p:spPr/>
        <p:txBody>
          <a:bodyPr/>
          <a:lstStyle/>
          <a:p>
            <a:r>
              <a:rPr lang="en-US" dirty="0"/>
              <a:t>Cost of Living Adjustment Formula </a:t>
            </a:r>
            <a:br>
              <a:rPr lang="en-US" dirty="0"/>
            </a:br>
            <a:r>
              <a:rPr lang="en-US" dirty="0"/>
              <a:t>(COLA)</a:t>
            </a:r>
          </a:p>
        </p:txBody>
      </p:sp>
      <p:graphicFrame>
        <p:nvGraphicFramePr>
          <p:cNvPr id="6" name="Table 5"/>
          <p:cNvGraphicFramePr>
            <a:graphicFrameLocks noGrp="1"/>
          </p:cNvGraphicFramePr>
          <p:nvPr/>
        </p:nvGraphicFramePr>
        <p:xfrm>
          <a:off x="304800" y="1524000"/>
          <a:ext cx="8534400" cy="1402080"/>
        </p:xfrm>
        <a:graphic>
          <a:graphicData uri="http://schemas.openxmlformats.org/drawingml/2006/table">
            <a:tbl>
              <a:tblPr firstRow="1" bandRow="1">
                <a:tableStyleId>{5C22544A-7EE6-4342-B048-85BDC9FD1C3A}</a:tableStyleId>
              </a:tblPr>
              <a:tblGrid>
                <a:gridCol w="1706880">
                  <a:extLst>
                    <a:ext uri="{9D8B030D-6E8A-4147-A177-3AD203B41FA5}">
                      <a16:colId xmlns:a16="http://schemas.microsoft.com/office/drawing/2014/main" val="20000"/>
                    </a:ext>
                  </a:extLst>
                </a:gridCol>
                <a:gridCol w="1560796">
                  <a:extLst>
                    <a:ext uri="{9D8B030D-6E8A-4147-A177-3AD203B41FA5}">
                      <a16:colId xmlns:a16="http://schemas.microsoft.com/office/drawing/2014/main" val="20001"/>
                    </a:ext>
                  </a:extLst>
                </a:gridCol>
                <a:gridCol w="1614616">
                  <a:extLst>
                    <a:ext uri="{9D8B030D-6E8A-4147-A177-3AD203B41FA5}">
                      <a16:colId xmlns:a16="http://schemas.microsoft.com/office/drawing/2014/main" val="20002"/>
                    </a:ext>
                  </a:extLst>
                </a:gridCol>
                <a:gridCol w="1768389">
                  <a:extLst>
                    <a:ext uri="{9D8B030D-6E8A-4147-A177-3AD203B41FA5}">
                      <a16:colId xmlns:a16="http://schemas.microsoft.com/office/drawing/2014/main" val="20003"/>
                    </a:ext>
                  </a:extLst>
                </a:gridCol>
                <a:gridCol w="1883719">
                  <a:extLst>
                    <a:ext uri="{9D8B030D-6E8A-4147-A177-3AD203B41FA5}">
                      <a16:colId xmlns:a16="http://schemas.microsoft.com/office/drawing/2014/main" val="20004"/>
                    </a:ext>
                  </a:extLst>
                </a:gridCol>
              </a:tblGrid>
              <a:tr h="370840">
                <a:tc>
                  <a:txBody>
                    <a:bodyPr/>
                    <a:lstStyle/>
                    <a:p>
                      <a:pPr algn="ctr"/>
                      <a:r>
                        <a:rPr lang="en-US" sz="2800" u="none" dirty="0"/>
                        <a:t>CPI Increase</a:t>
                      </a:r>
                    </a:p>
                  </a:txBody>
                  <a:tcPr anchor="ctr"/>
                </a:tc>
                <a:tc>
                  <a:txBody>
                    <a:bodyPr/>
                    <a:lstStyle/>
                    <a:p>
                      <a:pPr algn="ctr"/>
                      <a:r>
                        <a:rPr lang="en-US" sz="2800" dirty="0"/>
                        <a:t>0-2%</a:t>
                      </a:r>
                    </a:p>
                  </a:txBody>
                  <a:tcPr anchor="ctr"/>
                </a:tc>
                <a:tc>
                  <a:txBody>
                    <a:bodyPr/>
                    <a:lstStyle/>
                    <a:p>
                      <a:pPr algn="ctr"/>
                      <a:r>
                        <a:rPr lang="en-US" sz="2800" dirty="0"/>
                        <a:t>2-4%</a:t>
                      </a:r>
                    </a:p>
                  </a:txBody>
                  <a:tcPr anchor="ctr"/>
                </a:tc>
                <a:tc>
                  <a:txBody>
                    <a:bodyPr/>
                    <a:lstStyle/>
                    <a:p>
                      <a:pPr algn="ctr"/>
                      <a:r>
                        <a:rPr lang="en-US" sz="2800" dirty="0"/>
                        <a:t>Greater than 4%</a:t>
                      </a:r>
                    </a:p>
                  </a:txBody>
                  <a:tcPr anchor="ctr"/>
                </a:tc>
                <a:tc>
                  <a:txBody>
                    <a:bodyPr/>
                    <a:lstStyle/>
                    <a:p>
                      <a:pPr algn="ctr"/>
                      <a:r>
                        <a:rPr lang="en-US" sz="2800" dirty="0"/>
                        <a:t>Total Maximum</a:t>
                      </a:r>
                    </a:p>
                  </a:txBody>
                  <a:tcPr anchor="ctr"/>
                </a:tc>
                <a:extLst>
                  <a:ext uri="{0D108BD9-81ED-4DB2-BD59-A6C34878D82A}">
                    <a16:rowId xmlns:a16="http://schemas.microsoft.com/office/drawing/2014/main" val="10000"/>
                  </a:ext>
                </a:extLst>
              </a:tr>
              <a:tr h="370840">
                <a:tc>
                  <a:txBody>
                    <a:bodyPr/>
                    <a:lstStyle/>
                    <a:p>
                      <a:r>
                        <a:rPr lang="en-US" sz="2400" dirty="0"/>
                        <a:t>Formula</a:t>
                      </a:r>
                    </a:p>
                  </a:txBody>
                  <a:tcPr/>
                </a:tc>
                <a:tc>
                  <a:txBody>
                    <a:bodyPr/>
                    <a:lstStyle/>
                    <a:p>
                      <a:pPr algn="ctr"/>
                      <a:r>
                        <a:rPr lang="en-US" sz="2400" dirty="0"/>
                        <a:t>100%</a:t>
                      </a:r>
                    </a:p>
                  </a:txBody>
                  <a:tcPr/>
                </a:tc>
                <a:tc>
                  <a:txBody>
                    <a:bodyPr/>
                    <a:lstStyle/>
                    <a:p>
                      <a:pPr algn="ctr"/>
                      <a:r>
                        <a:rPr lang="en-US" sz="2400" dirty="0"/>
                        <a:t>0%</a:t>
                      </a:r>
                    </a:p>
                  </a:txBody>
                  <a:tcPr/>
                </a:tc>
                <a:tc>
                  <a:txBody>
                    <a:bodyPr/>
                    <a:lstStyle/>
                    <a:p>
                      <a:pPr algn="ctr"/>
                      <a:r>
                        <a:rPr lang="en-US" sz="2400" dirty="0"/>
                        <a:t>75%</a:t>
                      </a:r>
                    </a:p>
                  </a:txBody>
                  <a:tcPr/>
                </a:tc>
                <a:tc>
                  <a:txBody>
                    <a:bodyPr/>
                    <a:lstStyle/>
                    <a:p>
                      <a:pPr algn="ctr"/>
                      <a:r>
                        <a:rPr lang="en-US" sz="2400" dirty="0"/>
                        <a:t>6%</a:t>
                      </a: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751565454"/>
              </p:ext>
            </p:extLst>
          </p:nvPr>
        </p:nvGraphicFramePr>
        <p:xfrm>
          <a:off x="304800" y="2976370"/>
          <a:ext cx="8518358" cy="2482516"/>
        </p:xfrm>
        <a:graphic>
          <a:graphicData uri="http://schemas.openxmlformats.org/drawingml/2006/table">
            <a:tbl>
              <a:tblPr firstRow="1" bandRow="1">
                <a:tableStyleId>{5C22544A-7EE6-4342-B048-85BDC9FD1C3A}</a:tableStyleId>
              </a:tblPr>
              <a:tblGrid>
                <a:gridCol w="8518358">
                  <a:extLst>
                    <a:ext uri="{9D8B030D-6E8A-4147-A177-3AD203B41FA5}">
                      <a16:colId xmlns:a16="http://schemas.microsoft.com/office/drawing/2014/main" val="20000"/>
                    </a:ext>
                  </a:extLst>
                </a:gridCol>
              </a:tblGrid>
              <a:tr h="762000">
                <a:tc>
                  <a:txBody>
                    <a:bodyPr/>
                    <a:lstStyle/>
                    <a:p>
                      <a:pPr algn="ctr"/>
                      <a:r>
                        <a:rPr lang="en-US" sz="2800" dirty="0"/>
                        <a:t>Example:  CPI</a:t>
                      </a:r>
                      <a:r>
                        <a:rPr lang="en-US" sz="2800" baseline="0" dirty="0"/>
                        <a:t> Increase of 5.5%</a:t>
                      </a:r>
                      <a:endParaRPr lang="en-US" sz="2800" dirty="0"/>
                    </a:p>
                  </a:txBody>
                  <a:tcPr anchor="ctr"/>
                </a:tc>
                <a:extLst>
                  <a:ext uri="{0D108BD9-81ED-4DB2-BD59-A6C34878D82A}">
                    <a16:rowId xmlns:a16="http://schemas.microsoft.com/office/drawing/2014/main" val="10000"/>
                  </a:ext>
                </a:extLst>
              </a:tr>
              <a:tr h="5567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2% + [75% × (5.5% - 4%)] = COLA</a:t>
                      </a:r>
                    </a:p>
                  </a:txBody>
                  <a:tcPr anchor="ctr"/>
                </a:tc>
                <a:extLst>
                  <a:ext uri="{0D108BD9-81ED-4DB2-BD59-A6C34878D82A}">
                    <a16:rowId xmlns:a16="http://schemas.microsoft.com/office/drawing/2014/main" val="10001"/>
                  </a:ext>
                </a:extLst>
              </a:tr>
              <a:tr h="556782">
                <a:tc>
                  <a:txBody>
                    <a:bodyPr/>
                    <a:lstStyle/>
                    <a:p>
                      <a:r>
                        <a:rPr lang="en-US" sz="2400" dirty="0">
                          <a:solidFill>
                            <a:schemeClr val="tx1"/>
                          </a:solidFill>
                        </a:rPr>
                        <a:t>2% + [75% × 1.5%]</a:t>
                      </a:r>
                      <a:endParaRPr lang="en-US" sz="2400" dirty="0"/>
                    </a:p>
                  </a:txBody>
                  <a:tcPr anchor="ctr"/>
                </a:tc>
                <a:extLst>
                  <a:ext uri="{0D108BD9-81ED-4DB2-BD59-A6C34878D82A}">
                    <a16:rowId xmlns:a16="http://schemas.microsoft.com/office/drawing/2014/main" val="10002"/>
                  </a:ext>
                </a:extLst>
              </a:tr>
              <a:tr h="6069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2% + 1.125% =3.125%</a:t>
                      </a:r>
                      <a:endParaRPr lang="en-US" sz="2400" dirty="0"/>
                    </a:p>
                  </a:txBody>
                  <a:tcPr anchor="ctr"/>
                </a:tc>
                <a:extLst>
                  <a:ext uri="{0D108BD9-81ED-4DB2-BD59-A6C34878D82A}">
                    <a16:rowId xmlns:a16="http://schemas.microsoft.com/office/drawing/2014/main" val="10003"/>
                  </a:ext>
                </a:extLst>
              </a:tr>
            </a:tbl>
          </a:graphicData>
        </a:graphic>
      </p:graphicFrame>
      <p:sp>
        <p:nvSpPr>
          <p:cNvPr id="10" name="Text Box 10"/>
          <p:cNvSpPr txBox="1">
            <a:spLocks noChangeArrowheads="1"/>
          </p:cNvSpPr>
          <p:nvPr/>
        </p:nvSpPr>
        <p:spPr bwMode="auto">
          <a:xfrm>
            <a:off x="304800" y="5835316"/>
            <a:ext cx="3886200" cy="369332"/>
          </a:xfrm>
          <a:prstGeom prst="rect">
            <a:avLst/>
          </a:prstGeom>
          <a:noFill/>
          <a:ln w="9525">
            <a:noFill/>
            <a:miter lim="800000"/>
            <a:headEnd/>
            <a:tailEnd/>
          </a:ln>
          <a:effectLst/>
        </p:spPr>
        <p:txBody>
          <a:bodyPr wrap="square">
            <a:spAutoFit/>
          </a:bodyPr>
          <a:lstStyle/>
          <a:p>
            <a:pPr fontAlgn="auto">
              <a:spcBef>
                <a:spcPts val="0"/>
              </a:spcBef>
              <a:spcAft>
                <a:spcPts val="0"/>
              </a:spcAft>
              <a:buClr>
                <a:prstClr val="black"/>
              </a:buClr>
              <a:buSzPct val="90000"/>
            </a:pPr>
            <a:r>
              <a:rPr lang="en-US" dirty="0">
                <a:solidFill>
                  <a:prstClr val="black"/>
                </a:solidFill>
              </a:rPr>
              <a:t>Paid July 1 (prorated first year)</a:t>
            </a:r>
            <a:endParaRPr lang="en-US" dirty="0">
              <a:solidFill>
                <a:srgbClr val="006600"/>
              </a:solidFill>
            </a:endParaRPr>
          </a:p>
        </p:txBody>
      </p:sp>
      <p:pic>
        <p:nvPicPr>
          <p:cNvPr id="7" name="Picture 2" descr="\\the-lab.llnl.gov\llnlusers1\howard29\Data\Documents\Benefits Logo\Logo\logo_full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6380253"/>
            <a:ext cx="1343660" cy="4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07132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4"/>
          <p:cNvSpPr txBox="1">
            <a:spLocks noChangeArrowheads="1"/>
          </p:cNvSpPr>
          <p:nvPr/>
        </p:nvSpPr>
        <p:spPr bwMode="auto">
          <a:xfrm>
            <a:off x="457200" y="1519989"/>
            <a:ext cx="8001000" cy="32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342900" indent="-342900" fontAlgn="auto">
              <a:lnSpc>
                <a:spcPct val="150000"/>
              </a:lnSpc>
              <a:spcBef>
                <a:spcPts val="0"/>
              </a:spcBef>
              <a:spcAft>
                <a:spcPts val="0"/>
              </a:spcAft>
              <a:buClr>
                <a:schemeClr val="accent2"/>
              </a:buClr>
              <a:buFont typeface="Wingdings" panose="05000000000000000000" pitchFamily="2" charset="2"/>
              <a:buChar char="§"/>
            </a:pPr>
            <a:r>
              <a:rPr lang="en-US" sz="2000" dirty="0">
                <a:solidFill>
                  <a:prstClr val="black"/>
                </a:solidFill>
                <a:latin typeface="+mn-lt"/>
                <a:cs typeface="Calibri" pitchFamily="34" charset="0"/>
              </a:rPr>
              <a:t>Single Life Annuity</a:t>
            </a:r>
          </a:p>
          <a:p>
            <a:pPr marL="342900" indent="-342900" fontAlgn="auto">
              <a:lnSpc>
                <a:spcPct val="150000"/>
              </a:lnSpc>
              <a:spcBef>
                <a:spcPts val="0"/>
              </a:spcBef>
              <a:spcAft>
                <a:spcPts val="0"/>
              </a:spcAft>
              <a:buClr>
                <a:schemeClr val="accent2"/>
              </a:buClr>
              <a:buFont typeface="Wingdings" panose="05000000000000000000" pitchFamily="2" charset="2"/>
              <a:buChar char="§"/>
            </a:pPr>
            <a:r>
              <a:rPr lang="en-US" sz="2000" dirty="0">
                <a:solidFill>
                  <a:prstClr val="black"/>
                </a:solidFill>
                <a:latin typeface="+mn-lt"/>
                <a:cs typeface="Calibri" pitchFamily="34" charset="0"/>
              </a:rPr>
              <a:t>50% Joint &amp; Contingent Annuity</a:t>
            </a:r>
          </a:p>
          <a:p>
            <a:pPr marL="342900" indent="-342900" fontAlgn="auto">
              <a:lnSpc>
                <a:spcPct val="150000"/>
              </a:lnSpc>
              <a:spcBef>
                <a:spcPts val="0"/>
              </a:spcBef>
              <a:spcAft>
                <a:spcPts val="0"/>
              </a:spcAft>
              <a:buClr>
                <a:schemeClr val="accent2"/>
              </a:buClr>
              <a:buFont typeface="Wingdings" panose="05000000000000000000" pitchFamily="2" charset="2"/>
              <a:buChar char="§"/>
            </a:pPr>
            <a:r>
              <a:rPr lang="en-US" sz="2000" dirty="0">
                <a:solidFill>
                  <a:prstClr val="black"/>
                </a:solidFill>
                <a:latin typeface="+mn-lt"/>
                <a:cs typeface="Calibri" pitchFamily="34" charset="0"/>
              </a:rPr>
              <a:t>66 2/3% Joint &amp; Contingent Annuity</a:t>
            </a:r>
          </a:p>
          <a:p>
            <a:pPr marL="342900" indent="-342900" fontAlgn="auto">
              <a:lnSpc>
                <a:spcPct val="150000"/>
              </a:lnSpc>
              <a:spcBef>
                <a:spcPts val="0"/>
              </a:spcBef>
              <a:spcAft>
                <a:spcPts val="0"/>
              </a:spcAft>
              <a:buClr>
                <a:schemeClr val="accent2"/>
              </a:buClr>
              <a:buFont typeface="Wingdings" panose="05000000000000000000" pitchFamily="2" charset="2"/>
              <a:buChar char="§"/>
            </a:pPr>
            <a:r>
              <a:rPr lang="en-US" sz="2000" dirty="0">
                <a:solidFill>
                  <a:prstClr val="black"/>
                </a:solidFill>
                <a:latin typeface="+mn-lt"/>
                <a:cs typeface="Calibri" pitchFamily="34" charset="0"/>
              </a:rPr>
              <a:t>75% Joint &amp; Contingent Annuity </a:t>
            </a:r>
          </a:p>
          <a:p>
            <a:pPr marL="342900" indent="-342900" fontAlgn="auto">
              <a:lnSpc>
                <a:spcPct val="150000"/>
              </a:lnSpc>
              <a:spcBef>
                <a:spcPts val="0"/>
              </a:spcBef>
              <a:spcAft>
                <a:spcPts val="0"/>
              </a:spcAft>
              <a:buClr>
                <a:schemeClr val="accent2"/>
              </a:buClr>
              <a:buFont typeface="Wingdings" panose="05000000000000000000" pitchFamily="2" charset="2"/>
              <a:buChar char="§"/>
            </a:pPr>
            <a:r>
              <a:rPr lang="en-US" sz="2000" dirty="0">
                <a:solidFill>
                  <a:prstClr val="black"/>
                </a:solidFill>
                <a:latin typeface="+mn-lt"/>
                <a:cs typeface="Calibri" pitchFamily="34" charset="0"/>
              </a:rPr>
              <a:t>100% Joint &amp; Contingent Annuity</a:t>
            </a:r>
          </a:p>
          <a:p>
            <a:pPr fontAlgn="auto">
              <a:spcBef>
                <a:spcPts val="0"/>
              </a:spcBef>
              <a:spcAft>
                <a:spcPts val="0"/>
              </a:spcAft>
            </a:pPr>
            <a:endParaRPr lang="en-US" sz="2800" dirty="0">
              <a:solidFill>
                <a:prstClr val="black"/>
              </a:solidFill>
              <a:latin typeface="+mn-lt"/>
            </a:endParaRPr>
          </a:p>
          <a:p>
            <a:pPr fontAlgn="auto">
              <a:spcBef>
                <a:spcPts val="0"/>
              </a:spcBef>
              <a:spcAft>
                <a:spcPts val="0"/>
              </a:spcAft>
            </a:pPr>
            <a:endParaRPr lang="en-US" sz="2400" dirty="0">
              <a:solidFill>
                <a:prstClr val="black"/>
              </a:solidFill>
            </a:endParaRPr>
          </a:p>
        </p:txBody>
      </p:sp>
      <p:sp>
        <p:nvSpPr>
          <p:cNvPr id="17413" name="Rectangle 9"/>
          <p:cNvSpPr>
            <a:spLocks noGrp="1" noChangeArrowheads="1"/>
          </p:cNvSpPr>
          <p:nvPr>
            <p:ph type="title"/>
          </p:nvPr>
        </p:nvSpPr>
        <p:spPr/>
        <p:txBody>
          <a:bodyPr/>
          <a:lstStyle/>
          <a:p>
            <a:r>
              <a:rPr lang="en-US" dirty="0"/>
              <a:t>Payment Options</a:t>
            </a:r>
          </a:p>
        </p:txBody>
      </p:sp>
      <p:pic>
        <p:nvPicPr>
          <p:cNvPr id="4" name="Picture 2" descr="\\the-lab.llnl.gov\llnlusers1\howard29\Data\Documents\Benefits Logo\Logo\logo_full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6380253"/>
            <a:ext cx="1343660" cy="4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11462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304800" y="387949"/>
            <a:ext cx="8229600" cy="771093"/>
          </a:xfrm>
        </p:spPr>
        <p:txBody>
          <a:bodyPr/>
          <a:lstStyle/>
          <a:p>
            <a:r>
              <a:rPr lang="en-US" dirty="0"/>
              <a:t>Contingent Annuitant Option</a:t>
            </a:r>
          </a:p>
        </p:txBody>
      </p:sp>
      <p:sp>
        <p:nvSpPr>
          <p:cNvPr id="18436" name="Text Box 4"/>
          <p:cNvSpPr txBox="1">
            <a:spLocks noChangeArrowheads="1"/>
          </p:cNvSpPr>
          <p:nvPr/>
        </p:nvSpPr>
        <p:spPr bwMode="auto">
          <a:xfrm>
            <a:off x="368968" y="1398375"/>
            <a:ext cx="8165432" cy="4736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182880" indent="-182880" fontAlgn="auto">
              <a:spcBef>
                <a:spcPts val="0"/>
              </a:spcBef>
              <a:spcAft>
                <a:spcPts val="0"/>
              </a:spcAft>
              <a:buClr>
                <a:schemeClr val="accent2"/>
              </a:buClr>
              <a:buFont typeface="Wingdings" panose="05000000000000000000" pitchFamily="2" charset="2"/>
              <a:buChar char="§"/>
            </a:pPr>
            <a:r>
              <a:rPr lang="en-US" sz="2000" dirty="0">
                <a:solidFill>
                  <a:prstClr val="black"/>
                </a:solidFill>
                <a:latin typeface="+mn-lt"/>
              </a:rPr>
              <a:t>Example:  50% Joint &amp; Contingent Annuity</a:t>
            </a:r>
          </a:p>
          <a:p>
            <a:pPr marL="777240" indent="-182880">
              <a:lnSpc>
                <a:spcPts val="1920"/>
              </a:lnSpc>
              <a:spcAft>
                <a:spcPts val="600"/>
              </a:spcAft>
              <a:buClr>
                <a:schemeClr val="accent2"/>
              </a:buClr>
              <a:buSzPct val="90000"/>
              <a:buFont typeface="Candara" panose="020E0502030303020204" pitchFamily="34" charset="0"/>
              <a:buChar char="⁻"/>
            </a:pPr>
            <a:r>
              <a:rPr lang="en-US" dirty="0">
                <a:solidFill>
                  <a:prstClr val="black"/>
                </a:solidFill>
                <a:latin typeface="+mn-lt"/>
              </a:rPr>
              <a:t>Basic Retirement Income (BRI):  $2,000</a:t>
            </a:r>
          </a:p>
          <a:p>
            <a:pPr marL="777240" indent="-182880">
              <a:lnSpc>
                <a:spcPts val="1920"/>
              </a:lnSpc>
              <a:spcAft>
                <a:spcPts val="600"/>
              </a:spcAft>
              <a:buClr>
                <a:schemeClr val="accent2"/>
              </a:buClr>
              <a:buSzPct val="90000"/>
              <a:buFont typeface="Candara" panose="020E0502030303020204" pitchFamily="34" charset="0"/>
              <a:buChar char="⁻"/>
            </a:pPr>
            <a:r>
              <a:rPr lang="en-US" dirty="0">
                <a:solidFill>
                  <a:prstClr val="black"/>
                </a:solidFill>
                <a:latin typeface="+mn-lt"/>
              </a:rPr>
              <a:t>Retiree age: 60, Spouse age: 57</a:t>
            </a:r>
          </a:p>
          <a:p>
            <a:pPr marL="342900" indent="-182880">
              <a:spcAft>
                <a:spcPts val="600"/>
              </a:spcAft>
              <a:buClr>
                <a:srgbClr val="FFC000"/>
              </a:buClr>
              <a:buSzPct val="90000"/>
              <a:buFont typeface="Candara" panose="020E0502030303020204" pitchFamily="34" charset="0"/>
              <a:buChar char="⁻"/>
            </a:pPr>
            <a:endParaRPr lang="en-US" sz="1200" dirty="0">
              <a:solidFill>
                <a:prstClr val="black"/>
              </a:solidFill>
              <a:latin typeface="+mn-lt"/>
            </a:endParaRPr>
          </a:p>
          <a:p>
            <a:pPr lvl="1"/>
            <a:r>
              <a:rPr lang="en-US" u="sng" dirty="0">
                <a:solidFill>
                  <a:srgbClr val="009DD9"/>
                </a:solidFill>
                <a:latin typeface="+mn-lt"/>
              </a:rPr>
              <a:t>Step 1</a:t>
            </a:r>
            <a:r>
              <a:rPr lang="en-US" dirty="0">
                <a:solidFill>
                  <a:prstClr val="black"/>
                </a:solidFill>
                <a:latin typeface="+mn-lt"/>
              </a:rPr>
              <a:t>:  BRI increased by 2.4%*</a:t>
            </a:r>
          </a:p>
          <a:p>
            <a:pPr lvl="1">
              <a:lnSpc>
                <a:spcPct val="115000"/>
              </a:lnSpc>
            </a:pPr>
            <a:r>
              <a:rPr lang="en-US" dirty="0">
                <a:solidFill>
                  <a:prstClr val="black"/>
                </a:solidFill>
                <a:latin typeface="+mn-lt"/>
              </a:rPr>
              <a:t>$2,000  x 1.024 =  $2,048</a:t>
            </a:r>
          </a:p>
          <a:p>
            <a:pPr lvl="1">
              <a:lnSpc>
                <a:spcPct val="150000"/>
              </a:lnSpc>
            </a:pPr>
            <a:r>
              <a:rPr lang="en-US" u="sng" dirty="0">
                <a:solidFill>
                  <a:srgbClr val="009DD9"/>
                </a:solidFill>
                <a:latin typeface="+mn-lt"/>
              </a:rPr>
              <a:t>Step 2</a:t>
            </a:r>
            <a:r>
              <a:rPr lang="en-US" dirty="0">
                <a:solidFill>
                  <a:prstClr val="black"/>
                </a:solidFill>
                <a:latin typeface="+mn-lt"/>
              </a:rPr>
              <a:t>:  Apply reduction factor</a:t>
            </a:r>
          </a:p>
          <a:p>
            <a:pPr lvl="1">
              <a:lnSpc>
                <a:spcPct val="115000"/>
              </a:lnSpc>
            </a:pPr>
            <a:r>
              <a:rPr lang="en-US" dirty="0">
                <a:solidFill>
                  <a:prstClr val="black"/>
                </a:solidFill>
                <a:latin typeface="+mn-lt"/>
              </a:rPr>
              <a:t>$2,048  x  .917**  =  $1,878 (Retiree Benefit)</a:t>
            </a:r>
          </a:p>
          <a:p>
            <a:pPr lvl="1">
              <a:lnSpc>
                <a:spcPct val="150000"/>
              </a:lnSpc>
            </a:pPr>
            <a:r>
              <a:rPr lang="en-US" u="sng" dirty="0">
                <a:solidFill>
                  <a:srgbClr val="009DD9"/>
                </a:solidFill>
                <a:latin typeface="+mn-lt"/>
              </a:rPr>
              <a:t>Step 3</a:t>
            </a:r>
            <a:r>
              <a:rPr lang="en-US" dirty="0">
                <a:solidFill>
                  <a:prstClr val="black"/>
                </a:solidFill>
                <a:latin typeface="+mn-lt"/>
              </a:rPr>
              <a:t>:  Payment to contingent annuitant upon death of retiree</a:t>
            </a:r>
          </a:p>
          <a:p>
            <a:pPr lvl="1">
              <a:lnSpc>
                <a:spcPct val="115000"/>
              </a:lnSpc>
            </a:pPr>
            <a:r>
              <a:rPr lang="en-US" dirty="0">
                <a:solidFill>
                  <a:prstClr val="black"/>
                </a:solidFill>
                <a:latin typeface="+mn-lt"/>
              </a:rPr>
              <a:t>$1,878 x 50%  =  $939</a:t>
            </a:r>
          </a:p>
          <a:p>
            <a:pPr lvl="1">
              <a:lnSpc>
                <a:spcPct val="115000"/>
              </a:lnSpc>
            </a:pPr>
            <a:endParaRPr lang="en-US" dirty="0">
              <a:solidFill>
                <a:prstClr val="black"/>
              </a:solidFill>
              <a:latin typeface="+mn-lt"/>
            </a:endParaRPr>
          </a:p>
          <a:p>
            <a:pPr lvl="1">
              <a:lnSpc>
                <a:spcPct val="115000"/>
              </a:lnSpc>
            </a:pPr>
            <a:endParaRPr lang="en-US" dirty="0">
              <a:solidFill>
                <a:prstClr val="black"/>
              </a:solidFill>
              <a:latin typeface="+mn-lt"/>
            </a:endParaRPr>
          </a:p>
          <a:p>
            <a:pPr lvl="1">
              <a:lnSpc>
                <a:spcPct val="115000"/>
              </a:lnSpc>
            </a:pPr>
            <a:endParaRPr lang="en-US" sz="1400" dirty="0">
              <a:solidFill>
                <a:prstClr val="black"/>
              </a:solidFill>
              <a:latin typeface="+mn-lt"/>
            </a:endParaRPr>
          </a:p>
          <a:p>
            <a:pPr fontAlgn="auto">
              <a:lnSpc>
                <a:spcPct val="115000"/>
              </a:lnSpc>
              <a:spcBef>
                <a:spcPts val="0"/>
              </a:spcBef>
              <a:spcAft>
                <a:spcPts val="0"/>
              </a:spcAft>
            </a:pPr>
            <a:r>
              <a:rPr lang="en-US" sz="1400" dirty="0">
                <a:solidFill>
                  <a:prstClr val="black"/>
                </a:solidFill>
                <a:latin typeface="+mn-lt"/>
              </a:rPr>
              <a:t>* A factor of 4.8% is used if you were not eligible for coordinated benefits while a UCRP participant.</a:t>
            </a:r>
          </a:p>
          <a:p>
            <a:pPr fontAlgn="auto">
              <a:lnSpc>
                <a:spcPct val="115000"/>
              </a:lnSpc>
              <a:spcBef>
                <a:spcPts val="0"/>
              </a:spcBef>
              <a:spcAft>
                <a:spcPts val="0"/>
              </a:spcAft>
            </a:pPr>
            <a:r>
              <a:rPr lang="en-US" sz="1400" dirty="0">
                <a:solidFill>
                  <a:prstClr val="black"/>
                </a:solidFill>
                <a:latin typeface="+mn-lt"/>
              </a:rPr>
              <a:t>** Reduction factor varies according to the option and age of retiree and contingent annuitant.</a:t>
            </a:r>
          </a:p>
        </p:txBody>
      </p:sp>
      <p:pic>
        <p:nvPicPr>
          <p:cNvPr id="4" name="Picture 2" descr="\\the-lab.llnl.gov\llnlusers1\howard29\Data\Documents\Benefits Logo\Logo\logo_full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6380253"/>
            <a:ext cx="1343660" cy="4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17161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57200" y="0"/>
            <a:ext cx="8229600" cy="914400"/>
          </a:xfrm>
        </p:spPr>
        <p:txBody>
          <a:bodyPr/>
          <a:lstStyle/>
          <a:p>
            <a:r>
              <a:rPr lang="en-US" dirty="0"/>
              <a:t>Contingent Annuitant Option</a:t>
            </a:r>
          </a:p>
        </p:txBody>
      </p:sp>
      <p:sp>
        <p:nvSpPr>
          <p:cNvPr id="18436" name="Text Box 4"/>
          <p:cNvSpPr txBox="1">
            <a:spLocks noChangeArrowheads="1"/>
          </p:cNvSpPr>
          <p:nvPr/>
        </p:nvSpPr>
        <p:spPr bwMode="auto">
          <a:xfrm>
            <a:off x="457200" y="1295400"/>
            <a:ext cx="8077200" cy="4899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182880" indent="-182880" fontAlgn="auto">
              <a:spcBef>
                <a:spcPts val="0"/>
              </a:spcBef>
              <a:spcAft>
                <a:spcPts val="0"/>
              </a:spcAft>
              <a:buClr>
                <a:schemeClr val="accent2"/>
              </a:buClr>
              <a:buFont typeface="Wingdings" panose="05000000000000000000" pitchFamily="2" charset="2"/>
              <a:buChar char="§"/>
            </a:pPr>
            <a:r>
              <a:rPr lang="en-US" sz="2000" dirty="0">
                <a:solidFill>
                  <a:prstClr val="black"/>
                </a:solidFill>
                <a:latin typeface="+mn-lt"/>
              </a:rPr>
              <a:t>Example:  100% Joint &amp; Contingent Annuity</a:t>
            </a:r>
          </a:p>
          <a:p>
            <a:pPr marL="777240" lvl="2" indent="-182880">
              <a:lnSpc>
                <a:spcPts val="1920"/>
              </a:lnSpc>
              <a:spcAft>
                <a:spcPts val="600"/>
              </a:spcAft>
              <a:buClr>
                <a:schemeClr val="accent2"/>
              </a:buClr>
              <a:buFont typeface="Arial" panose="020B0604020202020204" pitchFamily="34" charset="0"/>
              <a:buChar char="-"/>
            </a:pPr>
            <a:r>
              <a:rPr lang="en-US" dirty="0">
                <a:solidFill>
                  <a:prstClr val="black"/>
                </a:solidFill>
                <a:latin typeface="+mn-lt"/>
              </a:rPr>
              <a:t>Basic Retirement Income (BRI):  $2,000</a:t>
            </a:r>
          </a:p>
          <a:p>
            <a:pPr marL="777240" lvl="2" indent="-182880">
              <a:lnSpc>
                <a:spcPts val="1920"/>
              </a:lnSpc>
              <a:spcAft>
                <a:spcPts val="600"/>
              </a:spcAft>
              <a:buClr>
                <a:schemeClr val="accent2"/>
              </a:buClr>
              <a:buFont typeface="Arial" panose="020B0604020202020204" pitchFamily="34" charset="0"/>
              <a:buChar char="-"/>
            </a:pPr>
            <a:r>
              <a:rPr lang="en-US" dirty="0">
                <a:solidFill>
                  <a:prstClr val="black"/>
                </a:solidFill>
                <a:latin typeface="+mn-lt"/>
              </a:rPr>
              <a:t>Retiree age: 60 - Spouse age: 57</a:t>
            </a:r>
          </a:p>
          <a:p>
            <a:pPr fontAlgn="auto">
              <a:spcBef>
                <a:spcPts val="0"/>
              </a:spcBef>
              <a:spcAft>
                <a:spcPts val="0"/>
              </a:spcAft>
            </a:pPr>
            <a:endParaRPr lang="en-US" sz="2000" dirty="0">
              <a:solidFill>
                <a:prstClr val="black"/>
              </a:solidFill>
              <a:latin typeface="+mn-lt"/>
            </a:endParaRPr>
          </a:p>
          <a:p>
            <a:pPr lvl="1"/>
            <a:r>
              <a:rPr lang="en-US" u="sng" dirty="0">
                <a:solidFill>
                  <a:srgbClr val="009DD9"/>
                </a:solidFill>
                <a:latin typeface="+mn-lt"/>
              </a:rPr>
              <a:t>Step 1</a:t>
            </a:r>
            <a:r>
              <a:rPr lang="en-US" dirty="0">
                <a:solidFill>
                  <a:prstClr val="black"/>
                </a:solidFill>
                <a:latin typeface="+mn-lt"/>
              </a:rPr>
              <a:t>:</a:t>
            </a:r>
            <a:r>
              <a:rPr lang="en-US" dirty="0">
                <a:solidFill>
                  <a:srgbClr val="009DD9"/>
                </a:solidFill>
                <a:latin typeface="+mn-lt"/>
              </a:rPr>
              <a:t>  </a:t>
            </a:r>
            <a:r>
              <a:rPr lang="en-US" dirty="0">
                <a:latin typeface="+mn-lt"/>
              </a:rPr>
              <a:t>BRI increased by 2.4%*</a:t>
            </a:r>
          </a:p>
          <a:p>
            <a:pPr>
              <a:lnSpc>
                <a:spcPct val="115000"/>
              </a:lnSpc>
            </a:pPr>
            <a:r>
              <a:rPr lang="en-US" dirty="0">
                <a:latin typeface="+mn-lt"/>
              </a:rPr>
              <a:t>	$2,000  x 1.024 =  $2,048</a:t>
            </a:r>
          </a:p>
          <a:p>
            <a:pPr lvl="1">
              <a:lnSpc>
                <a:spcPct val="150000"/>
              </a:lnSpc>
            </a:pPr>
            <a:r>
              <a:rPr lang="en-US" u="sng" dirty="0">
                <a:solidFill>
                  <a:srgbClr val="009DD9"/>
                </a:solidFill>
                <a:latin typeface="+mn-lt"/>
              </a:rPr>
              <a:t>Step 2</a:t>
            </a:r>
            <a:r>
              <a:rPr lang="en-US" dirty="0">
                <a:solidFill>
                  <a:prstClr val="black"/>
                </a:solidFill>
                <a:latin typeface="+mn-lt"/>
              </a:rPr>
              <a:t>:  Apply reduction factor</a:t>
            </a:r>
          </a:p>
          <a:p>
            <a:pPr>
              <a:lnSpc>
                <a:spcPct val="115000"/>
              </a:lnSpc>
            </a:pPr>
            <a:r>
              <a:rPr lang="en-US" dirty="0">
                <a:latin typeface="+mn-lt"/>
              </a:rPr>
              <a:t>	$2,048  x  .847**  =  $1,735 (Retiree Benefit)</a:t>
            </a:r>
          </a:p>
          <a:p>
            <a:pPr lvl="1">
              <a:lnSpc>
                <a:spcPct val="150000"/>
              </a:lnSpc>
            </a:pPr>
            <a:r>
              <a:rPr lang="en-US" u="sng" dirty="0">
                <a:solidFill>
                  <a:srgbClr val="009DD9"/>
                </a:solidFill>
                <a:latin typeface="+mn-lt"/>
              </a:rPr>
              <a:t>Step 3</a:t>
            </a:r>
            <a:r>
              <a:rPr lang="en-US" dirty="0">
                <a:latin typeface="+mn-lt"/>
              </a:rPr>
              <a:t>:  Payment to contingent annuitant upon death of retiree</a:t>
            </a:r>
          </a:p>
          <a:p>
            <a:pPr>
              <a:lnSpc>
                <a:spcPct val="115000"/>
              </a:lnSpc>
            </a:pPr>
            <a:r>
              <a:rPr lang="en-US" dirty="0">
                <a:latin typeface="+mn-lt"/>
              </a:rPr>
              <a:t>	$1,735 x 100%  =  $1,735</a:t>
            </a:r>
          </a:p>
          <a:p>
            <a:pPr>
              <a:lnSpc>
                <a:spcPct val="115000"/>
              </a:lnSpc>
            </a:pPr>
            <a:endParaRPr lang="en-US" dirty="0">
              <a:latin typeface="+mn-lt"/>
            </a:endParaRPr>
          </a:p>
          <a:p>
            <a:pPr>
              <a:lnSpc>
                <a:spcPct val="115000"/>
              </a:lnSpc>
            </a:pPr>
            <a:endParaRPr lang="en-US" dirty="0">
              <a:latin typeface="+mn-lt"/>
            </a:endParaRPr>
          </a:p>
          <a:p>
            <a:pPr fontAlgn="auto">
              <a:lnSpc>
                <a:spcPct val="115000"/>
              </a:lnSpc>
              <a:spcBef>
                <a:spcPts val="0"/>
              </a:spcBef>
              <a:spcAft>
                <a:spcPts val="0"/>
              </a:spcAft>
            </a:pPr>
            <a:endParaRPr lang="en-US" sz="2000" dirty="0">
              <a:solidFill>
                <a:prstClr val="black"/>
              </a:solidFill>
              <a:latin typeface="+mn-lt"/>
            </a:endParaRPr>
          </a:p>
          <a:p>
            <a:pPr>
              <a:lnSpc>
                <a:spcPct val="115000"/>
              </a:lnSpc>
            </a:pPr>
            <a:r>
              <a:rPr lang="en-US" sz="1400" dirty="0">
                <a:solidFill>
                  <a:prstClr val="black"/>
                </a:solidFill>
              </a:rPr>
              <a:t>*</a:t>
            </a:r>
            <a:r>
              <a:rPr lang="en-US" sz="1400" dirty="0">
                <a:solidFill>
                  <a:prstClr val="black"/>
                </a:solidFill>
                <a:latin typeface="+mn-lt"/>
              </a:rPr>
              <a:t>A factor of 4.8% is used if you were not eligible for coordinated benefits while a UCRP participant.</a:t>
            </a:r>
          </a:p>
          <a:p>
            <a:pPr>
              <a:lnSpc>
                <a:spcPct val="115000"/>
              </a:lnSpc>
            </a:pPr>
            <a:r>
              <a:rPr lang="en-US" sz="1400" dirty="0">
                <a:solidFill>
                  <a:prstClr val="black"/>
                </a:solidFill>
                <a:latin typeface="+mn-lt"/>
              </a:rPr>
              <a:t>** Reduction factor varies according to the option and age of retiree and contingent annuitant.</a:t>
            </a:r>
          </a:p>
        </p:txBody>
      </p:sp>
      <p:pic>
        <p:nvPicPr>
          <p:cNvPr id="4" name="Picture 2" descr="\\the-lab.llnl.gov\llnlusers1\howard29\Data\Documents\Benefits Logo\Logo\logo_full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6380253"/>
            <a:ext cx="1343660" cy="4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16675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216569" y="272715"/>
            <a:ext cx="8229600" cy="990600"/>
          </a:xfrm>
        </p:spPr>
        <p:txBody>
          <a:bodyPr/>
          <a:lstStyle/>
          <a:p>
            <a:r>
              <a:rPr lang="en-US" dirty="0"/>
              <a:t>Pre-retirement Survivor Benefit</a:t>
            </a:r>
          </a:p>
        </p:txBody>
      </p:sp>
      <p:sp>
        <p:nvSpPr>
          <p:cNvPr id="20484" name="Rectangle 3"/>
          <p:cNvSpPr>
            <a:spLocks noGrp="1" noChangeArrowheads="1"/>
          </p:cNvSpPr>
          <p:nvPr>
            <p:ph type="body" idx="1"/>
          </p:nvPr>
        </p:nvSpPr>
        <p:spPr>
          <a:xfrm>
            <a:off x="304800" y="1447800"/>
            <a:ext cx="8305800" cy="5105400"/>
          </a:xfrm>
        </p:spPr>
        <p:txBody>
          <a:bodyPr>
            <a:noAutofit/>
          </a:bodyPr>
          <a:lstStyle/>
          <a:p>
            <a:r>
              <a:rPr lang="en-US" dirty="0">
                <a:latin typeface="+mn-lt"/>
              </a:rPr>
              <a:t>If You Are Eligible for Retirement</a:t>
            </a:r>
          </a:p>
          <a:p>
            <a:pPr lvl="1"/>
            <a:r>
              <a:rPr lang="en-US" sz="1800" dirty="0">
                <a:latin typeface="+mn-lt"/>
              </a:rPr>
              <a:t>Surviving spouse or Domestic Partner* receives 100% Joint and Contingent Annuity</a:t>
            </a:r>
          </a:p>
          <a:p>
            <a:r>
              <a:rPr lang="en-US" dirty="0">
                <a:latin typeface="+mn-lt"/>
              </a:rPr>
              <a:t>If You Are Not Eligible for Retirement</a:t>
            </a:r>
          </a:p>
          <a:p>
            <a:pPr lvl="1"/>
            <a:r>
              <a:rPr lang="en-US" sz="1800" dirty="0">
                <a:latin typeface="+mn-lt"/>
              </a:rPr>
              <a:t>Surviving spouse or Domestic Partner* receives 50% Joint and Contingent Annuity, OR</a:t>
            </a:r>
          </a:p>
          <a:p>
            <a:r>
              <a:rPr lang="en-US" sz="2000" dirty="0">
                <a:latin typeface="+mn-lt"/>
              </a:rPr>
              <a:t>If eligible, Survivor Income Benefit*; when higher</a:t>
            </a:r>
          </a:p>
          <a:p>
            <a:pPr lvl="1"/>
            <a:r>
              <a:rPr lang="en-US" sz="1800" dirty="0">
                <a:latin typeface="+mn-lt"/>
              </a:rPr>
              <a:t>Receive 25% of final salary</a:t>
            </a:r>
          </a:p>
          <a:p>
            <a:pPr marL="1028700" lvl="6" indent="-285750">
              <a:buClr>
                <a:schemeClr val="accent2"/>
              </a:buClr>
              <a:buFont typeface="Arial" panose="020B0604020202020204" pitchFamily="34" charset="0"/>
              <a:buChar char="-"/>
            </a:pPr>
            <a:r>
              <a:rPr lang="en-US" dirty="0">
                <a:latin typeface="+mn-lt"/>
              </a:rPr>
              <a:t>Eligible surviving spouse or domestic partner must be at least age 60 or caring for eligible dependent child</a:t>
            </a:r>
          </a:p>
          <a:p>
            <a:pPr marL="1028700" lvl="6" indent="-285750">
              <a:buClr>
                <a:schemeClr val="accent2"/>
              </a:buClr>
              <a:buFont typeface="Arial" panose="020B0604020202020204" pitchFamily="34" charset="0"/>
              <a:buChar char="-"/>
            </a:pPr>
            <a:r>
              <a:rPr lang="en-US" dirty="0">
                <a:latin typeface="+mn-lt"/>
              </a:rPr>
              <a:t>If no surviving spouse or domestic partner, paid to eligible dependent child as long as eligible</a:t>
            </a:r>
          </a:p>
          <a:p>
            <a:pPr marL="684212" lvl="2" indent="0">
              <a:buNone/>
            </a:pPr>
            <a:endParaRPr lang="en-US" sz="2000" dirty="0">
              <a:latin typeface="+mn-lt"/>
            </a:endParaRPr>
          </a:p>
          <a:p>
            <a:pPr marL="119062" indent="0">
              <a:buNone/>
            </a:pPr>
            <a:r>
              <a:rPr lang="en-US" sz="1400" dirty="0">
                <a:latin typeface="+mn-lt"/>
              </a:rPr>
              <a:t>* Paid through separate LLNS Defined Benefit Survivor Income Program</a:t>
            </a:r>
          </a:p>
          <a:p>
            <a:pPr lvl="1"/>
            <a:endParaRPr lang="en-US" dirty="0">
              <a:latin typeface="+mn-lt"/>
            </a:endParaRPr>
          </a:p>
        </p:txBody>
      </p:sp>
      <p:pic>
        <p:nvPicPr>
          <p:cNvPr id="4" name="Picture 2" descr="\\the-lab.llnl.gov\llnlusers1\howard29\Data\Documents\Benefits Logo\Logo\logo_full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6380253"/>
            <a:ext cx="1343660" cy="4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61387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406442"/>
            <a:ext cx="8229600" cy="4704658"/>
          </a:xfrm>
        </p:spPr>
        <p:txBody>
          <a:bodyPr/>
          <a:lstStyle/>
          <a:p>
            <a:r>
              <a:rPr lang="en-US" dirty="0">
                <a:latin typeface="+mn-lt"/>
                <a:cs typeface="Calibri" pitchFamily="34" charset="0"/>
              </a:rPr>
              <a:t>Payable to designated beneficiary</a:t>
            </a:r>
          </a:p>
          <a:p>
            <a:pPr lvl="1"/>
            <a:r>
              <a:rPr lang="en-US" sz="1800" dirty="0">
                <a:latin typeface="+mn-lt"/>
                <a:cs typeface="Calibri" pitchFamily="34" charset="0"/>
              </a:rPr>
              <a:t>$7,500</a:t>
            </a:r>
          </a:p>
          <a:p>
            <a:r>
              <a:rPr lang="en-US" dirty="0">
                <a:latin typeface="+mn-lt"/>
                <a:cs typeface="Calibri" pitchFamily="34" charset="0"/>
              </a:rPr>
              <a:t>If UCRP participant prior to October 1, 1990</a:t>
            </a:r>
          </a:p>
          <a:p>
            <a:pPr lvl="1"/>
            <a:r>
              <a:rPr lang="en-US" sz="1800" dirty="0">
                <a:latin typeface="+mn-lt"/>
                <a:cs typeface="Calibri" pitchFamily="34" charset="0"/>
              </a:rPr>
              <a:t>$1,500 + one month final salary; if greater than $7,500 </a:t>
            </a:r>
          </a:p>
        </p:txBody>
      </p:sp>
      <p:sp>
        <p:nvSpPr>
          <p:cNvPr id="3" name="Title 2"/>
          <p:cNvSpPr>
            <a:spLocks noGrp="1"/>
          </p:cNvSpPr>
          <p:nvPr>
            <p:ph type="title"/>
          </p:nvPr>
        </p:nvSpPr>
        <p:spPr/>
        <p:txBody>
          <a:bodyPr/>
          <a:lstStyle/>
          <a:p>
            <a:r>
              <a:rPr lang="en-US" dirty="0"/>
              <a:t>Single Sum Death Benefit</a:t>
            </a:r>
          </a:p>
        </p:txBody>
      </p:sp>
      <p:pic>
        <p:nvPicPr>
          <p:cNvPr id="5" name="Picture 2" descr="\\the-lab.llnl.gov\llnlusers1\howard29\Data\Documents\Benefits Logo\Logo\logo_full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6380253"/>
            <a:ext cx="1343660" cy="4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459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Basis Recovery</a:t>
            </a:r>
          </a:p>
        </p:txBody>
      </p:sp>
      <p:sp>
        <p:nvSpPr>
          <p:cNvPr id="48132" name="Text Box 4"/>
          <p:cNvSpPr txBox="1">
            <a:spLocks noChangeArrowheads="1"/>
          </p:cNvSpPr>
          <p:nvPr/>
        </p:nvSpPr>
        <p:spPr bwMode="auto">
          <a:xfrm>
            <a:off x="232610" y="1295400"/>
            <a:ext cx="3978441" cy="4847481"/>
          </a:xfrm>
          <a:prstGeom prst="rect">
            <a:avLst/>
          </a:prstGeom>
          <a:noFill/>
          <a:ln w="9525">
            <a:noFill/>
            <a:miter lim="800000"/>
            <a:headEnd/>
            <a:tailEnd/>
          </a:ln>
          <a:effectLst/>
        </p:spPr>
        <p:txBody>
          <a:bodyPr wrap="square">
            <a:spAutoFit/>
          </a:bodyPr>
          <a:lstStyle/>
          <a:p>
            <a:pPr marL="182880" indent="-182880">
              <a:lnSpc>
                <a:spcPct val="100000"/>
              </a:lnSpc>
              <a:buClr>
                <a:schemeClr val="accent2"/>
              </a:buClr>
              <a:buFont typeface="Wingdings" panose="05000000000000000000" pitchFamily="2" charset="2"/>
              <a:buChar char="§"/>
            </a:pPr>
            <a:r>
              <a:rPr lang="en-US" dirty="0"/>
              <a:t>What is basis recovery?</a:t>
            </a:r>
          </a:p>
          <a:p>
            <a:pPr marL="640080" lvl="2" indent="-182880">
              <a:buClr>
                <a:schemeClr val="accent2"/>
              </a:buClr>
              <a:buFont typeface="Arial" panose="020B0604020202020204" pitchFamily="34" charset="0"/>
              <a:buChar char="-"/>
            </a:pPr>
            <a:r>
              <a:rPr lang="en-US" dirty="0"/>
              <a:t>Participant after-tax contributions</a:t>
            </a:r>
          </a:p>
          <a:p>
            <a:pPr marL="1017270" lvl="4" indent="-285750">
              <a:buClr>
                <a:schemeClr val="accent2"/>
              </a:buClr>
              <a:buFont typeface="Arial" panose="020B0604020202020204" pitchFamily="34" charset="0"/>
              <a:buChar char="-"/>
            </a:pPr>
            <a:r>
              <a:rPr lang="en-US" dirty="0"/>
              <a:t>Cost (Basis)</a:t>
            </a:r>
          </a:p>
          <a:p>
            <a:pPr marL="1017270" lvl="4" indent="-285750">
              <a:buClr>
                <a:schemeClr val="accent2"/>
              </a:buClr>
              <a:buFont typeface="Arial" panose="020B0604020202020204" pitchFamily="34" charset="0"/>
              <a:buChar char="-"/>
            </a:pPr>
            <a:r>
              <a:rPr lang="en-US" dirty="0"/>
              <a:t>Systematic return of after-tax contributions</a:t>
            </a:r>
          </a:p>
          <a:p>
            <a:pPr marL="1017270" lvl="4" indent="-285750">
              <a:buClr>
                <a:schemeClr val="accent2"/>
              </a:buClr>
              <a:buFont typeface="Arial" panose="020B0604020202020204" pitchFamily="34" charset="0"/>
              <a:buChar char="-"/>
            </a:pPr>
            <a:r>
              <a:rPr lang="en-US" dirty="0"/>
              <a:t>Interest earnings not included</a:t>
            </a:r>
          </a:p>
          <a:p>
            <a:pPr marL="914400" lvl="4" indent="-182880">
              <a:buClr>
                <a:schemeClr val="accent2"/>
              </a:buClr>
            </a:pPr>
            <a:endParaRPr lang="en-US" sz="1000" dirty="0"/>
          </a:p>
          <a:p>
            <a:pPr marL="914400" lvl="4" indent="-182880">
              <a:buClr>
                <a:schemeClr val="accent2"/>
              </a:buClr>
            </a:pPr>
            <a:endParaRPr lang="en-US" sz="1000" dirty="0"/>
          </a:p>
          <a:p>
            <a:pPr marL="914400" lvl="4" indent="-182880">
              <a:buClr>
                <a:schemeClr val="accent2"/>
              </a:buClr>
            </a:pPr>
            <a:endParaRPr lang="en-US" sz="1000" dirty="0"/>
          </a:p>
          <a:p>
            <a:pPr marL="182880" indent="-182880" fontAlgn="auto">
              <a:spcBef>
                <a:spcPts val="0"/>
              </a:spcBef>
              <a:spcAft>
                <a:spcPts val="0"/>
              </a:spcAft>
              <a:buClr>
                <a:schemeClr val="accent2"/>
              </a:buClr>
              <a:buFont typeface="Wingdings" panose="05000000000000000000" pitchFamily="2" charset="2"/>
              <a:buChar char="§"/>
            </a:pPr>
            <a:r>
              <a:rPr lang="en-US" dirty="0"/>
              <a:t>Determined by IRS table</a:t>
            </a:r>
          </a:p>
          <a:p>
            <a:pPr marL="640080" lvl="2" indent="-182880">
              <a:buClr>
                <a:schemeClr val="accent2"/>
              </a:buClr>
              <a:buFont typeface="Arial" panose="020B0604020202020204" pitchFamily="34" charset="0"/>
              <a:buChar char="-"/>
            </a:pPr>
            <a:r>
              <a:rPr lang="en-US" dirty="0"/>
              <a:t>Your total after-tax contributions ÷ number of expected payments = nontaxable portion of monthly benefit payment</a:t>
            </a:r>
          </a:p>
          <a:p>
            <a:pPr marL="640080" lvl="2" indent="-182880" fontAlgn="auto">
              <a:lnSpc>
                <a:spcPct val="75000"/>
              </a:lnSpc>
              <a:spcBef>
                <a:spcPts val="0"/>
              </a:spcBef>
              <a:spcAft>
                <a:spcPts val="0"/>
              </a:spcAft>
              <a:buClr>
                <a:srgbClr val="FFC000"/>
              </a:buClr>
              <a:buFont typeface="Arial" panose="020B0604020202020204" pitchFamily="34" charset="0"/>
              <a:buChar char="-"/>
            </a:pPr>
            <a:endParaRPr lang="en-US" dirty="0"/>
          </a:p>
          <a:p>
            <a:pPr fontAlgn="auto">
              <a:lnSpc>
                <a:spcPct val="75000"/>
              </a:lnSpc>
              <a:spcBef>
                <a:spcPts val="0"/>
              </a:spcBef>
              <a:spcAft>
                <a:spcPts val="0"/>
              </a:spcAft>
              <a:buClr>
                <a:srgbClr val="FFC000"/>
              </a:buClr>
            </a:pPr>
            <a:r>
              <a:rPr lang="en-US" dirty="0"/>
              <a:t>	</a:t>
            </a:r>
          </a:p>
        </p:txBody>
      </p:sp>
      <p:graphicFrame>
        <p:nvGraphicFramePr>
          <p:cNvPr id="5" name="Table 4"/>
          <p:cNvGraphicFramePr>
            <a:graphicFrameLocks noGrp="1"/>
          </p:cNvGraphicFramePr>
          <p:nvPr>
            <p:extLst>
              <p:ext uri="{D42A27DB-BD31-4B8C-83A1-F6EECF244321}">
                <p14:modId xmlns:p14="http://schemas.microsoft.com/office/powerpoint/2010/main" val="999822018"/>
              </p:ext>
            </p:extLst>
          </p:nvPr>
        </p:nvGraphicFramePr>
        <p:xfrm>
          <a:off x="4696325" y="2252312"/>
          <a:ext cx="3894222" cy="2468880"/>
        </p:xfrm>
        <a:graphic>
          <a:graphicData uri="http://schemas.openxmlformats.org/drawingml/2006/table">
            <a:tbl>
              <a:tblPr firstRow="1" bandRow="1">
                <a:tableStyleId>{5C22544A-7EE6-4342-B048-85BDC9FD1C3A}</a:tableStyleId>
              </a:tblPr>
              <a:tblGrid>
                <a:gridCol w="1640307">
                  <a:extLst>
                    <a:ext uri="{9D8B030D-6E8A-4147-A177-3AD203B41FA5}">
                      <a16:colId xmlns:a16="http://schemas.microsoft.com/office/drawing/2014/main" val="20000"/>
                    </a:ext>
                  </a:extLst>
                </a:gridCol>
                <a:gridCol w="2253915">
                  <a:extLst>
                    <a:ext uri="{9D8B030D-6E8A-4147-A177-3AD203B41FA5}">
                      <a16:colId xmlns:a16="http://schemas.microsoft.com/office/drawing/2014/main" val="20001"/>
                    </a:ext>
                  </a:extLst>
                </a:gridCol>
              </a:tblGrid>
              <a:tr h="588993">
                <a:tc>
                  <a:txBody>
                    <a:bodyPr/>
                    <a:lstStyle/>
                    <a:p>
                      <a:pPr algn="ctr"/>
                      <a:r>
                        <a:rPr lang="en-US" sz="1800" dirty="0"/>
                        <a:t>Combined</a:t>
                      </a:r>
                      <a:r>
                        <a:rPr lang="en-US" sz="1800" baseline="0" dirty="0"/>
                        <a:t> A</a:t>
                      </a:r>
                      <a:r>
                        <a:rPr lang="en-US" sz="1800" dirty="0"/>
                        <a:t>ge</a:t>
                      </a:r>
                    </a:p>
                  </a:txBody>
                  <a:tcPr anchor="ctr"/>
                </a:tc>
                <a:tc>
                  <a:txBody>
                    <a:bodyPr/>
                    <a:lstStyle/>
                    <a:p>
                      <a:pPr algn="ctr"/>
                      <a:r>
                        <a:rPr lang="en-US" sz="1800" dirty="0"/>
                        <a:t>Expected Number of Monthly Payments</a:t>
                      </a:r>
                    </a:p>
                  </a:txBody>
                  <a:tcPr anchor="ctr"/>
                </a:tc>
                <a:extLst>
                  <a:ext uri="{0D108BD9-81ED-4DB2-BD59-A6C34878D82A}">
                    <a16:rowId xmlns:a16="http://schemas.microsoft.com/office/drawing/2014/main" val="10000"/>
                  </a:ext>
                </a:extLst>
              </a:tr>
              <a:tr h="336567">
                <a:tc>
                  <a:txBody>
                    <a:bodyPr/>
                    <a:lstStyle/>
                    <a:p>
                      <a:r>
                        <a:rPr lang="en-US" sz="1800" dirty="0"/>
                        <a:t>110 and under</a:t>
                      </a:r>
                    </a:p>
                  </a:txBody>
                  <a:tcPr/>
                </a:tc>
                <a:tc>
                  <a:txBody>
                    <a:bodyPr/>
                    <a:lstStyle/>
                    <a:p>
                      <a:pPr algn="ctr"/>
                      <a:r>
                        <a:rPr lang="en-US" sz="1800" dirty="0"/>
                        <a:t>410</a:t>
                      </a:r>
                    </a:p>
                  </a:txBody>
                  <a:tcPr/>
                </a:tc>
                <a:extLst>
                  <a:ext uri="{0D108BD9-81ED-4DB2-BD59-A6C34878D82A}">
                    <a16:rowId xmlns:a16="http://schemas.microsoft.com/office/drawing/2014/main" val="10001"/>
                  </a:ext>
                </a:extLst>
              </a:tr>
              <a:tr h="336567">
                <a:tc>
                  <a:txBody>
                    <a:bodyPr/>
                    <a:lstStyle/>
                    <a:p>
                      <a:r>
                        <a:rPr lang="en-US" sz="1800" dirty="0"/>
                        <a:t>111-120</a:t>
                      </a:r>
                    </a:p>
                  </a:txBody>
                  <a:tcPr/>
                </a:tc>
                <a:tc>
                  <a:txBody>
                    <a:bodyPr/>
                    <a:lstStyle/>
                    <a:p>
                      <a:pPr algn="ctr"/>
                      <a:r>
                        <a:rPr lang="en-US" sz="1800" dirty="0"/>
                        <a:t>360</a:t>
                      </a:r>
                    </a:p>
                  </a:txBody>
                  <a:tcPr/>
                </a:tc>
                <a:extLst>
                  <a:ext uri="{0D108BD9-81ED-4DB2-BD59-A6C34878D82A}">
                    <a16:rowId xmlns:a16="http://schemas.microsoft.com/office/drawing/2014/main" val="10002"/>
                  </a:ext>
                </a:extLst>
              </a:tr>
              <a:tr h="336567">
                <a:tc>
                  <a:txBody>
                    <a:bodyPr/>
                    <a:lstStyle/>
                    <a:p>
                      <a:r>
                        <a:rPr lang="en-US" sz="1800" dirty="0"/>
                        <a:t>121-130</a:t>
                      </a:r>
                    </a:p>
                  </a:txBody>
                  <a:tcPr/>
                </a:tc>
                <a:tc>
                  <a:txBody>
                    <a:bodyPr/>
                    <a:lstStyle/>
                    <a:p>
                      <a:pPr algn="ctr"/>
                      <a:r>
                        <a:rPr lang="en-US" sz="1800" dirty="0"/>
                        <a:t>310</a:t>
                      </a:r>
                    </a:p>
                  </a:txBody>
                  <a:tcPr/>
                </a:tc>
                <a:extLst>
                  <a:ext uri="{0D108BD9-81ED-4DB2-BD59-A6C34878D82A}">
                    <a16:rowId xmlns:a16="http://schemas.microsoft.com/office/drawing/2014/main" val="10003"/>
                  </a:ext>
                </a:extLst>
              </a:tr>
              <a:tr h="336567">
                <a:tc>
                  <a:txBody>
                    <a:bodyPr/>
                    <a:lstStyle/>
                    <a:p>
                      <a:r>
                        <a:rPr lang="en-US" sz="1800" dirty="0"/>
                        <a:t>131-140</a:t>
                      </a:r>
                    </a:p>
                  </a:txBody>
                  <a:tcPr/>
                </a:tc>
                <a:tc>
                  <a:txBody>
                    <a:bodyPr/>
                    <a:lstStyle/>
                    <a:p>
                      <a:pPr algn="ctr"/>
                      <a:r>
                        <a:rPr lang="en-US" sz="1800" dirty="0"/>
                        <a:t>260</a:t>
                      </a:r>
                    </a:p>
                  </a:txBody>
                  <a:tcPr/>
                </a:tc>
                <a:extLst>
                  <a:ext uri="{0D108BD9-81ED-4DB2-BD59-A6C34878D82A}">
                    <a16:rowId xmlns:a16="http://schemas.microsoft.com/office/drawing/2014/main" val="10004"/>
                  </a:ext>
                </a:extLst>
              </a:tr>
              <a:tr h="352659">
                <a:tc>
                  <a:txBody>
                    <a:bodyPr/>
                    <a:lstStyle/>
                    <a:p>
                      <a:r>
                        <a:rPr lang="en-US" sz="1800" dirty="0"/>
                        <a:t>141 and over</a:t>
                      </a:r>
                    </a:p>
                  </a:txBody>
                  <a:tcPr/>
                </a:tc>
                <a:tc>
                  <a:txBody>
                    <a:bodyPr/>
                    <a:lstStyle/>
                    <a:p>
                      <a:pPr algn="ctr"/>
                      <a:r>
                        <a:rPr lang="en-US" sz="1800" dirty="0"/>
                        <a:t>210</a:t>
                      </a:r>
                    </a:p>
                  </a:txBody>
                  <a:tcPr/>
                </a:tc>
                <a:extLst>
                  <a:ext uri="{0D108BD9-81ED-4DB2-BD59-A6C34878D82A}">
                    <a16:rowId xmlns:a16="http://schemas.microsoft.com/office/drawing/2014/main" val="10005"/>
                  </a:ext>
                </a:extLst>
              </a:tr>
            </a:tbl>
          </a:graphicData>
        </a:graphic>
      </p:graphicFrame>
      <p:pic>
        <p:nvPicPr>
          <p:cNvPr id="6" name="Picture 2" descr="\\the-lab.llnl.gov\llnlusers1\howard29\Data\Documents\Benefits Logo\Logo\logo_full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6380253"/>
            <a:ext cx="1343660" cy="4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53381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mn-lt"/>
                <a:cs typeface="Calibri" pitchFamily="34" charset="0"/>
              </a:rPr>
              <a:t>LLNS Defined Benefit Plan Eligibility</a:t>
            </a:r>
          </a:p>
          <a:p>
            <a:r>
              <a:rPr lang="en-US" dirty="0">
                <a:latin typeface="+mn-lt"/>
                <a:cs typeface="Calibri" pitchFamily="34" charset="0"/>
              </a:rPr>
              <a:t>Retiree Income Benefit</a:t>
            </a:r>
          </a:p>
          <a:p>
            <a:r>
              <a:rPr lang="en-US" dirty="0">
                <a:latin typeface="+mn-lt"/>
                <a:cs typeface="Calibri" pitchFamily="34" charset="0"/>
              </a:rPr>
              <a:t>Survivor Income Options</a:t>
            </a:r>
          </a:p>
          <a:p>
            <a:r>
              <a:rPr lang="en-US" dirty="0">
                <a:latin typeface="+mn-lt"/>
                <a:cs typeface="Calibri" pitchFamily="34" charset="0"/>
              </a:rPr>
              <a:t>Single Sum Death Benefit</a:t>
            </a:r>
          </a:p>
          <a:p>
            <a:r>
              <a:rPr lang="en-US" dirty="0">
                <a:latin typeface="+mn-lt"/>
                <a:cs typeface="Calibri" pitchFamily="34" charset="0"/>
              </a:rPr>
              <a:t>Basis Recovery</a:t>
            </a:r>
          </a:p>
          <a:p>
            <a:r>
              <a:rPr lang="en-US" dirty="0">
                <a:latin typeface="+mn-lt"/>
                <a:cs typeface="Calibri" pitchFamily="34" charset="0"/>
              </a:rPr>
              <a:t>Important Contacts</a:t>
            </a:r>
          </a:p>
          <a:p>
            <a:endParaRPr lang="en-US" dirty="0">
              <a:latin typeface="Calibri" pitchFamily="34" charset="0"/>
              <a:cs typeface="Calibri" pitchFamily="34" charset="0"/>
            </a:endParaRPr>
          </a:p>
        </p:txBody>
      </p:sp>
      <p:sp>
        <p:nvSpPr>
          <p:cNvPr id="2" name="Title 1"/>
          <p:cNvSpPr>
            <a:spLocks noGrp="1"/>
          </p:cNvSpPr>
          <p:nvPr>
            <p:ph type="title"/>
          </p:nvPr>
        </p:nvSpPr>
        <p:spPr/>
        <p:txBody>
          <a:bodyPr/>
          <a:lstStyle/>
          <a:p>
            <a:r>
              <a:rPr lang="en-US" dirty="0"/>
              <a:t>Agenda</a:t>
            </a:r>
          </a:p>
        </p:txBody>
      </p:sp>
      <p:pic>
        <p:nvPicPr>
          <p:cNvPr id="4" name="Picture 2" descr="\\the-lab.llnl.gov\llnlusers1\howard29\Data\Documents\Benefits Logo\Logo\logo_full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6380253"/>
            <a:ext cx="1343660" cy="4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166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3" name="Rectangle 7"/>
          <p:cNvSpPr>
            <a:spLocks noGrp="1" noChangeArrowheads="1"/>
          </p:cNvSpPr>
          <p:nvPr>
            <p:ph idx="1"/>
          </p:nvPr>
        </p:nvSpPr>
        <p:spPr>
          <a:xfrm>
            <a:off x="401053" y="1454569"/>
            <a:ext cx="8229600" cy="4704658"/>
          </a:xfrm>
        </p:spPr>
        <p:txBody>
          <a:bodyPr>
            <a:normAutofit fontScale="92500" lnSpcReduction="10000"/>
          </a:bodyPr>
          <a:lstStyle/>
          <a:p>
            <a:pPr algn="just">
              <a:lnSpc>
                <a:spcPct val="90000"/>
              </a:lnSpc>
            </a:pPr>
            <a:r>
              <a:rPr lang="en-US" sz="2200" dirty="0"/>
              <a:t>Active members of UCRP accrued CAP “credits” based on covered compensation actually paid and received during specified periods of time. </a:t>
            </a:r>
          </a:p>
          <a:p>
            <a:pPr>
              <a:lnSpc>
                <a:spcPct val="90000"/>
              </a:lnSpc>
            </a:pPr>
            <a:r>
              <a:rPr lang="en-US" sz="2200" dirty="0"/>
              <a:t>Five separate accruals:</a:t>
            </a:r>
          </a:p>
          <a:p>
            <a:pPr>
              <a:lnSpc>
                <a:spcPct val="90000"/>
              </a:lnSpc>
              <a:buFont typeface="Monotype Sorts" pitchFamily="2" charset="2"/>
              <a:buNone/>
            </a:pPr>
            <a:r>
              <a:rPr lang="en-US" sz="2200" dirty="0">
                <a:latin typeface="+mn-lt"/>
              </a:rPr>
              <a:t>	</a:t>
            </a:r>
            <a:r>
              <a:rPr lang="en-US" sz="1900" b="1" dirty="0">
                <a:latin typeface="+mn-lt"/>
              </a:rPr>
              <a:t>April 1, 1992:</a:t>
            </a:r>
            <a:r>
              <a:rPr lang="en-US" sz="1900" dirty="0">
                <a:latin typeface="+mn-lt"/>
              </a:rPr>
              <a:t> 5% of eligible compensation paid December 31, 1991-April 1, 1992, earns 8.5% interest </a:t>
            </a:r>
          </a:p>
          <a:p>
            <a:pPr>
              <a:lnSpc>
                <a:spcPct val="90000"/>
              </a:lnSpc>
              <a:buFont typeface="Monotype Sorts" pitchFamily="2" charset="2"/>
              <a:buNone/>
            </a:pPr>
            <a:r>
              <a:rPr lang="en-US" sz="1900" dirty="0">
                <a:latin typeface="+mn-lt"/>
              </a:rPr>
              <a:t>	</a:t>
            </a:r>
            <a:r>
              <a:rPr lang="en-US" sz="1900" b="1" dirty="0">
                <a:latin typeface="+mn-lt"/>
              </a:rPr>
              <a:t>July 1, 1992:</a:t>
            </a:r>
            <a:r>
              <a:rPr lang="en-US" sz="1900" dirty="0">
                <a:latin typeface="+mn-lt"/>
              </a:rPr>
              <a:t>  2.5% of eligible compensation paid July 1, 1991-June 30, 1992,        earns 8.5% interest </a:t>
            </a:r>
          </a:p>
          <a:p>
            <a:pPr>
              <a:lnSpc>
                <a:spcPct val="90000"/>
              </a:lnSpc>
              <a:buFont typeface="Monotype Sorts" pitchFamily="2" charset="2"/>
              <a:buNone/>
            </a:pPr>
            <a:r>
              <a:rPr lang="en-US" sz="1900" dirty="0">
                <a:latin typeface="+mn-lt"/>
              </a:rPr>
              <a:t>	</a:t>
            </a:r>
            <a:r>
              <a:rPr lang="en-US" sz="1900" b="1" dirty="0">
                <a:latin typeface="+mn-lt"/>
              </a:rPr>
              <a:t>July 1, 1993:</a:t>
            </a:r>
            <a:r>
              <a:rPr lang="en-US" sz="1900" dirty="0">
                <a:latin typeface="+mn-lt"/>
              </a:rPr>
              <a:t>  2.5% of eligible compensation paid July 1, 1992-June 30, 1993,        earns 8.5% interest </a:t>
            </a:r>
          </a:p>
          <a:p>
            <a:pPr>
              <a:lnSpc>
                <a:spcPct val="90000"/>
              </a:lnSpc>
              <a:buFont typeface="Monotype Sorts" pitchFamily="2" charset="2"/>
              <a:buNone/>
            </a:pPr>
            <a:r>
              <a:rPr lang="en-US" sz="1900" dirty="0">
                <a:latin typeface="+mn-lt"/>
              </a:rPr>
              <a:t>	</a:t>
            </a:r>
            <a:r>
              <a:rPr lang="en-US" sz="1900" b="1" dirty="0">
                <a:latin typeface="+mn-lt"/>
              </a:rPr>
              <a:t>April 1, 2002:</a:t>
            </a:r>
            <a:r>
              <a:rPr lang="en-US" sz="1900" dirty="0">
                <a:latin typeface="+mn-lt"/>
              </a:rPr>
              <a:t> 3% of eligible compensation paid April 1, 2001-March 31, 2002,      earns 7.0% interest</a:t>
            </a:r>
          </a:p>
          <a:p>
            <a:pPr>
              <a:lnSpc>
                <a:spcPct val="90000"/>
              </a:lnSpc>
              <a:buFont typeface="Monotype Sorts" pitchFamily="2" charset="2"/>
              <a:buNone/>
            </a:pPr>
            <a:r>
              <a:rPr lang="en-US" sz="1900" b="1" dirty="0">
                <a:solidFill>
                  <a:schemeClr val="accent2"/>
                </a:solidFill>
                <a:latin typeface="+mn-lt"/>
              </a:rPr>
              <a:t>	</a:t>
            </a:r>
            <a:r>
              <a:rPr lang="en-US" sz="1900" b="1" dirty="0">
                <a:latin typeface="+mn-lt"/>
              </a:rPr>
              <a:t>April 1, 2003:</a:t>
            </a:r>
            <a:r>
              <a:rPr lang="en-US" sz="1900" dirty="0">
                <a:latin typeface="+mn-lt"/>
              </a:rPr>
              <a:t> 5% of eligible compensation paid April 1, 2002-March 31, 2003,    earns 7.0% interest</a:t>
            </a:r>
          </a:p>
          <a:p>
            <a:pPr>
              <a:lnSpc>
                <a:spcPct val="90000"/>
              </a:lnSpc>
              <a:buFont typeface="Monotype Sorts" pitchFamily="2" charset="2"/>
              <a:buNone/>
            </a:pPr>
            <a:endParaRPr lang="en-US" sz="2200" dirty="0">
              <a:latin typeface="Times New Roman" pitchFamily="18" charset="0"/>
            </a:endParaRPr>
          </a:p>
        </p:txBody>
      </p:sp>
      <p:sp>
        <p:nvSpPr>
          <p:cNvPr id="121861" name="Rectangle 5"/>
          <p:cNvSpPr>
            <a:spLocks noGrp="1" noChangeArrowheads="1"/>
          </p:cNvSpPr>
          <p:nvPr>
            <p:ph type="title"/>
          </p:nvPr>
        </p:nvSpPr>
        <p:spPr>
          <a:xfrm>
            <a:off x="120315" y="235549"/>
            <a:ext cx="8574505" cy="1008771"/>
          </a:xfrm>
        </p:spPr>
        <p:txBody>
          <a:bodyPr/>
          <a:lstStyle/>
          <a:p>
            <a:r>
              <a:rPr lang="en-US" dirty="0"/>
              <a:t>UCRP Capital Accumulation Provision (CAP)</a:t>
            </a:r>
          </a:p>
        </p:txBody>
      </p:sp>
      <p:pic>
        <p:nvPicPr>
          <p:cNvPr id="4" name="Picture 2" descr="\\the-lab.llnl.gov\llnlusers1\howard29\Data\Documents\Benefits Logo\Logo\logo_full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6380253"/>
            <a:ext cx="1343660" cy="4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323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7619" name="Rectangle 3"/>
          <p:cNvSpPr>
            <a:spLocks noGrp="1" noChangeArrowheads="1"/>
          </p:cNvSpPr>
          <p:nvPr>
            <p:ph idx="1"/>
          </p:nvPr>
        </p:nvSpPr>
        <p:spPr/>
        <p:txBody>
          <a:bodyPr>
            <a:normAutofit/>
          </a:bodyPr>
          <a:lstStyle/>
          <a:p>
            <a:r>
              <a:rPr lang="en-US" dirty="0"/>
              <a:t>When to Apply</a:t>
            </a:r>
          </a:p>
          <a:p>
            <a:pPr lvl="1"/>
            <a:r>
              <a:rPr lang="en-US" sz="1800" dirty="0">
                <a:latin typeface="+mn-lt"/>
              </a:rPr>
              <a:t>60 - 90 calendar days in advance</a:t>
            </a:r>
          </a:p>
          <a:p>
            <a:pPr lvl="1"/>
            <a:r>
              <a:rPr lang="en-US" sz="1800" dirty="0">
                <a:latin typeface="+mn-lt"/>
              </a:rPr>
              <a:t>Pension commencement date must be on 1</a:t>
            </a:r>
            <a:r>
              <a:rPr lang="en-US" sz="1800" baseline="30000" dirty="0">
                <a:latin typeface="+mn-lt"/>
              </a:rPr>
              <a:t>st</a:t>
            </a:r>
            <a:r>
              <a:rPr lang="en-US" sz="1800" dirty="0">
                <a:latin typeface="+mn-lt"/>
              </a:rPr>
              <a:t> of the month</a:t>
            </a:r>
          </a:p>
          <a:p>
            <a:pPr>
              <a:lnSpc>
                <a:spcPct val="125000"/>
              </a:lnSpc>
            </a:pPr>
            <a:r>
              <a:rPr lang="en-US" dirty="0"/>
              <a:t>Where to Apply</a:t>
            </a:r>
          </a:p>
          <a:p>
            <a:pPr lvl="1"/>
            <a:r>
              <a:rPr lang="en-US" sz="1800" dirty="0">
                <a:latin typeface="+mn-lt"/>
              </a:rPr>
              <a:t>Online using Your Pension Resources, or</a:t>
            </a:r>
          </a:p>
          <a:p>
            <a:pPr lvl="1"/>
            <a:r>
              <a:rPr lang="en-US" sz="1800" dirty="0">
                <a:latin typeface="+mn-lt"/>
              </a:rPr>
              <a:t>Contacting the LLNS Pension Center</a:t>
            </a:r>
          </a:p>
          <a:p>
            <a:pPr>
              <a:lnSpc>
                <a:spcPct val="125000"/>
              </a:lnSpc>
            </a:pPr>
            <a:r>
              <a:rPr lang="en-US" dirty="0"/>
              <a:t>What You Will Need When You Apply</a:t>
            </a:r>
          </a:p>
          <a:p>
            <a:pPr lvl="1"/>
            <a:r>
              <a:rPr lang="en-US" sz="1800" dirty="0">
                <a:latin typeface="+mn-lt"/>
              </a:rPr>
              <a:t>Evidence of date of birth for your contingent annuitant</a:t>
            </a:r>
          </a:p>
          <a:p>
            <a:pPr lvl="1"/>
            <a:r>
              <a:rPr lang="en-US" sz="1800" dirty="0">
                <a:latin typeface="+mn-lt"/>
              </a:rPr>
              <a:t>Marriage certificate</a:t>
            </a:r>
          </a:p>
          <a:p>
            <a:pPr lvl="1"/>
            <a:r>
              <a:rPr lang="en-US" sz="1800" dirty="0">
                <a:latin typeface="+mn-lt"/>
              </a:rPr>
              <a:t>Spouse/contingent annuitant’s Social Security number</a:t>
            </a:r>
          </a:p>
          <a:p>
            <a:pPr lvl="1"/>
            <a:r>
              <a:rPr lang="en-US" sz="1800" dirty="0">
                <a:latin typeface="+mn-lt"/>
              </a:rPr>
              <a:t>Record trail of any name change between birth and retirement</a:t>
            </a:r>
          </a:p>
        </p:txBody>
      </p:sp>
      <p:sp>
        <p:nvSpPr>
          <p:cNvPr id="367618" name="Rectangle 2"/>
          <p:cNvSpPr>
            <a:spLocks noGrp="1" noChangeArrowheads="1"/>
          </p:cNvSpPr>
          <p:nvPr>
            <p:ph type="title"/>
          </p:nvPr>
        </p:nvSpPr>
        <p:spPr/>
        <p:txBody>
          <a:bodyPr/>
          <a:lstStyle/>
          <a:p>
            <a:r>
              <a:rPr lang="en-US" dirty="0"/>
              <a:t>Things to Remember</a:t>
            </a:r>
          </a:p>
        </p:txBody>
      </p:sp>
      <p:pic>
        <p:nvPicPr>
          <p:cNvPr id="4" name="Picture 2" descr="\\the-lab.llnl.gov\llnlusers1\howard29\Data\Documents\Benefits Logo\Logo\logo_fullcol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380253"/>
            <a:ext cx="1343660" cy="4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830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noFill/>
          <a:ln/>
        </p:spPr>
        <p:txBody>
          <a:bodyPr/>
          <a:lstStyle/>
          <a:p>
            <a:r>
              <a:rPr lang="en-US" dirty="0"/>
              <a:t>For More Information</a:t>
            </a:r>
          </a:p>
        </p:txBody>
      </p:sp>
      <p:sp>
        <p:nvSpPr>
          <p:cNvPr id="369667" name="Rectangle 3"/>
          <p:cNvSpPr>
            <a:spLocks noChangeArrowheads="1"/>
          </p:cNvSpPr>
          <p:nvPr/>
        </p:nvSpPr>
        <p:spPr bwMode="auto">
          <a:xfrm>
            <a:off x="212557" y="1443789"/>
            <a:ext cx="83058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95288" indent="-395288" algn="ctr">
              <a:lnSpc>
                <a:spcPct val="120000"/>
              </a:lnSpc>
            </a:pPr>
            <a:r>
              <a:rPr lang="en-US" sz="2000" b="1" u="sng" dirty="0">
                <a:solidFill>
                  <a:schemeClr val="tx1"/>
                </a:solidFill>
                <a:latin typeface="Arial" pitchFamily="34" charset="0"/>
              </a:rPr>
              <a:t>LLNL BENEFITS OFFICE</a:t>
            </a:r>
            <a:r>
              <a:rPr lang="en-US" sz="2000" dirty="0">
                <a:solidFill>
                  <a:schemeClr val="tx1"/>
                </a:solidFill>
                <a:latin typeface="Arial" pitchFamily="34" charset="0"/>
              </a:rPr>
              <a:t>  </a:t>
            </a:r>
          </a:p>
          <a:p>
            <a:pPr marL="395288" indent="-395288" algn="ctr">
              <a:lnSpc>
                <a:spcPct val="120000"/>
              </a:lnSpc>
            </a:pPr>
            <a:r>
              <a:rPr lang="en-US" b="0" dirty="0">
                <a:solidFill>
                  <a:schemeClr val="tx1"/>
                </a:solidFill>
                <a:latin typeface="Arial" pitchFamily="34" charset="0"/>
              </a:rPr>
              <a:t>x 2-9955</a:t>
            </a:r>
          </a:p>
          <a:p>
            <a:pPr marL="395288" indent="-395288" algn="ctr">
              <a:lnSpc>
                <a:spcPct val="120000"/>
              </a:lnSpc>
            </a:pPr>
            <a:r>
              <a:rPr lang="en-US" b="0" dirty="0">
                <a:solidFill>
                  <a:schemeClr val="tx1"/>
                </a:solidFill>
                <a:latin typeface="Arial" pitchFamily="34" charset="0"/>
              </a:rPr>
              <a:t>    Building 543</a:t>
            </a:r>
          </a:p>
          <a:p>
            <a:pPr marL="395288" indent="-395288" algn="ctr">
              <a:lnSpc>
                <a:spcPct val="120000"/>
              </a:lnSpc>
            </a:pPr>
            <a:r>
              <a:rPr lang="en-US" dirty="0"/>
              <a:t>https://benefits.llnl.gov</a:t>
            </a:r>
          </a:p>
          <a:p>
            <a:pPr marL="395288" indent="-395288" algn="ctr"/>
            <a:endParaRPr lang="en-US" sz="1400" dirty="0">
              <a:solidFill>
                <a:schemeClr val="accent2"/>
              </a:solidFill>
            </a:endParaRPr>
          </a:p>
          <a:p>
            <a:pPr marL="395288" indent="-395288" algn="ctr">
              <a:lnSpc>
                <a:spcPct val="120000"/>
              </a:lnSpc>
            </a:pPr>
            <a:r>
              <a:rPr lang="en-US" sz="2000" b="1" u="sng" dirty="0"/>
              <a:t>LLNS Pension Center</a:t>
            </a:r>
          </a:p>
          <a:p>
            <a:pPr marL="395288" indent="-395288" algn="ctr">
              <a:lnSpc>
                <a:spcPct val="120000"/>
              </a:lnSpc>
            </a:pPr>
            <a:r>
              <a:rPr lang="en-US" dirty="0"/>
              <a:t>(866) 655-9587</a:t>
            </a:r>
          </a:p>
          <a:p>
            <a:pPr marL="395288" indent="-395288" algn="ctr">
              <a:lnSpc>
                <a:spcPct val="120000"/>
              </a:lnSpc>
            </a:pPr>
            <a:r>
              <a:rPr lang="en-US" dirty="0"/>
              <a:t>https://ypr.aon.com/livermore</a:t>
            </a:r>
          </a:p>
          <a:p>
            <a:pPr marL="395288" indent="-395288" algn="ctr">
              <a:lnSpc>
                <a:spcPct val="80000"/>
              </a:lnSpc>
            </a:pPr>
            <a:endParaRPr lang="en-US" dirty="0">
              <a:solidFill>
                <a:schemeClr val="accent2"/>
              </a:solidFill>
              <a:latin typeface="Arial" pitchFamily="34" charset="0"/>
            </a:endParaRPr>
          </a:p>
          <a:p>
            <a:pPr marL="395288" indent="-395288" algn="ctr">
              <a:lnSpc>
                <a:spcPct val="80000"/>
              </a:lnSpc>
            </a:pPr>
            <a:endParaRPr lang="en-US" dirty="0"/>
          </a:p>
          <a:p>
            <a:pPr marL="395288" indent="-395288" algn="ctr">
              <a:lnSpc>
                <a:spcPct val="120000"/>
              </a:lnSpc>
            </a:pPr>
            <a:r>
              <a:rPr lang="en-US" sz="2000" b="1" u="sng" dirty="0">
                <a:solidFill>
                  <a:schemeClr val="tx1"/>
                </a:solidFill>
                <a:latin typeface="Arial" pitchFamily="34" charset="0"/>
              </a:rPr>
              <a:t>UC Retirement </a:t>
            </a:r>
            <a:r>
              <a:rPr lang="en-US" sz="2000" b="1" u="sng" dirty="0" err="1">
                <a:solidFill>
                  <a:schemeClr val="tx1"/>
                </a:solidFill>
                <a:latin typeface="Arial" pitchFamily="34" charset="0"/>
              </a:rPr>
              <a:t>Administrtion</a:t>
            </a:r>
            <a:r>
              <a:rPr lang="en-US" sz="2000" b="1" u="sng">
                <a:solidFill>
                  <a:schemeClr val="tx1"/>
                </a:solidFill>
                <a:latin typeface="Arial" pitchFamily="34" charset="0"/>
              </a:rPr>
              <a:t> Service </a:t>
            </a:r>
            <a:r>
              <a:rPr lang="en-US" sz="2000" b="1" u="sng" dirty="0">
                <a:solidFill>
                  <a:schemeClr val="tx1"/>
                </a:solidFill>
                <a:latin typeface="Arial" pitchFamily="34" charset="0"/>
              </a:rPr>
              <a:t>Center</a:t>
            </a:r>
          </a:p>
          <a:p>
            <a:pPr marL="395288" indent="-395288" algn="ctr">
              <a:lnSpc>
                <a:spcPct val="120000"/>
              </a:lnSpc>
            </a:pPr>
            <a:r>
              <a:rPr lang="en-US" dirty="0"/>
              <a:t>(800) 888-8267</a:t>
            </a:r>
            <a:endParaRPr lang="en-US" dirty="0">
              <a:solidFill>
                <a:schemeClr val="tx1"/>
              </a:solidFill>
              <a:latin typeface="Arial" pitchFamily="34" charset="0"/>
            </a:endParaRPr>
          </a:p>
          <a:p>
            <a:pPr marL="395288" indent="-395288" algn="ctr">
              <a:lnSpc>
                <a:spcPct val="120000"/>
              </a:lnSpc>
            </a:pPr>
            <a:r>
              <a:rPr lang="en-US" dirty="0"/>
              <a:t>http://ucnet.universityofcalifornia.edu</a:t>
            </a:r>
          </a:p>
        </p:txBody>
      </p:sp>
      <p:pic>
        <p:nvPicPr>
          <p:cNvPr id="4" name="Picture 2" descr="\\the-lab.llnl.gov\llnlusers1\howard29\Data\Documents\Benefits Logo\Logo\logo_fullcol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380253"/>
            <a:ext cx="1343660" cy="4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149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053" y="1347537"/>
            <a:ext cx="8229600" cy="4907943"/>
          </a:xfrm>
        </p:spPr>
        <p:txBody>
          <a:bodyPr>
            <a:normAutofit/>
          </a:bodyPr>
          <a:lstStyle/>
          <a:p>
            <a:pPr marL="400050" lvl="1" indent="-280988">
              <a:spcBef>
                <a:spcPts val="1200"/>
              </a:spcBef>
              <a:buClr>
                <a:srgbClr val="0D5097"/>
              </a:buClr>
              <a:buNone/>
            </a:pPr>
            <a:endParaRPr lang="en-US" sz="2000" b="1" dirty="0">
              <a:cs typeface="Arial" pitchFamily="34" charset="0"/>
            </a:endParaRPr>
          </a:p>
          <a:p>
            <a:pPr marL="400050" lvl="1" indent="-280988" algn="ctr">
              <a:spcBef>
                <a:spcPts val="1200"/>
              </a:spcBef>
              <a:buClr>
                <a:srgbClr val="0D5097"/>
              </a:buClr>
              <a:buNone/>
            </a:pPr>
            <a:r>
              <a:rPr lang="en-US" sz="2000" b="1" dirty="0">
                <a:cs typeface="Arial" pitchFamily="34" charset="0"/>
              </a:rPr>
              <a:t>Refer to the LLNS Defined Benefit Plan Summary Plan Description </a:t>
            </a:r>
          </a:p>
          <a:p>
            <a:pPr marL="400050" lvl="1" indent="-280988" algn="ctr">
              <a:spcBef>
                <a:spcPts val="1200"/>
              </a:spcBef>
              <a:buClr>
                <a:srgbClr val="0D5097"/>
              </a:buClr>
              <a:buNone/>
            </a:pPr>
            <a:r>
              <a:rPr lang="en-US" sz="2800" dirty="0">
                <a:cs typeface="Arial" pitchFamily="34" charset="0"/>
              </a:rPr>
              <a:t>	</a:t>
            </a:r>
            <a:r>
              <a:rPr lang="en-US" sz="1800" dirty="0">
                <a:cs typeface="Arial" pitchFamily="34" charset="0"/>
              </a:rPr>
              <a:t>https://benefits.llnl.gov/content/assets/docs/LLNS_DB_SPD.pdf</a:t>
            </a:r>
          </a:p>
          <a:p>
            <a:pPr marL="400050" lvl="1" indent="-280988">
              <a:spcBef>
                <a:spcPts val="1200"/>
              </a:spcBef>
              <a:buClr>
                <a:srgbClr val="0D5097"/>
              </a:buClr>
              <a:buNone/>
            </a:pPr>
            <a:endParaRPr lang="en-US" sz="2000" dirty="0">
              <a:cs typeface="Arial" pitchFamily="34" charset="0"/>
            </a:endParaRPr>
          </a:p>
          <a:p>
            <a:pPr marL="400050" lvl="1" indent="-280988">
              <a:spcBef>
                <a:spcPts val="1200"/>
              </a:spcBef>
              <a:buClr>
                <a:srgbClr val="0D5097"/>
              </a:buClr>
              <a:buNone/>
            </a:pPr>
            <a:endParaRPr lang="en-US" sz="2000" dirty="0">
              <a:cs typeface="Arial" pitchFamily="34" charset="0"/>
            </a:endParaRPr>
          </a:p>
          <a:p>
            <a:pPr marL="400050" lvl="1" indent="-280988">
              <a:spcBef>
                <a:spcPts val="1200"/>
              </a:spcBef>
              <a:buClr>
                <a:srgbClr val="0D5097"/>
              </a:buClr>
              <a:buNone/>
            </a:pPr>
            <a:endParaRPr lang="en-US" sz="2000" dirty="0">
              <a:cs typeface="Arial" pitchFamily="34" charset="0"/>
            </a:endParaRPr>
          </a:p>
          <a:p>
            <a:pPr marL="400050" lvl="1" indent="-280988">
              <a:spcBef>
                <a:spcPts val="1200"/>
              </a:spcBef>
              <a:buClr>
                <a:srgbClr val="0D5097"/>
              </a:buClr>
              <a:buNone/>
            </a:pPr>
            <a:endParaRPr lang="en-US" sz="2000" dirty="0">
              <a:cs typeface="Arial" pitchFamily="34" charset="0"/>
            </a:endParaRPr>
          </a:p>
          <a:p>
            <a:pPr marL="119062" lvl="1" indent="0">
              <a:spcBef>
                <a:spcPts val="1200"/>
              </a:spcBef>
              <a:buClr>
                <a:srgbClr val="0D5097"/>
              </a:buClr>
              <a:buNone/>
            </a:pPr>
            <a:r>
              <a:rPr lang="en-US" sz="1400" dirty="0">
                <a:cs typeface="Arial" pitchFamily="34" charset="0"/>
              </a:rPr>
              <a:t>While this presentation and the oral statements of Plan representatives are meant to be accurate, the actual Plan documents and relevant laws will govern at all times.</a:t>
            </a:r>
            <a:endParaRPr lang="en-US" sz="1400" dirty="0">
              <a:solidFill>
                <a:srgbClr val="FF0000"/>
              </a:solidFill>
              <a:cs typeface="Arial" pitchFamily="34" charset="0"/>
            </a:endParaRPr>
          </a:p>
          <a:p>
            <a:pPr marL="118872" indent="0">
              <a:buNone/>
            </a:pPr>
            <a:r>
              <a:rPr lang="en-US" sz="1400" dirty="0">
                <a:cs typeface="Arial" pitchFamily="34" charset="0"/>
              </a:rPr>
              <a:t>Content of this presentation is valid as of date of presentation.</a:t>
            </a:r>
            <a:endParaRPr lang="en-US" sz="1400" dirty="0"/>
          </a:p>
        </p:txBody>
      </p:sp>
      <p:sp>
        <p:nvSpPr>
          <p:cNvPr id="2" name="Title 1"/>
          <p:cNvSpPr>
            <a:spLocks noGrp="1"/>
          </p:cNvSpPr>
          <p:nvPr>
            <p:ph type="title"/>
          </p:nvPr>
        </p:nvSpPr>
        <p:spPr/>
        <p:txBody>
          <a:bodyPr/>
          <a:lstStyle/>
          <a:p>
            <a:r>
              <a:rPr lang="en-US" dirty="0">
                <a:cs typeface="Arial" pitchFamily="34" charset="0"/>
              </a:rPr>
              <a:t>For More Information</a:t>
            </a:r>
            <a:endParaRPr lang="en-US" dirty="0"/>
          </a:p>
        </p:txBody>
      </p:sp>
      <p:pic>
        <p:nvPicPr>
          <p:cNvPr id="4" name="Picture 2" descr="\\the-lab.llnl.gov\llnlusers1\howard29\Data\Documents\Benefits Logo\Logo\logo_full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6380253"/>
            <a:ext cx="1343660" cy="4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651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674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66864"/>
            <a:ext cx="7988968" cy="4704658"/>
          </a:xfrm>
        </p:spPr>
        <p:txBody>
          <a:bodyPr/>
          <a:lstStyle/>
          <a:p>
            <a:r>
              <a:rPr lang="en-US" dirty="0">
                <a:latin typeface="+mn-lt"/>
                <a:cs typeface="Calibri" pitchFamily="34" charset="0"/>
              </a:rPr>
              <a:t>On September 30, 2007, you were employed by, or on an approved leave of absence from employment with, the University of California (UC), and </a:t>
            </a:r>
          </a:p>
          <a:p>
            <a:r>
              <a:rPr lang="en-US" dirty="0">
                <a:latin typeface="+mn-lt"/>
                <a:cs typeface="Calibri" pitchFamily="34" charset="0"/>
              </a:rPr>
              <a:t>Were an active participant in the University of California Retirement Plan (UCRP) or in an employment classification eligible to become an active participant in the UCRP, and</a:t>
            </a:r>
          </a:p>
          <a:p>
            <a:r>
              <a:rPr lang="en-US" dirty="0"/>
              <a:t>You did not retire from or elect inactive vested status in the UCRP, and </a:t>
            </a:r>
          </a:p>
          <a:p>
            <a:r>
              <a:rPr lang="en-US" dirty="0"/>
              <a:t>You accepted employment with LLNS on October 1, 2007, and</a:t>
            </a:r>
          </a:p>
          <a:p>
            <a:r>
              <a:rPr lang="en-US" dirty="0"/>
              <a:t>Prior to accepting employment with LLNS, you elected Total Compensation Package 1 (TCP1)</a:t>
            </a:r>
          </a:p>
          <a:p>
            <a:endParaRPr lang="en-US" u="sng" dirty="0">
              <a:latin typeface="+mn-lt"/>
              <a:cs typeface="Calibri" pitchFamily="34" charset="0"/>
            </a:endParaRPr>
          </a:p>
        </p:txBody>
      </p:sp>
      <p:sp>
        <p:nvSpPr>
          <p:cNvPr id="2" name="Title 1"/>
          <p:cNvSpPr>
            <a:spLocks noGrp="1"/>
          </p:cNvSpPr>
          <p:nvPr>
            <p:ph type="title"/>
          </p:nvPr>
        </p:nvSpPr>
        <p:spPr/>
        <p:txBody>
          <a:bodyPr>
            <a:normAutofit/>
          </a:bodyPr>
          <a:lstStyle/>
          <a:p>
            <a:r>
              <a:rPr lang="en-US" dirty="0"/>
              <a:t>LLNS Defined Benefit Plan Eligibility</a:t>
            </a:r>
          </a:p>
        </p:txBody>
      </p:sp>
      <p:pic>
        <p:nvPicPr>
          <p:cNvPr id="4" name="Picture 2" descr="\\the-lab.llnl.gov\llnlusers1\howard29\Data\Documents\Benefits Logo\Logo\logo_full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6380253"/>
            <a:ext cx="1343660" cy="4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355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body" idx="4294967295"/>
          </p:nvPr>
        </p:nvSpPr>
        <p:spPr>
          <a:xfrm>
            <a:off x="328863" y="1371600"/>
            <a:ext cx="8357937" cy="4788568"/>
          </a:xfrm>
        </p:spPr>
        <p:txBody>
          <a:bodyPr>
            <a:normAutofit lnSpcReduction="10000"/>
          </a:bodyPr>
          <a:lstStyle/>
          <a:p>
            <a:pPr>
              <a:lnSpc>
                <a:spcPct val="100000"/>
              </a:lnSpc>
              <a:spcAft>
                <a:spcPts val="0"/>
              </a:spcAft>
            </a:pPr>
            <a:r>
              <a:rPr lang="en-US" dirty="0">
                <a:latin typeface="+mn-lt"/>
              </a:rPr>
              <a:t>Active Participant</a:t>
            </a:r>
          </a:p>
          <a:p>
            <a:pPr lvl="1"/>
            <a:r>
              <a:rPr lang="en-US" sz="1800" dirty="0">
                <a:latin typeface="+mn-lt"/>
              </a:rPr>
              <a:t>On pay status</a:t>
            </a:r>
          </a:p>
          <a:p>
            <a:pPr lvl="1"/>
            <a:r>
              <a:rPr lang="en-US" sz="1800" dirty="0">
                <a:latin typeface="+mn-lt"/>
              </a:rPr>
              <a:t>Status not affected by change in appointment rate or approved leaves of absence</a:t>
            </a:r>
          </a:p>
          <a:p>
            <a:pPr>
              <a:lnSpc>
                <a:spcPct val="150000"/>
              </a:lnSpc>
            </a:pPr>
            <a:r>
              <a:rPr lang="en-US" dirty="0">
                <a:latin typeface="+mn-lt"/>
              </a:rPr>
              <a:t>Active membership ends with a break in service</a:t>
            </a:r>
          </a:p>
          <a:p>
            <a:pPr>
              <a:lnSpc>
                <a:spcPct val="100000"/>
              </a:lnSpc>
            </a:pPr>
            <a:r>
              <a:rPr lang="en-US" dirty="0">
                <a:latin typeface="+mn-lt"/>
              </a:rPr>
              <a:t>Inactive Participant</a:t>
            </a:r>
          </a:p>
          <a:p>
            <a:pPr lvl="1"/>
            <a:r>
              <a:rPr lang="en-US" sz="1800" dirty="0">
                <a:latin typeface="+mn-lt"/>
              </a:rPr>
              <a:t>Participant who leaves LLNS employment and is vested</a:t>
            </a:r>
          </a:p>
          <a:p>
            <a:pPr lvl="1"/>
            <a:r>
              <a:rPr lang="en-US" sz="1800" dirty="0">
                <a:latin typeface="+mn-lt"/>
              </a:rPr>
              <a:t>Retains right to future retirement benefits</a:t>
            </a:r>
          </a:p>
          <a:p>
            <a:r>
              <a:rPr lang="en-US" dirty="0"/>
              <a:t>Vesting</a:t>
            </a:r>
            <a:r>
              <a:rPr lang="en-US" sz="2800" dirty="0"/>
              <a:t>  </a:t>
            </a:r>
          </a:p>
          <a:p>
            <a:pPr lvl="1"/>
            <a:r>
              <a:rPr lang="en-US" sz="1800" dirty="0">
                <a:latin typeface="+mn-lt"/>
              </a:rPr>
              <a:t>Earned a non-forfeitable right to a retirement benefit.</a:t>
            </a:r>
          </a:p>
          <a:p>
            <a:pPr lvl="1"/>
            <a:r>
              <a:rPr lang="en-US" sz="1800" dirty="0">
                <a:latin typeface="+mn-lt"/>
              </a:rPr>
              <a:t>5 years of service credit</a:t>
            </a:r>
          </a:p>
          <a:p>
            <a:pPr lvl="3">
              <a:lnSpc>
                <a:spcPts val="1920"/>
              </a:lnSpc>
              <a:buClr>
                <a:schemeClr val="accent2"/>
              </a:buClr>
            </a:pPr>
            <a:r>
              <a:rPr lang="en-US" dirty="0">
                <a:latin typeface="+mn-lt"/>
              </a:rPr>
              <a:t>Total “Period of Service” in years and completed months that you work for LLNS on and after October 1, 2007, plus vesting service credit you earned in the University of California Retirement Plan (UCRP) before October 1, 2007</a:t>
            </a:r>
          </a:p>
          <a:p>
            <a:pPr lvl="1"/>
            <a:endParaRPr lang="en-US" sz="1800" dirty="0">
              <a:latin typeface="+mn-lt"/>
            </a:endParaRPr>
          </a:p>
          <a:p>
            <a:endParaRPr lang="en-US" sz="2600" dirty="0">
              <a:latin typeface="Times New Roman" pitchFamily="18" charset="0"/>
            </a:endParaRPr>
          </a:p>
        </p:txBody>
      </p:sp>
      <p:sp>
        <p:nvSpPr>
          <p:cNvPr id="198659" name="Rectangle 3"/>
          <p:cNvSpPr>
            <a:spLocks noGrp="1" noChangeArrowheads="1"/>
          </p:cNvSpPr>
          <p:nvPr>
            <p:ph type="title"/>
          </p:nvPr>
        </p:nvSpPr>
        <p:spPr>
          <a:xfrm>
            <a:off x="465221" y="242942"/>
            <a:ext cx="7772400" cy="904068"/>
          </a:xfrm>
        </p:spPr>
        <p:txBody>
          <a:bodyPr/>
          <a:lstStyle/>
          <a:p>
            <a:r>
              <a:rPr lang="en-US" dirty="0"/>
              <a:t>LLNS Defined Benefit Plan</a:t>
            </a:r>
          </a:p>
        </p:txBody>
      </p:sp>
      <p:pic>
        <p:nvPicPr>
          <p:cNvPr id="4" name="Picture 2" descr="\\the-lab.llnl.gov\llnlusers1\howard29\Data\Documents\Benefits Logo\Logo\logo_full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6380253"/>
            <a:ext cx="1343660" cy="4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798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idx="1"/>
          </p:nvPr>
        </p:nvSpPr>
        <p:spPr>
          <a:xfrm>
            <a:off x="457200" y="1395663"/>
            <a:ext cx="8229600" cy="4875859"/>
          </a:xfrm>
        </p:spPr>
        <p:txBody>
          <a:bodyPr/>
          <a:lstStyle/>
          <a:p>
            <a:r>
              <a:rPr lang="en-US" dirty="0">
                <a:latin typeface="+mn-lt"/>
              </a:rPr>
              <a:t>Formula Benefit</a:t>
            </a:r>
          </a:p>
          <a:p>
            <a:pPr lvl="1">
              <a:lnSpc>
                <a:spcPct val="130000"/>
              </a:lnSpc>
            </a:pPr>
            <a:r>
              <a:rPr lang="en-US" sz="1800" dirty="0">
                <a:latin typeface="+mn-lt"/>
              </a:rPr>
              <a:t>Age Factor</a:t>
            </a:r>
          </a:p>
          <a:p>
            <a:pPr lvl="1">
              <a:lnSpc>
                <a:spcPct val="115000"/>
              </a:lnSpc>
            </a:pPr>
            <a:r>
              <a:rPr lang="en-US" sz="1800" dirty="0">
                <a:latin typeface="+mn-lt"/>
              </a:rPr>
              <a:t>Credited Service</a:t>
            </a:r>
          </a:p>
          <a:p>
            <a:pPr lvl="1">
              <a:lnSpc>
                <a:spcPct val="115000"/>
              </a:lnSpc>
            </a:pPr>
            <a:r>
              <a:rPr lang="en-US" sz="1800" dirty="0">
                <a:latin typeface="+mn-lt"/>
              </a:rPr>
              <a:t>Highest Average Plan Compensation (HAPC)</a:t>
            </a:r>
          </a:p>
          <a:p>
            <a:r>
              <a:rPr lang="en-US" dirty="0"/>
              <a:t>Age Factor</a:t>
            </a:r>
          </a:p>
          <a:p>
            <a:pPr lvl="1">
              <a:spcBef>
                <a:spcPts val="600"/>
              </a:spcBef>
            </a:pPr>
            <a:r>
              <a:rPr lang="en-US" sz="1800" dirty="0"/>
              <a:t>Determined at date of retirement</a:t>
            </a:r>
          </a:p>
          <a:p>
            <a:pPr lvl="1">
              <a:spcBef>
                <a:spcPts val="600"/>
              </a:spcBef>
            </a:pPr>
            <a:r>
              <a:rPr lang="en-US" sz="1800" dirty="0"/>
              <a:t>Ages 50 – 60</a:t>
            </a:r>
          </a:p>
          <a:p>
            <a:r>
              <a:rPr lang="en-US" dirty="0"/>
              <a:t>Credited Service</a:t>
            </a:r>
          </a:p>
          <a:p>
            <a:pPr lvl="1"/>
            <a:r>
              <a:rPr lang="en-US" sz="1800" dirty="0">
                <a:latin typeface="+mn-lt"/>
              </a:rPr>
              <a:t>Measure of accumulated service in LLNS plus UCRP</a:t>
            </a:r>
          </a:p>
          <a:p>
            <a:pPr lvl="3">
              <a:lnSpc>
                <a:spcPts val="1920"/>
              </a:lnSpc>
              <a:spcAft>
                <a:spcPts val="600"/>
              </a:spcAft>
              <a:buClr>
                <a:schemeClr val="accent2"/>
              </a:buClr>
            </a:pPr>
            <a:r>
              <a:rPr lang="en-US" dirty="0">
                <a:latin typeface="+mn-lt"/>
              </a:rPr>
              <a:t>Accrues in proportion to paid time worked</a:t>
            </a:r>
          </a:p>
          <a:p>
            <a:pPr lvl="1">
              <a:spcBef>
                <a:spcPts val="600"/>
              </a:spcBef>
            </a:pPr>
            <a:r>
              <a:rPr lang="en-US" sz="1800" dirty="0">
                <a:latin typeface="+mn-lt"/>
              </a:rPr>
              <a:t>At retirement sick leave converted to service credit</a:t>
            </a:r>
          </a:p>
          <a:p>
            <a:pPr lvl="3">
              <a:lnSpc>
                <a:spcPts val="1920"/>
              </a:lnSpc>
              <a:spcAft>
                <a:spcPts val="600"/>
              </a:spcAft>
              <a:buClr>
                <a:schemeClr val="accent2"/>
              </a:buClr>
            </a:pPr>
            <a:r>
              <a:rPr lang="en-US" dirty="0">
                <a:latin typeface="+mn-lt"/>
              </a:rPr>
              <a:t>1 day Credited Service for each 8 hours unused sick leave</a:t>
            </a:r>
          </a:p>
          <a:p>
            <a:pPr lvl="3">
              <a:lnSpc>
                <a:spcPts val="1920"/>
              </a:lnSpc>
              <a:spcAft>
                <a:spcPts val="600"/>
              </a:spcAft>
              <a:buClr>
                <a:schemeClr val="accent2"/>
              </a:buClr>
            </a:pPr>
            <a:r>
              <a:rPr lang="en-US" dirty="0">
                <a:latin typeface="+mn-lt"/>
              </a:rPr>
              <a:t>Must commence retirement within 120 days of termination</a:t>
            </a:r>
          </a:p>
          <a:p>
            <a:pPr lvl="1">
              <a:lnSpc>
                <a:spcPct val="115000"/>
              </a:lnSpc>
            </a:pPr>
            <a:endParaRPr lang="en-US" sz="1800" dirty="0">
              <a:latin typeface="+mn-lt"/>
            </a:endParaRPr>
          </a:p>
        </p:txBody>
      </p:sp>
      <p:sp>
        <p:nvSpPr>
          <p:cNvPr id="7171" name="Rectangle 2"/>
          <p:cNvSpPr>
            <a:spLocks noGrp="1" noChangeArrowheads="1"/>
          </p:cNvSpPr>
          <p:nvPr>
            <p:ph type="title"/>
          </p:nvPr>
        </p:nvSpPr>
        <p:spPr/>
        <p:txBody>
          <a:bodyPr/>
          <a:lstStyle/>
          <a:p>
            <a:r>
              <a:rPr lang="en-US" dirty="0"/>
              <a:t>LLNS Defined Benefit Plan (continued)</a:t>
            </a:r>
          </a:p>
        </p:txBody>
      </p:sp>
      <p:pic>
        <p:nvPicPr>
          <p:cNvPr id="4" name="Picture 2" descr="\\the-lab.llnl.gov\llnlusers1\howard29\Data\Documents\Benefits Logo\Logo\logo_full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6380253"/>
            <a:ext cx="1343660" cy="4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84163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1027"/>
          <p:cNvSpPr>
            <a:spLocks noGrp="1" noChangeArrowheads="1"/>
          </p:cNvSpPr>
          <p:nvPr>
            <p:ph idx="1"/>
          </p:nvPr>
        </p:nvSpPr>
        <p:spPr/>
        <p:txBody>
          <a:bodyPr>
            <a:normAutofit/>
          </a:bodyPr>
          <a:lstStyle/>
          <a:p>
            <a:pPr>
              <a:lnSpc>
                <a:spcPct val="75000"/>
              </a:lnSpc>
            </a:pPr>
            <a:r>
              <a:rPr lang="en-US" dirty="0">
                <a:latin typeface="+mn-lt"/>
              </a:rPr>
              <a:t>Highest Average Plan Compensation (HAPC)</a:t>
            </a:r>
          </a:p>
          <a:p>
            <a:pPr lvl="1">
              <a:spcAft>
                <a:spcPts val="600"/>
              </a:spcAft>
            </a:pPr>
            <a:r>
              <a:rPr lang="en-US" sz="1800" dirty="0">
                <a:latin typeface="+mn-lt"/>
              </a:rPr>
              <a:t>Highest 36 Consecutive Months</a:t>
            </a:r>
          </a:p>
          <a:p>
            <a:pPr lvl="3">
              <a:lnSpc>
                <a:spcPts val="1920"/>
              </a:lnSpc>
              <a:spcAft>
                <a:spcPts val="600"/>
              </a:spcAft>
              <a:buClr>
                <a:schemeClr val="accent2"/>
              </a:buClr>
            </a:pPr>
            <a:r>
              <a:rPr lang="en-US" dirty="0">
                <a:latin typeface="+mn-lt"/>
              </a:rPr>
              <a:t>Full-time Salary</a:t>
            </a:r>
          </a:p>
          <a:p>
            <a:pPr lvl="1"/>
            <a:r>
              <a:rPr lang="en-US" sz="1800" dirty="0">
                <a:latin typeface="+mn-lt"/>
              </a:rPr>
              <a:t>Inactive participant HAPC adjusted annually to age 60</a:t>
            </a:r>
          </a:p>
          <a:p>
            <a:pPr lvl="3">
              <a:lnSpc>
                <a:spcPts val="1920"/>
              </a:lnSpc>
              <a:spcAft>
                <a:spcPts val="600"/>
              </a:spcAft>
              <a:buClr>
                <a:schemeClr val="accent2"/>
              </a:buClr>
            </a:pPr>
            <a:r>
              <a:rPr lang="en-US" dirty="0">
                <a:latin typeface="+mn-lt"/>
              </a:rPr>
              <a:t>Maximum 2% per year effective each July 1</a:t>
            </a:r>
          </a:p>
        </p:txBody>
      </p:sp>
      <p:sp>
        <p:nvSpPr>
          <p:cNvPr id="9219" name="Rectangle 1026"/>
          <p:cNvSpPr>
            <a:spLocks noGrp="1" noChangeArrowheads="1"/>
          </p:cNvSpPr>
          <p:nvPr>
            <p:ph type="title"/>
          </p:nvPr>
        </p:nvSpPr>
        <p:spPr/>
        <p:txBody>
          <a:bodyPr/>
          <a:lstStyle/>
          <a:p>
            <a:r>
              <a:rPr lang="en-US" dirty="0"/>
              <a:t>LLNS Defined Benefit Plan (continued)</a:t>
            </a:r>
          </a:p>
        </p:txBody>
      </p:sp>
      <p:pic>
        <p:nvPicPr>
          <p:cNvPr id="4" name="Picture 2" descr="\\the-lab.llnl.gov\llnlusers1\howard29\Data\Documents\Benefits Logo\Logo\logo_full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6380253"/>
            <a:ext cx="1343660" cy="4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121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8"/>
          <p:cNvSpPr>
            <a:spLocks noGrp="1" noChangeArrowheads="1"/>
          </p:cNvSpPr>
          <p:nvPr>
            <p:ph type="title"/>
          </p:nvPr>
        </p:nvSpPr>
        <p:spPr>
          <a:xfrm>
            <a:off x="328863" y="332431"/>
            <a:ext cx="8229600" cy="846664"/>
          </a:xfrm>
        </p:spPr>
        <p:txBody>
          <a:bodyPr/>
          <a:lstStyle/>
          <a:p>
            <a:r>
              <a:rPr lang="en-US" dirty="0"/>
              <a:t>Benefit Calculation</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623623191"/>
              </p:ext>
            </p:extLst>
          </p:nvPr>
        </p:nvGraphicFramePr>
        <p:xfrm>
          <a:off x="381000" y="1447800"/>
          <a:ext cx="8458200" cy="3690938"/>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7239000">
                  <a:extLst>
                    <a:ext uri="{9D8B030D-6E8A-4147-A177-3AD203B41FA5}">
                      <a16:colId xmlns:a16="http://schemas.microsoft.com/office/drawing/2014/main" val="20001"/>
                    </a:ext>
                  </a:extLst>
                </a:gridCol>
              </a:tblGrid>
              <a:tr h="1296570">
                <a:tc gridSpan="2">
                  <a:txBody>
                    <a:bodyPr/>
                    <a:lstStyle/>
                    <a:p>
                      <a:pPr algn="ctr">
                        <a:buNone/>
                      </a:pPr>
                      <a:r>
                        <a:rPr lang="en-US" sz="2800" u="none" dirty="0"/>
                        <a:t>Basic Retirement Income (BRI)</a:t>
                      </a:r>
                    </a:p>
                    <a:p>
                      <a:pPr algn="ctr">
                        <a:buNone/>
                      </a:pPr>
                      <a:r>
                        <a:rPr lang="en-US" sz="2800" u="none" dirty="0"/>
                        <a:t>Monthly Income</a:t>
                      </a:r>
                    </a:p>
                    <a:p>
                      <a:endParaRPr lang="en-US" dirty="0"/>
                    </a:p>
                  </a:txBody>
                  <a:tcPr anchor="ctr"/>
                </a:tc>
                <a:tc hMerge="1">
                  <a:txBody>
                    <a:bodyPr/>
                    <a:lstStyle/>
                    <a:p>
                      <a:endParaRPr lang="en-US" dirty="0"/>
                    </a:p>
                  </a:txBody>
                  <a:tcPr/>
                </a:tc>
                <a:extLst>
                  <a:ext uri="{0D108BD9-81ED-4DB2-BD59-A6C34878D82A}">
                    <a16:rowId xmlns:a16="http://schemas.microsoft.com/office/drawing/2014/main" val="10000"/>
                  </a:ext>
                </a:extLst>
              </a:tr>
              <a:tr h="1264155">
                <a:tc>
                  <a:txBody>
                    <a:bodyPr/>
                    <a:lstStyle/>
                    <a:p>
                      <a:pPr>
                        <a:buFontTx/>
                        <a:buNone/>
                      </a:pPr>
                      <a:r>
                        <a:rPr lang="en-US" sz="2400" u="none" dirty="0"/>
                        <a:t>Step 1</a:t>
                      </a:r>
                    </a:p>
                  </a:txBody>
                  <a:tcPr anchor="ctr"/>
                </a:tc>
                <a:tc>
                  <a:txBody>
                    <a:bodyPr/>
                    <a:lstStyle/>
                    <a:p>
                      <a:r>
                        <a:rPr lang="en-US" sz="2400" dirty="0"/>
                        <a:t>Age Factor × Service Credit = Benefit Percentage</a:t>
                      </a:r>
                      <a:r>
                        <a:rPr lang="en-US" sz="2400" u="sng" dirty="0"/>
                        <a:t> </a:t>
                      </a:r>
                      <a:endParaRPr lang="en-US" sz="2400" dirty="0"/>
                    </a:p>
                  </a:txBody>
                  <a:tcPr anchor="ctr"/>
                </a:tc>
                <a:extLst>
                  <a:ext uri="{0D108BD9-81ED-4DB2-BD59-A6C34878D82A}">
                    <a16:rowId xmlns:a16="http://schemas.microsoft.com/office/drawing/2014/main" val="10001"/>
                  </a:ext>
                </a:extLst>
              </a:tr>
              <a:tr h="11302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u="none" dirty="0"/>
                        <a:t>Step 2 </a:t>
                      </a:r>
                    </a:p>
                  </a:txBody>
                  <a:tcPr anchor="ctr"/>
                </a:tc>
                <a:tc>
                  <a:txBody>
                    <a:bodyPr/>
                    <a:lstStyle/>
                    <a:p>
                      <a:r>
                        <a:rPr lang="en-US" sz="2400" dirty="0"/>
                        <a:t>Benefit Percentage × (HAPC - $133) = BRI</a:t>
                      </a:r>
                    </a:p>
                  </a:txBody>
                  <a:tcPr anchor="ctr"/>
                </a:tc>
                <a:extLst>
                  <a:ext uri="{0D108BD9-81ED-4DB2-BD59-A6C34878D82A}">
                    <a16:rowId xmlns:a16="http://schemas.microsoft.com/office/drawing/2014/main" val="10002"/>
                  </a:ext>
                </a:extLst>
              </a:tr>
            </a:tbl>
          </a:graphicData>
        </a:graphic>
      </p:graphicFrame>
      <p:pic>
        <p:nvPicPr>
          <p:cNvPr id="4" name="Picture 2" descr="\\the-lab.llnl.gov\llnlusers1\howard29\Data\Documents\Benefits Logo\Logo\logo_full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6380253"/>
            <a:ext cx="1343660" cy="4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75853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2" name="Rectangle 8"/>
          <p:cNvSpPr>
            <a:spLocks noGrp="1" noChangeArrowheads="1"/>
          </p:cNvSpPr>
          <p:nvPr>
            <p:ph type="title"/>
          </p:nvPr>
        </p:nvSpPr>
        <p:spPr/>
        <p:txBody>
          <a:bodyPr/>
          <a:lstStyle/>
          <a:p>
            <a:r>
              <a:rPr lang="en-US" dirty="0"/>
              <a:t>Basic Retirement Income</a:t>
            </a:r>
          </a:p>
        </p:txBody>
      </p:sp>
      <p:graphicFrame>
        <p:nvGraphicFramePr>
          <p:cNvPr id="7" name="Table 6"/>
          <p:cNvGraphicFramePr>
            <a:graphicFrameLocks noGrp="1"/>
          </p:cNvGraphicFramePr>
          <p:nvPr>
            <p:extLst>
              <p:ext uri="{D42A27DB-BD31-4B8C-83A1-F6EECF244321}">
                <p14:modId xmlns:p14="http://schemas.microsoft.com/office/powerpoint/2010/main" val="1855542994"/>
              </p:ext>
            </p:extLst>
          </p:nvPr>
        </p:nvGraphicFramePr>
        <p:xfrm>
          <a:off x="681789" y="1444613"/>
          <a:ext cx="7756358" cy="4575019"/>
        </p:xfrm>
        <a:graphic>
          <a:graphicData uri="http://schemas.openxmlformats.org/drawingml/2006/table">
            <a:tbl>
              <a:tblPr firstRow="1" bandRow="1">
                <a:tableStyleId>{5C22544A-7EE6-4342-B048-85BDC9FD1C3A}</a:tableStyleId>
              </a:tblPr>
              <a:tblGrid>
                <a:gridCol w="2414337">
                  <a:extLst>
                    <a:ext uri="{9D8B030D-6E8A-4147-A177-3AD203B41FA5}">
                      <a16:colId xmlns:a16="http://schemas.microsoft.com/office/drawing/2014/main" val="20000"/>
                    </a:ext>
                  </a:extLst>
                </a:gridCol>
                <a:gridCol w="2815389">
                  <a:extLst>
                    <a:ext uri="{9D8B030D-6E8A-4147-A177-3AD203B41FA5}">
                      <a16:colId xmlns:a16="http://schemas.microsoft.com/office/drawing/2014/main" val="20001"/>
                    </a:ext>
                  </a:extLst>
                </a:gridCol>
                <a:gridCol w="2526632">
                  <a:extLst>
                    <a:ext uri="{9D8B030D-6E8A-4147-A177-3AD203B41FA5}">
                      <a16:colId xmlns:a16="http://schemas.microsoft.com/office/drawing/2014/main" val="20002"/>
                    </a:ext>
                  </a:extLst>
                </a:gridCol>
              </a:tblGrid>
              <a:tr h="624629">
                <a:tc gridSpan="3">
                  <a:txBody>
                    <a:bodyPr/>
                    <a:lstStyle/>
                    <a:p>
                      <a:pPr algn="ctr"/>
                      <a:r>
                        <a:rPr lang="en-US" sz="2800" dirty="0"/>
                        <a:t>Retirement Example</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47039">
                <a:tc>
                  <a:txBody>
                    <a:bodyPr/>
                    <a:lstStyle/>
                    <a:p>
                      <a:r>
                        <a:rPr lang="en-US" sz="1800" dirty="0"/>
                        <a:t>Age</a:t>
                      </a:r>
                    </a:p>
                  </a:txBody>
                  <a:tcPr anchor="ctr"/>
                </a:tc>
                <a:tc>
                  <a:txBody>
                    <a:bodyPr/>
                    <a:lstStyle/>
                    <a:p>
                      <a:pPr algn="r"/>
                      <a:r>
                        <a:rPr lang="en-US" sz="1800" dirty="0"/>
                        <a:t>57</a:t>
                      </a:r>
                    </a:p>
                  </a:txBody>
                  <a:tcPr anchor="ctr"/>
                </a:tc>
                <a:tc>
                  <a:txBody>
                    <a:bodyPr/>
                    <a:lstStyle/>
                    <a:p>
                      <a:pPr algn="r"/>
                      <a:r>
                        <a:rPr lang="en-US" sz="1800" dirty="0"/>
                        <a:t>60</a:t>
                      </a:r>
                    </a:p>
                  </a:txBody>
                  <a:tcPr anchor="ctr"/>
                </a:tc>
                <a:extLst>
                  <a:ext uri="{0D108BD9-81ED-4DB2-BD59-A6C34878D82A}">
                    <a16:rowId xmlns:a16="http://schemas.microsoft.com/office/drawing/2014/main" val="10001"/>
                  </a:ext>
                </a:extLst>
              </a:tr>
              <a:tr h="447039">
                <a:tc>
                  <a:txBody>
                    <a:bodyPr/>
                    <a:lstStyle/>
                    <a:p>
                      <a:r>
                        <a:rPr lang="en-US" sz="1800" dirty="0"/>
                        <a:t>Age Factor</a:t>
                      </a:r>
                    </a:p>
                  </a:txBody>
                  <a:tcPr anchor="ctr"/>
                </a:tc>
                <a:tc>
                  <a:txBody>
                    <a:bodyPr/>
                    <a:lstStyle/>
                    <a:p>
                      <a:pPr algn="r"/>
                      <a:r>
                        <a:rPr lang="en-US" sz="1800" dirty="0"/>
                        <a:t>.0208</a:t>
                      </a:r>
                    </a:p>
                  </a:txBody>
                  <a:tcPr anchor="ctr"/>
                </a:tc>
                <a:tc>
                  <a:txBody>
                    <a:bodyPr/>
                    <a:lstStyle/>
                    <a:p>
                      <a:pPr algn="r"/>
                      <a:r>
                        <a:rPr lang="en-US" sz="1800" dirty="0"/>
                        <a:t>.0250</a:t>
                      </a:r>
                    </a:p>
                  </a:txBody>
                  <a:tcPr anchor="ctr"/>
                </a:tc>
                <a:extLst>
                  <a:ext uri="{0D108BD9-81ED-4DB2-BD59-A6C34878D82A}">
                    <a16:rowId xmlns:a16="http://schemas.microsoft.com/office/drawing/2014/main" val="10002"/>
                  </a:ext>
                </a:extLst>
              </a:tr>
              <a:tr h="756555">
                <a:tc>
                  <a:txBody>
                    <a:bodyPr/>
                    <a:lstStyle/>
                    <a:p>
                      <a:r>
                        <a:rPr lang="en-US" sz="1800" dirty="0"/>
                        <a:t>Service Credit</a:t>
                      </a:r>
                    </a:p>
                  </a:txBody>
                  <a:tcPr anchor="ctr"/>
                </a:tc>
                <a:tc>
                  <a:txBody>
                    <a:bodyPr/>
                    <a:lstStyle/>
                    <a:p>
                      <a:pPr algn="r"/>
                      <a:r>
                        <a:rPr lang="en-US" sz="1800" dirty="0"/>
                        <a:t>20</a:t>
                      </a:r>
                    </a:p>
                  </a:txBody>
                  <a:tcPr anchor="ctr"/>
                </a:tc>
                <a:tc>
                  <a:txBody>
                    <a:bodyPr/>
                    <a:lstStyle/>
                    <a:p>
                      <a:pPr algn="r"/>
                      <a:r>
                        <a:rPr lang="en-US" sz="1800" dirty="0"/>
                        <a:t>23</a:t>
                      </a:r>
                    </a:p>
                  </a:txBody>
                  <a:tcPr anchor="ctr"/>
                </a:tc>
                <a:extLst>
                  <a:ext uri="{0D108BD9-81ED-4DB2-BD59-A6C34878D82A}">
                    <a16:rowId xmlns:a16="http://schemas.microsoft.com/office/drawing/2014/main" val="10003"/>
                  </a:ext>
                </a:extLst>
              </a:tr>
              <a:tr h="756555">
                <a:tc>
                  <a:txBody>
                    <a:bodyPr/>
                    <a:lstStyle/>
                    <a:p>
                      <a:r>
                        <a:rPr lang="en-US" sz="1800" dirty="0"/>
                        <a:t>HAPC (-$133)</a:t>
                      </a:r>
                    </a:p>
                  </a:txBody>
                  <a:tcPr anchor="ctr"/>
                </a:tc>
                <a:tc>
                  <a:txBody>
                    <a:bodyPr/>
                    <a:lstStyle/>
                    <a:p>
                      <a:pPr algn="r"/>
                      <a:r>
                        <a:rPr lang="en-US" sz="1800" dirty="0"/>
                        <a:t>$5,000</a:t>
                      </a:r>
                    </a:p>
                  </a:txBody>
                  <a:tcPr anchor="ctr"/>
                </a:tc>
                <a:tc>
                  <a:txBody>
                    <a:bodyPr/>
                    <a:lstStyle/>
                    <a:p>
                      <a:pPr algn="r"/>
                      <a:r>
                        <a:rPr lang="en-US" sz="1800" dirty="0"/>
                        <a:t>$5,000</a:t>
                      </a:r>
                    </a:p>
                  </a:txBody>
                  <a:tcPr anchor="ctr"/>
                </a:tc>
                <a:extLst>
                  <a:ext uri="{0D108BD9-81ED-4DB2-BD59-A6C34878D82A}">
                    <a16:rowId xmlns:a16="http://schemas.microsoft.com/office/drawing/2014/main" val="10004"/>
                  </a:ext>
                </a:extLst>
              </a:tr>
              <a:tr h="771601">
                <a:tc>
                  <a:txBody>
                    <a:bodyPr/>
                    <a:lstStyle/>
                    <a:p>
                      <a:r>
                        <a:rPr lang="en-US" sz="1800" dirty="0"/>
                        <a:t>Benefit Percentage</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a:t>.0208</a:t>
                      </a:r>
                      <a:r>
                        <a:rPr lang="en-US" sz="1800" baseline="0" dirty="0"/>
                        <a:t> x 20 = </a:t>
                      </a:r>
                      <a:r>
                        <a:rPr lang="en-US" sz="1800" b="0" dirty="0">
                          <a:solidFill>
                            <a:schemeClr val="tx1"/>
                          </a:solidFill>
                        </a:rPr>
                        <a:t>41.60%</a:t>
                      </a:r>
                      <a:endParaRPr lang="en-US" sz="1800" dirty="0"/>
                    </a:p>
                  </a:txBody>
                  <a:tcPr anchor="ctr"/>
                </a:tc>
                <a:tc>
                  <a:txBody>
                    <a:bodyPr/>
                    <a:lstStyle/>
                    <a:p>
                      <a:pPr algn="r"/>
                      <a:r>
                        <a:rPr lang="en-US" sz="1800" dirty="0"/>
                        <a:t>.0250 x 23 = 57.50%</a:t>
                      </a:r>
                    </a:p>
                  </a:txBody>
                  <a:tcPr anchor="ctr"/>
                </a:tc>
                <a:extLst>
                  <a:ext uri="{0D108BD9-81ED-4DB2-BD59-A6C34878D82A}">
                    <a16:rowId xmlns:a16="http://schemas.microsoft.com/office/drawing/2014/main" val="10005"/>
                  </a:ext>
                </a:extLst>
              </a:tr>
              <a:tr h="771601">
                <a:tc>
                  <a:txBody>
                    <a:bodyPr/>
                    <a:lstStyle/>
                    <a:p>
                      <a:r>
                        <a:rPr lang="en-US" sz="1800" dirty="0"/>
                        <a:t>BRI</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41.60% x </a:t>
                      </a:r>
                      <a:r>
                        <a:rPr lang="en-US" sz="1800" dirty="0"/>
                        <a:t>$5,000 = </a:t>
                      </a:r>
                      <a:r>
                        <a:rPr lang="en-US" sz="1800" b="1" dirty="0">
                          <a:solidFill>
                            <a:schemeClr val="tx1"/>
                          </a:solidFill>
                        </a:rPr>
                        <a:t>$2,080</a:t>
                      </a:r>
                      <a:endParaRPr lang="en-US" sz="1800" b="1" dirty="0"/>
                    </a:p>
                  </a:txBody>
                  <a:tcPr anchor="ctr"/>
                </a:tc>
                <a:tc>
                  <a:txBody>
                    <a:bodyPr/>
                    <a:lstStyle/>
                    <a:p>
                      <a:pPr algn="r"/>
                      <a:r>
                        <a:rPr lang="en-US" sz="1800" dirty="0"/>
                        <a:t>57.50% </a:t>
                      </a:r>
                      <a:r>
                        <a:rPr lang="en-US" sz="1800" b="0" dirty="0">
                          <a:solidFill>
                            <a:schemeClr val="tx1"/>
                          </a:solidFill>
                        </a:rPr>
                        <a:t>x </a:t>
                      </a:r>
                      <a:r>
                        <a:rPr lang="en-US" sz="1800" dirty="0"/>
                        <a:t>$5,000 = </a:t>
                      </a:r>
                      <a:r>
                        <a:rPr lang="en-US" sz="1800" b="1" dirty="0"/>
                        <a:t>$2,875</a:t>
                      </a:r>
                    </a:p>
                  </a:txBody>
                  <a:tcPr anchor="ctr"/>
                </a:tc>
                <a:extLst>
                  <a:ext uri="{0D108BD9-81ED-4DB2-BD59-A6C34878D82A}">
                    <a16:rowId xmlns:a16="http://schemas.microsoft.com/office/drawing/2014/main" val="10006"/>
                  </a:ext>
                </a:extLst>
              </a:tr>
            </a:tbl>
          </a:graphicData>
        </a:graphic>
      </p:graphicFrame>
      <p:pic>
        <p:nvPicPr>
          <p:cNvPr id="5" name="Picture 2" descr="\\the-lab.llnl.gov\llnlusers1\howard29\Data\Documents\Benefits Logo\Logo\logo_full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6380253"/>
            <a:ext cx="1343660" cy="4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47730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2" name="Rectangle 8"/>
          <p:cNvSpPr>
            <a:spLocks noGrp="1" noChangeArrowheads="1"/>
          </p:cNvSpPr>
          <p:nvPr>
            <p:ph type="title"/>
          </p:nvPr>
        </p:nvSpPr>
        <p:spPr>
          <a:xfrm>
            <a:off x="304800" y="240632"/>
            <a:ext cx="8229600" cy="914400"/>
          </a:xfrm>
        </p:spPr>
        <p:txBody>
          <a:bodyPr/>
          <a:lstStyle/>
          <a:p>
            <a:r>
              <a:rPr lang="en-US" dirty="0"/>
              <a:t>Basic Retirement Income (continued)</a:t>
            </a:r>
          </a:p>
        </p:txBody>
      </p:sp>
      <p:graphicFrame>
        <p:nvGraphicFramePr>
          <p:cNvPr id="7" name="Table 6"/>
          <p:cNvGraphicFramePr>
            <a:graphicFrameLocks noGrp="1"/>
          </p:cNvGraphicFramePr>
          <p:nvPr>
            <p:extLst>
              <p:ext uri="{D42A27DB-BD31-4B8C-83A1-F6EECF244321}">
                <p14:modId xmlns:p14="http://schemas.microsoft.com/office/powerpoint/2010/main" val="287721326"/>
              </p:ext>
            </p:extLst>
          </p:nvPr>
        </p:nvGraphicFramePr>
        <p:xfrm>
          <a:off x="473242" y="1491915"/>
          <a:ext cx="8005011" cy="3474532"/>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3160295">
                  <a:extLst>
                    <a:ext uri="{9D8B030D-6E8A-4147-A177-3AD203B41FA5}">
                      <a16:colId xmlns:a16="http://schemas.microsoft.com/office/drawing/2014/main" val="20001"/>
                    </a:ext>
                  </a:extLst>
                </a:gridCol>
                <a:gridCol w="3015916">
                  <a:extLst>
                    <a:ext uri="{9D8B030D-6E8A-4147-A177-3AD203B41FA5}">
                      <a16:colId xmlns:a16="http://schemas.microsoft.com/office/drawing/2014/main" val="20002"/>
                    </a:ext>
                  </a:extLst>
                </a:gridCol>
              </a:tblGrid>
              <a:tr h="517358">
                <a:tc gridSpan="3">
                  <a:txBody>
                    <a:bodyPr/>
                    <a:lstStyle/>
                    <a:p>
                      <a:pPr algn="ctr"/>
                      <a:r>
                        <a:rPr lang="en-US" sz="2800" dirty="0"/>
                        <a:t>Retirement Example</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97305">
                <a:tc>
                  <a:txBody>
                    <a:bodyPr/>
                    <a:lstStyle/>
                    <a:p>
                      <a:r>
                        <a:rPr lang="en-US" sz="1800" dirty="0"/>
                        <a:t>Age</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a:t>57</a:t>
                      </a:r>
                    </a:p>
                  </a:txBody>
                  <a:tcPr anchor="ctr"/>
                </a:tc>
                <a:tc>
                  <a:txBody>
                    <a:bodyPr/>
                    <a:lstStyle/>
                    <a:p>
                      <a:pPr algn="r"/>
                      <a:r>
                        <a:rPr lang="en-US" sz="1800" dirty="0"/>
                        <a:t>60</a:t>
                      </a:r>
                    </a:p>
                  </a:txBody>
                  <a:tcPr anchor="ctr"/>
                </a:tc>
                <a:extLst>
                  <a:ext uri="{0D108BD9-81ED-4DB2-BD59-A6C34878D82A}">
                    <a16:rowId xmlns:a16="http://schemas.microsoft.com/office/drawing/2014/main" val="10001"/>
                  </a:ext>
                </a:extLst>
              </a:tr>
              <a:tr h="821357">
                <a:tc>
                  <a:txBody>
                    <a:bodyPr/>
                    <a:lstStyle/>
                    <a:p>
                      <a:r>
                        <a:rPr lang="en-US" sz="1800" dirty="0"/>
                        <a:t>BRI</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41.60% x </a:t>
                      </a:r>
                      <a:r>
                        <a:rPr lang="en-US" sz="1800" dirty="0"/>
                        <a:t>$5,000 = </a:t>
                      </a:r>
                      <a:r>
                        <a:rPr lang="en-US" sz="1800" b="0" dirty="0">
                          <a:solidFill>
                            <a:schemeClr val="tx1"/>
                          </a:solidFill>
                        </a:rPr>
                        <a:t>$2,080</a:t>
                      </a:r>
                      <a:endParaRPr lang="en-US" sz="1800" dirty="0"/>
                    </a:p>
                  </a:txBody>
                  <a:tcPr anchor="ctr"/>
                </a:tc>
                <a:tc>
                  <a:txBody>
                    <a:bodyPr/>
                    <a:lstStyle/>
                    <a:p>
                      <a:pPr algn="r"/>
                      <a:r>
                        <a:rPr lang="en-US" sz="1800" dirty="0"/>
                        <a:t>57.50% </a:t>
                      </a:r>
                      <a:r>
                        <a:rPr lang="en-US" sz="1800" b="0" dirty="0">
                          <a:solidFill>
                            <a:schemeClr val="tx1"/>
                          </a:solidFill>
                        </a:rPr>
                        <a:t>x </a:t>
                      </a:r>
                      <a:r>
                        <a:rPr lang="en-US" sz="1800" dirty="0"/>
                        <a:t>$5,000 = $2,875</a:t>
                      </a:r>
                    </a:p>
                  </a:txBody>
                  <a:tcPr anchor="ctr"/>
                </a:tc>
                <a:extLst>
                  <a:ext uri="{0D108BD9-81ED-4DB2-BD59-A6C34878D82A}">
                    <a16:rowId xmlns:a16="http://schemas.microsoft.com/office/drawing/2014/main" val="10002"/>
                  </a:ext>
                </a:extLst>
              </a:tr>
              <a:tr h="745958">
                <a:tc>
                  <a:txBody>
                    <a:bodyPr/>
                    <a:lstStyle/>
                    <a:p>
                      <a:r>
                        <a:rPr lang="en-US" sz="1800" dirty="0"/>
                        <a:t>Annual Income</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a:t>$2,080 x 12 = $24,960</a:t>
                      </a:r>
                    </a:p>
                  </a:txBody>
                  <a:tcPr anchor="ctr"/>
                </a:tc>
                <a:tc>
                  <a:txBody>
                    <a:bodyPr/>
                    <a:lstStyle/>
                    <a:p>
                      <a:pPr algn="r"/>
                      <a:r>
                        <a:rPr lang="en-US" sz="1800" dirty="0"/>
                        <a:t>$2,875 x 12 = $34,500</a:t>
                      </a:r>
                    </a:p>
                  </a:txBody>
                  <a:tcPr anchor="ctr"/>
                </a:tc>
                <a:extLst>
                  <a:ext uri="{0D108BD9-81ED-4DB2-BD59-A6C34878D82A}">
                    <a16:rowId xmlns:a16="http://schemas.microsoft.com/office/drawing/2014/main" val="10003"/>
                  </a:ext>
                </a:extLst>
              </a:tr>
              <a:tr h="891752">
                <a:tc>
                  <a:txBody>
                    <a:bodyPr/>
                    <a:lstStyle/>
                    <a:p>
                      <a:r>
                        <a:rPr lang="en-US" sz="1800" dirty="0"/>
                        <a:t>Projected Life Income*</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a:t>$24,960 x 23.26 = $580,570**</a:t>
                      </a:r>
                    </a:p>
                  </a:txBody>
                  <a:tcPr anchor="ctr"/>
                </a:tc>
                <a:tc>
                  <a:txBody>
                    <a:bodyPr/>
                    <a:lstStyle/>
                    <a:p>
                      <a:pPr algn="r"/>
                      <a:r>
                        <a:rPr lang="en-US" sz="1800" dirty="0"/>
                        <a:t>$34,500 x 20.92 = $721,740**</a:t>
                      </a:r>
                    </a:p>
                  </a:txBody>
                  <a:tcPr anchor="ctr"/>
                </a:tc>
                <a:extLst>
                  <a:ext uri="{0D108BD9-81ED-4DB2-BD59-A6C34878D82A}">
                    <a16:rowId xmlns:a16="http://schemas.microsoft.com/office/drawing/2014/main" val="10004"/>
                  </a:ext>
                </a:extLst>
              </a:tr>
            </a:tbl>
          </a:graphicData>
        </a:graphic>
      </p:graphicFrame>
      <p:sp>
        <p:nvSpPr>
          <p:cNvPr id="4" name="Rectangle 3"/>
          <p:cNvSpPr/>
          <p:nvPr/>
        </p:nvSpPr>
        <p:spPr>
          <a:xfrm>
            <a:off x="304800" y="5313947"/>
            <a:ext cx="8610600" cy="915507"/>
          </a:xfrm>
          <a:prstGeom prst="rect">
            <a:avLst/>
          </a:prstGeom>
        </p:spPr>
        <p:txBody>
          <a:bodyPr wrap="square">
            <a:spAutoFit/>
          </a:bodyPr>
          <a:lstStyle/>
          <a:p>
            <a:pPr marL="236538" indent="-236538" fontAlgn="auto">
              <a:spcBef>
                <a:spcPts val="600"/>
              </a:spcBef>
              <a:spcAft>
                <a:spcPts val="0"/>
              </a:spcAft>
            </a:pPr>
            <a:r>
              <a:rPr lang="en-US" sz="1600" dirty="0">
                <a:solidFill>
                  <a:prstClr val="black"/>
                </a:solidFill>
                <a:latin typeface="Arial"/>
              </a:rPr>
              <a:t>*	</a:t>
            </a:r>
            <a:r>
              <a:rPr lang="en-US" sz="1200" dirty="0">
                <a:solidFill>
                  <a:prstClr val="black"/>
                </a:solidFill>
              </a:rPr>
              <a:t>Social Security Life Tables (male chart): The period life expectancy at a given age for 2007 represents the average number of years of life remaining if a group of persons at that age were to experience the mortality rates for 2007 over the course of their remaining life. </a:t>
            </a:r>
          </a:p>
          <a:p>
            <a:pPr marL="236538" indent="-236538" fontAlgn="auto">
              <a:lnSpc>
                <a:spcPct val="65000"/>
              </a:lnSpc>
              <a:spcBef>
                <a:spcPts val="600"/>
              </a:spcBef>
              <a:spcAft>
                <a:spcPts val="0"/>
              </a:spcAft>
            </a:pPr>
            <a:r>
              <a:rPr lang="en-US" sz="1200" dirty="0">
                <a:solidFill>
                  <a:prstClr val="black"/>
                </a:solidFill>
              </a:rPr>
              <a:t>**	Does not include Plan COLA.</a:t>
            </a:r>
          </a:p>
        </p:txBody>
      </p:sp>
      <p:pic>
        <p:nvPicPr>
          <p:cNvPr id="5" name="Picture 2" descr="\\the-lab.llnl.gov\llnlusers1\howard29\Data\Documents\Benefits Logo\Logo\logo_full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6380253"/>
            <a:ext cx="1343660" cy="4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425955"/>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O_DDST_May_2015">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rbit">
      <a:majorFont>
        <a:latin typeface="Candara"/>
        <a:ea typeface=""/>
        <a:cs typeface=""/>
        <a:font script="Jpan" typeface="ＭＳ Ｐゴシック"/>
      </a:majorFont>
      <a:minorFont>
        <a:latin typeface="Candara"/>
        <a:ea typeface=""/>
        <a:cs typeface=""/>
        <a:font script="Jpan" typeface="ＭＳ Ｐゴシック"/>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bwMode="auto">
        <a:solidFill>
          <a:srgbClr val="984807"/>
        </a:solidFill>
        <a:ln w="9525">
          <a:noFill/>
          <a:miter lim="800000"/>
          <a:headEnd/>
          <a:tailEnd/>
        </a:ln>
      </a:spPr>
      <a:bodyPr rtlCol="0" anchor="b">
        <a:prstTxWarp prst="textNoShape">
          <a:avLst/>
        </a:prstTxWarp>
      </a:bodyPr>
      <a:lstStyle>
        <a:defPPr algn="ctr">
          <a:spcBef>
            <a:spcPct val="0"/>
          </a:spcBef>
          <a:defRPr sz="1600" dirty="0">
            <a:solidFill>
              <a:srgbClr val="000000"/>
            </a:solidFill>
          </a:defRPr>
        </a:defPPr>
      </a:lstStyle>
    </a:spDef>
    <a:lnDef>
      <a:spPr>
        <a:ln w="6350" cap="flat" cmpd="sng" algn="ctr">
          <a:solidFill>
            <a:srgbClr val="355D7E"/>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ST_theme_Apr2010.thmx</Template>
  <TotalTime>36532</TotalTime>
  <Words>1867</Words>
  <Application>Microsoft Office PowerPoint</Application>
  <PresentationFormat>On-screen Show (4:3)</PresentationFormat>
  <Paragraphs>304</Paragraphs>
  <Slides>24</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Candara</vt:lpstr>
      <vt:lpstr>Lucida Grande</vt:lpstr>
      <vt:lpstr>Monotype Sorts</vt:lpstr>
      <vt:lpstr>Symbol</vt:lpstr>
      <vt:lpstr>Times New Roman</vt:lpstr>
      <vt:lpstr>Wingdings</vt:lpstr>
      <vt:lpstr>Wingdings 2</vt:lpstr>
      <vt:lpstr>DO_DDST_May_2015</vt:lpstr>
      <vt:lpstr>LLNS Defined Benefit Plan Retirement</vt:lpstr>
      <vt:lpstr>Agenda</vt:lpstr>
      <vt:lpstr>LLNS Defined Benefit Plan Eligibility</vt:lpstr>
      <vt:lpstr>LLNS Defined Benefit Plan</vt:lpstr>
      <vt:lpstr>LLNS Defined Benefit Plan (continued)</vt:lpstr>
      <vt:lpstr>LLNS Defined Benefit Plan (continued)</vt:lpstr>
      <vt:lpstr>Benefit Calculation</vt:lpstr>
      <vt:lpstr>Basic Retirement Income</vt:lpstr>
      <vt:lpstr>Basic Retirement Income (continued)</vt:lpstr>
      <vt:lpstr>Social Security Supplement</vt:lpstr>
      <vt:lpstr>Maximum Benefit Limitation</vt:lpstr>
      <vt:lpstr>Benefit Limits</vt:lpstr>
      <vt:lpstr>Cost of Living Adjustment Formula  (COLA)</vt:lpstr>
      <vt:lpstr>Payment Options</vt:lpstr>
      <vt:lpstr>Contingent Annuitant Option</vt:lpstr>
      <vt:lpstr>Contingent Annuitant Option</vt:lpstr>
      <vt:lpstr>Pre-retirement Survivor Benefit</vt:lpstr>
      <vt:lpstr>Single Sum Death Benefit</vt:lpstr>
      <vt:lpstr>Basis Recovery</vt:lpstr>
      <vt:lpstr>UCRP Capital Accumulation Provision (CAP)</vt:lpstr>
      <vt:lpstr>Things to Remember</vt:lpstr>
      <vt:lpstr>For More Information</vt:lpstr>
      <vt:lpstr>For More Information</vt:lpstr>
      <vt:lpstr>PowerPoint Presentation</vt:lpstr>
    </vt:vector>
  </TitlesOfParts>
  <Company>LLNL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LLNL Update</dc:title>
  <dc:creator>Stephanie Shang</dc:creator>
  <cp:lastModifiedBy>Christopher, Carol E.</cp:lastModifiedBy>
  <cp:revision>1301</cp:revision>
  <cp:lastPrinted>2012-10-15T23:04:16Z</cp:lastPrinted>
  <dcterms:created xsi:type="dcterms:W3CDTF">2011-11-22T03:03:28Z</dcterms:created>
  <dcterms:modified xsi:type="dcterms:W3CDTF">2023-05-25T22:22:06Z</dcterms:modified>
</cp:coreProperties>
</file>