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61_1C8D43FC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4B_80DDB5DF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60_D987A0BE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2" r:id="rId3"/>
    <p:sldMasterId id="2147483800" r:id="rId4"/>
    <p:sldMasterId id="2147483811" r:id="rId5"/>
  </p:sldMasterIdLst>
  <p:notesMasterIdLst>
    <p:notesMasterId r:id="rId20"/>
  </p:notesMasterIdLst>
  <p:handoutMasterIdLst>
    <p:handoutMasterId r:id="rId21"/>
  </p:handoutMasterIdLst>
  <p:sldIdLst>
    <p:sldId id="320" r:id="rId6"/>
    <p:sldId id="328" r:id="rId7"/>
    <p:sldId id="329" r:id="rId8"/>
    <p:sldId id="353" r:id="rId9"/>
    <p:sldId id="354" r:id="rId10"/>
    <p:sldId id="330" r:id="rId11"/>
    <p:sldId id="331" r:id="rId12"/>
    <p:sldId id="332" r:id="rId13"/>
    <p:sldId id="333" r:id="rId14"/>
    <p:sldId id="350" r:id="rId15"/>
    <p:sldId id="351" r:id="rId16"/>
    <p:sldId id="348" r:id="rId17"/>
    <p:sldId id="352" r:id="rId18"/>
    <p:sldId id="286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35682E-BD5B-C4AD-AFB7-561056EEC633}" name="Montalvo, Lisa" initials="ML" userId="S::montalvo6@llnl.gov::c00ed980-2505-4a70-b445-7fb2029bb31f" providerId="AD"/>
  <p188:author id="{79F5DA50-F064-D3BE-27F9-3A854D8C577B}" name="Christopher, Carol E." initials="CCE" userId="S::christopher2@llnl.gov::fb72a1b3-6b96-45cf-a9c1-71ac864e76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alvo, Lisa" initials="ML" lastIdx="9" clrIdx="0">
    <p:extLst>
      <p:ext uri="{19B8F6BF-5375-455C-9EA6-DF929625EA0E}">
        <p15:presenceInfo xmlns:p15="http://schemas.microsoft.com/office/powerpoint/2012/main" userId="S::montalvo6@llnl.gov::c00ed980-2505-4a70-b445-7fb2029bb31f" providerId="AD"/>
      </p:ext>
    </p:extLst>
  </p:cmAuthor>
  <p:cmAuthor id="2" name="Christopher, Carol E." initials="CCE" lastIdx="9" clrIdx="1">
    <p:extLst>
      <p:ext uri="{19B8F6BF-5375-455C-9EA6-DF929625EA0E}">
        <p15:presenceInfo xmlns:p15="http://schemas.microsoft.com/office/powerpoint/2012/main" userId="S::christopher2@llnl.gov::fb72a1b3-6b96-45cf-a9c1-71ac864e76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75" autoAdjust="0"/>
    <p:restoredTop sz="72150" autoAdjust="0"/>
  </p:normalViewPr>
  <p:slideViewPr>
    <p:cSldViewPr>
      <p:cViewPr varScale="1">
        <p:scale>
          <a:sx n="92" d="100"/>
          <a:sy n="92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omments/modernComment_14B_80DDB5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4DF9F7-C58B-48BB-8325-0C4611D01E71}" authorId="{A335682E-BD5B-C4AD-AFB7-561056EEC633}" created="2023-05-25T22:36:36.03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62013663" sldId="331"/>
      <ac:spMk id="337923" creationId="{00000000-0000-0000-0000-000000000000}"/>
      <ac:txMk cp="149" len="17">
        <ac:context len="288" hash="2157515489"/>
      </ac:txMk>
    </ac:txMkLst>
    <p188:pos x="2901462" y="2678723"/>
    <p188:replyLst>
      <p188:reply id="{F8A6D012-E523-4C9D-9B50-A7E77316892A}" authorId="{79F5DA50-F064-D3BE-27F9-3A854D8C577B}" created="2023-05-26T16:25:51.678">
        <p188:txBody>
          <a:bodyPr/>
          <a:lstStyle/>
          <a:p>
            <a:r>
              <a:rPr lang="en-US"/>
              <a:t>I'll make certain to mention it.  </a:t>
            </a:r>
          </a:p>
        </p188:txBody>
      </p188:reply>
    </p188:replyLst>
    <p188:txBody>
      <a:bodyPr/>
      <a:lstStyle/>
      <a:p>
        <a:r>
          <a:rPr lang="en-US"/>
          <a:t>Do we tell them that this disqualifies them for subsidized benefits? </a:t>
        </a:r>
      </a:p>
    </p188:txBody>
  </p188:cm>
</p188:cmLst>
</file>

<file path=ppt/comments/modernComment_160_D987A0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EE04DD-E92B-4D33-A693-084D286A6CE3}" authorId="{A335682E-BD5B-C4AD-AFB7-561056EEC633}" created="2023-05-25T22:41:43.0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49544382" sldId="352"/>
      <ac:spMk id="2" creationId="{254A3E5E-3874-4E16-9876-8E37CECEA1EB}"/>
      <ac:txMk cp="0" len="20">
        <ac:context len="84" hash="3202348521"/>
      </ac:txMk>
    </ac:txMkLst>
    <p188:pos x="5615354" y="281768"/>
    <p188:replyLst>
      <p188:reply id="{CD7AC814-5FDB-4BB9-85A7-4DC08A27F553}" authorId="{79F5DA50-F064-D3BE-27F9-3A854D8C577B}" created="2023-05-26T16:28:28.066">
        <p188:txBody>
          <a:bodyPr/>
          <a:lstStyle/>
          <a:p>
            <a:r>
              <a:rPr lang="en-US"/>
              <a:t>Will do</a:t>
            </a:r>
          </a:p>
        </p188:txBody>
      </p188:reply>
    </p188:replyLst>
    <p188:txBody>
      <a:bodyPr/>
      <a:lstStyle/>
      <a:p>
        <a:r>
          <a:rPr lang="en-US"/>
          <a:t>I thought we redid this but can't find anything. I think we should reformat and update this guide. Maybe ask Diane to do it? </a:t>
        </a:r>
      </a:p>
    </p188:txBody>
  </p188:cm>
</p188:cmLst>
</file>

<file path=ppt/comments/modernComment_161_1C8D43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AB1AA2-4F3A-46C9-91AD-B2A84B7E37D9}" authorId="{A335682E-BD5B-C4AD-AFB7-561056EEC633}" created="2023-05-25T22:35:27.4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79020028" sldId="353"/>
      <ac:spMk id="333827" creationId="{00000000-0000-0000-0000-000000000000}"/>
      <ac:txMk cp="272" len="42">
        <ac:context len="319" hash="3349982017"/>
      </ac:txMk>
    </ac:txMkLst>
    <p188:pos x="5698557" y="3816658"/>
    <p188:replyLst>
      <p188:reply id="{60DA4130-FD36-4F01-85B7-E4BB3C42765E}" authorId="{79F5DA50-F064-D3BE-27F9-3A854D8C577B}" created="2023-05-26T16:22:59.835">
        <p188:txBody>
          <a:bodyPr/>
          <a:lstStyle/>
          <a:p>
            <a:r>
              <a:rPr lang="en-US"/>
              <a:t>It can be scanned</a:t>
            </a:r>
          </a:p>
        </p188:txBody>
      </p188:reply>
    </p188:replyLst>
    <p188:txBody>
      <a:bodyPr/>
      <a:lstStyle/>
      <a:p>
        <a:r>
          <a:rPr lang="en-US"/>
          <a:t>Does notarized doc need to be sent via mail or can that be scanned?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78F5-B636-41E7-A60C-495FD9942A35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C8672-262D-4871-8601-42C96FC3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C834CE4-C864-4003-889B-8B3990FA8F4C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8220C4-BC75-4AF4-BCEB-241B70905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1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28B53D42-C68B-41FA-AE2E-77E609E82112}" type="slidenum">
              <a:rPr lang="en-US" smtClean="0"/>
              <a:pPr defTabSz="963605"/>
              <a:t>12</a:t>
            </a:fld>
            <a:endParaRPr lang="en-US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3225BA7F-E460-4638-A21B-589B4981E44A}" type="slidenum">
              <a:rPr lang="en-US" smtClean="0"/>
              <a:pPr defTabSz="963605"/>
              <a:t>2</a:t>
            </a:fld>
            <a:endParaRPr lang="en-US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F4E7969A-293A-4EC0-835A-246727A040B6}" type="slidenum">
              <a:rPr lang="en-US" smtClean="0"/>
              <a:pPr defTabSz="963605"/>
              <a:t>3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36790" indent="-236790">
              <a:lnSpc>
                <a:spcPct val="90000"/>
              </a:lnSpc>
            </a:pPr>
            <a:endParaRPr lang="en-US" i="1" dirty="0"/>
          </a:p>
          <a:p>
            <a:pPr marL="236790" indent="-236790">
              <a:lnSpc>
                <a:spcPct val="90000"/>
              </a:lnSpc>
            </a:pPr>
            <a:endParaRPr lang="en-US" dirty="0"/>
          </a:p>
          <a:p>
            <a:pPr marL="236790" indent="-236790">
              <a:lnSpc>
                <a:spcPct val="90000"/>
              </a:lnSpc>
            </a:pPr>
            <a:endParaRPr lang="en-US" i="1" dirty="0"/>
          </a:p>
          <a:p>
            <a:pPr marL="236790" indent="-236790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F4E7969A-293A-4EC0-835A-246727A040B6}" type="slidenum">
              <a:rPr lang="en-US" smtClean="0"/>
              <a:pPr defTabSz="963605"/>
              <a:t>4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36790" indent="-236790">
              <a:lnSpc>
                <a:spcPct val="90000"/>
              </a:lnSpc>
            </a:pPr>
            <a:endParaRPr lang="en-US" i="1" dirty="0"/>
          </a:p>
          <a:p>
            <a:pPr marL="236790" indent="-236790">
              <a:lnSpc>
                <a:spcPct val="90000"/>
              </a:lnSpc>
            </a:pPr>
            <a:endParaRPr lang="en-US" dirty="0"/>
          </a:p>
          <a:p>
            <a:pPr marL="236790" indent="-236790">
              <a:lnSpc>
                <a:spcPct val="90000"/>
              </a:lnSpc>
            </a:pPr>
            <a:endParaRPr lang="en-US" i="1" dirty="0"/>
          </a:p>
          <a:p>
            <a:pPr marL="236790" indent="-236790">
              <a:lnSpc>
                <a:spcPct val="9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644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F4E7969A-293A-4EC0-835A-246727A040B6}" type="slidenum">
              <a:rPr lang="en-US" smtClean="0"/>
              <a:pPr defTabSz="963605"/>
              <a:t>5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36790" indent="-236790">
              <a:lnSpc>
                <a:spcPct val="90000"/>
              </a:lnSpc>
            </a:pPr>
            <a:endParaRPr lang="en-US" i="1" dirty="0"/>
          </a:p>
          <a:p>
            <a:pPr marL="236790" indent="-236790">
              <a:lnSpc>
                <a:spcPct val="90000"/>
              </a:lnSpc>
            </a:pPr>
            <a:endParaRPr lang="en-US" dirty="0"/>
          </a:p>
          <a:p>
            <a:pPr marL="236790" indent="-236790">
              <a:lnSpc>
                <a:spcPct val="90000"/>
              </a:lnSpc>
            </a:pPr>
            <a:endParaRPr lang="en-US" i="1" dirty="0"/>
          </a:p>
          <a:p>
            <a:pPr marL="236790" indent="-236790">
              <a:lnSpc>
                <a:spcPct val="9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63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6C0C02FF-05C9-446E-83D0-9B61A8354973}" type="slidenum">
              <a:rPr lang="en-US" smtClean="0"/>
              <a:pPr defTabSz="963605"/>
              <a:t>6</a:t>
            </a:fld>
            <a:endParaRPr lang="en-US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marL="236790" indent="-236790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031700CD-CF8F-426F-A01C-7FE5ADA24252}" type="slidenum">
              <a:rPr lang="en-US" smtClean="0"/>
              <a:pPr defTabSz="963605"/>
              <a:t>7</a:t>
            </a:fld>
            <a:endParaRPr 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marL="236790" indent="-236790">
              <a:buFontTx/>
              <a:buChar char="•"/>
            </a:pPr>
            <a:endParaRPr lang="en-US" dirty="0"/>
          </a:p>
          <a:p>
            <a:pPr marL="236790" indent="-236790">
              <a:buFontTx/>
              <a:buChar char="•"/>
            </a:pPr>
            <a:endParaRPr lang="en-US" dirty="0"/>
          </a:p>
          <a:p>
            <a:pPr marL="236790" indent="-236790"/>
            <a:endParaRPr lang="en-US" i="1" dirty="0"/>
          </a:p>
          <a:p>
            <a:pPr marL="236790" indent="-236790"/>
            <a:endParaRPr lang="en-US" i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68870D22-2E32-411B-960E-ADB1A882FD47}" type="slidenum">
              <a:rPr lang="en-US" smtClean="0"/>
              <a:pPr defTabSz="963605"/>
              <a:t>8</a:t>
            </a:fld>
            <a:endParaRPr lang="en-US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05"/>
            <a:fld id="{7C182A5A-C19F-4BCC-9A14-1A54A519FC5F}" type="slidenum">
              <a:rPr lang="en-US" smtClean="0"/>
              <a:pPr defTabSz="963605"/>
              <a:t>9</a:t>
            </a:fld>
            <a:endParaRPr 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marL="1187242" lvl="2" indent="-23679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LNL_Logo_WHT-L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33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September 2006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990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16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LNL_Logo_WHT-L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3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280708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237255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75251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207896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167540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37873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277337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89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47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56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September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Attorney-Client Privileged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2AA9407-2976-4D06-A34D-A4A0D69C1698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629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LNL_Logo_WHT-L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3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24682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724557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4159763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2322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3718084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679202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364258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994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113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43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6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September 2006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990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5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September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Attorney-Client Privileged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2AA9407-2976-4D06-A34D-A4A0D69C1698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3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2862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46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132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3460638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95331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85240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208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7180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69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56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40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42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September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Attorney-Client Privileged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2AA9407-2976-4D06-A34D-A4A0D69C1698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78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September 2006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990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88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2273776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LLNL-PRES-XXXXXX</a:t>
            </a:r>
          </a:p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latin typeface="Arial"/>
                <a:cs typeface="Arial"/>
              </a:rPr>
              <a:t>This work was performed under the auspices of the U.S. Department of Energy by Lawrence Livermore National Laboratory under contract DE-AC52-07NA27344. 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641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8610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2613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32365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27581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0461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4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18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14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5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95696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>
                <a:solidFill>
                  <a:prstClr val="black"/>
                </a:solidFill>
              </a:rPr>
              <a:t>Attorney-Client Privileged</a:t>
            </a:r>
          </a:p>
        </p:txBody>
      </p:sp>
    </p:spTree>
    <p:extLst>
      <p:ext uri="{BB962C8B-B14F-4D97-AF65-F5344CB8AC3E}">
        <p14:creationId xmlns:p14="http://schemas.microsoft.com/office/powerpoint/2010/main" val="148451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07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6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</a:rPr>
              <a:t>Attorney-Client Privileged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339137" y="6644288"/>
            <a:ext cx="6524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fld id="{7AEAC10B-04F7-4057-AEA1-E5B3CCB7E239}" type="slidenum">
              <a:rPr lang="en-US" sz="900">
                <a:solidFill>
                  <a:prstClr val="black"/>
                </a:solidFill>
                <a:latin typeface="Arial"/>
              </a:rPr>
              <a:pPr algn="r" fontAlgn="auto"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1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</a:rPr>
              <a:t>Attorney-Client Privileged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339137" y="6644288"/>
            <a:ext cx="6524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fld id="{7AEAC10B-04F7-4057-AEA1-E5B3CCB7E239}" type="slidenum">
              <a:rPr lang="en-US" sz="900">
                <a:solidFill>
                  <a:prstClr val="black"/>
                </a:solidFill>
                <a:latin typeface="Arial"/>
              </a:rPr>
              <a:pPr algn="r" fontAlgn="auto"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63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hf sldNum="0"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770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</a:rPr>
              <a:t>Attorney-Client Privileged</a:t>
            </a: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339137" y="6644288"/>
            <a:ext cx="65246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fld id="{7AEAC10B-04F7-4057-AEA1-E5B3CCB7E239}" type="slidenum">
              <a:rPr lang="en-US" sz="900">
                <a:solidFill>
                  <a:prstClr val="black"/>
                </a:solidFill>
                <a:latin typeface="Arial"/>
              </a:rPr>
              <a:pPr algn="r" fontAlgn="auto"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4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 cstate="print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22" r:id="rId11"/>
    <p:sldLayoutId id="2147483823" r:id="rId12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AD690BD-BADF-4FBD-97E7-557E707EBBB2}" type="slidenum">
              <a:rPr lang="en-U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 cstate="print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8" y="6496327"/>
            <a:ext cx="2731791" cy="2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pr.aon.com/livermo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60_D987A0BE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1_1C8D43FC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B_80DDB5DF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447576"/>
          </a:xfrm>
        </p:spPr>
        <p:txBody>
          <a:bodyPr/>
          <a:lstStyle/>
          <a:p>
            <a:r>
              <a:rPr lang="en-US" sz="4400" dirty="0">
                <a:latin typeface="Candara" panose="020E0502030303020204" pitchFamily="34" charset="0"/>
              </a:rPr>
              <a:t>The Process of Retiring</a:t>
            </a: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dirty="0">
                <a:latin typeface="Candara" panose="020E0502030303020204" pitchFamily="34" charset="0"/>
              </a:rPr>
              <a:t>From LLNS</a:t>
            </a:r>
            <a:br>
              <a:rPr lang="en-US" sz="4400" dirty="0">
                <a:latin typeface="Candara" panose="020E0502030303020204" pitchFamily="34" charset="0"/>
              </a:rPr>
            </a:br>
            <a:endParaRPr lang="en-US" sz="4400" dirty="0"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lvl="0">
              <a:lnSpc>
                <a:spcPct val="80000"/>
              </a:lnSpc>
              <a:buClrTx/>
              <a:buSzTx/>
            </a:pPr>
            <a:r>
              <a:rPr lang="en-US" sz="2000" dirty="0">
                <a:solidFill>
                  <a:srgbClr val="0F6FC6">
                    <a:lumMod val="75000"/>
                  </a:srgbClr>
                </a:solidFill>
                <a:latin typeface="Candara" panose="020E0502030303020204" pitchFamily="34" charset="0"/>
                <a:cs typeface="Lucida Handwriting"/>
              </a:rPr>
              <a:t>Carol Christopher, Plan Administrator</a:t>
            </a:r>
          </a:p>
          <a:p>
            <a:pPr marL="0" lvl="0">
              <a:lnSpc>
                <a:spcPct val="80000"/>
              </a:lnSpc>
              <a:buClrTx/>
              <a:buSzTx/>
            </a:pPr>
            <a:r>
              <a:rPr lang="en-US" dirty="0">
                <a:solidFill>
                  <a:srgbClr val="0F6FC6">
                    <a:lumMod val="75000"/>
                  </a:srgbClr>
                </a:solidFill>
                <a:latin typeface="Candara" panose="020E0502030303020204" pitchFamily="34" charset="0"/>
                <a:cs typeface="Lucida Handwriting"/>
              </a:rPr>
              <a:t>HR Benefits Office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defTabSz="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Candara" panose="020E0502030303020204" pitchFamily="34" charset="0"/>
                <a:cs typeface="Lucida Handwriting"/>
              </a:rPr>
              <a:t>June 28, 2023</a:t>
            </a:r>
            <a:endParaRPr lang="en-US" sz="2000" dirty="0">
              <a:solidFill>
                <a:prstClr val="black"/>
              </a:solidFill>
              <a:latin typeface="Candara" panose="020E0502030303020204" pitchFamily="34" charset="0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49352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A5EB-14FB-46C4-B9FE-62849A8E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0136"/>
            <a:ext cx="8382000" cy="1005840"/>
          </a:xfrm>
        </p:spPr>
        <p:txBody>
          <a:bodyPr/>
          <a:lstStyle/>
          <a:p>
            <a:r>
              <a:rPr lang="en-US" sz="3600" dirty="0"/>
              <a:t>Enrolling in Health Insurance </a:t>
            </a:r>
            <a:br>
              <a:rPr lang="en-US" sz="3600" dirty="0"/>
            </a:br>
            <a:r>
              <a:rPr lang="en-US" sz="3600" dirty="0"/>
              <a:t>Under 65 and Not Eligible For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AD37-1423-47D6-8C31-082D59D3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Contact Empyrean approximately 2 weeks after your last day of employment to enroll in: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Medical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Dental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Vision and/or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Legal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Empyrean will bill you monthly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You may set up a direct debit from a banking account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1674B-1B96-4386-9EE5-BB8523E7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10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A7FE-A2E8-474E-AE78-3DF3B6B0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05840"/>
          </a:xfrm>
        </p:spPr>
        <p:txBody>
          <a:bodyPr/>
          <a:lstStyle/>
          <a:p>
            <a:r>
              <a:rPr lang="en-US" sz="3600" dirty="0"/>
              <a:t>Enrolling in Health Insurance </a:t>
            </a:r>
            <a:br>
              <a:rPr lang="en-US" sz="3600" dirty="0"/>
            </a:br>
            <a:r>
              <a:rPr lang="en-US" sz="3600" dirty="0"/>
              <a:t>Medicare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B901-C225-4651-A198-A7867523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90 days prior to the effective date of your retiree health insurance, contact Medicare to enroll in Medicare Parts A &amp; B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Enroll in Kaiser Sr. Advantage or a Medicare supplement plan before the effective date of your retiree health insurance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Kaiser – contact Empyrean or the Benefits Office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Medicare supplement plan – contact Via Benefits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Contact Empyrean approximately 2 weeks after your last day of employment to enroll in: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Dental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Vision and/or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Legal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C95DB-88E0-4379-812E-8BAF40C5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927D3A1-389A-4018-906C-00F6813AC341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34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8229600" cy="914400"/>
          </a:xfrm>
          <a:noFill/>
        </p:spPr>
        <p:txBody>
          <a:bodyPr/>
          <a:lstStyle/>
          <a:p>
            <a:r>
              <a:rPr lang="en-US" sz="3600" dirty="0">
                <a:latin typeface="Candara" panose="020E0502030303020204" pitchFamily="34" charset="0"/>
              </a:rPr>
              <a:t>For More Information</a:t>
            </a:r>
            <a:br>
              <a:rPr lang="en-US" sz="3600" dirty="0">
                <a:latin typeface="Candara" panose="020E0502030303020204" pitchFamily="34" charset="0"/>
              </a:rPr>
            </a:br>
            <a:r>
              <a:rPr lang="en-US" dirty="0">
                <a:latin typeface="Arial" pitchFamily="34" charset="0"/>
              </a:rPr>
              <a:t>		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457200" y="1234708"/>
            <a:ext cx="8229600" cy="50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algn="ctr">
              <a:lnSpc>
                <a:spcPct val="12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LLNL BENEFITS OFFICE </a:t>
            </a:r>
          </a:p>
          <a:p>
            <a:pPr marL="395288" indent="-395288" algn="ctr">
              <a:lnSpc>
                <a:spcPct val="120000"/>
              </a:lnSpc>
              <a:defRPr/>
            </a:pPr>
            <a:r>
              <a:rPr lang="en-US" sz="2000" dirty="0">
                <a:latin typeface="Candara" panose="020E0502030303020204" pitchFamily="34" charset="0"/>
              </a:rPr>
              <a:t>Llnl-benefits@llnl.gov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  <a:p>
            <a:pPr marL="395288" indent="-395288" algn="ctr">
              <a:lnSpc>
                <a:spcPct val="120000"/>
              </a:lnSpc>
              <a:defRPr/>
            </a:pPr>
            <a:r>
              <a:rPr lang="en-US" sz="2000" dirty="0">
                <a:latin typeface="Candara" panose="020E0502030303020204" pitchFamily="34" charset="0"/>
              </a:rPr>
              <a:t>https://benefits.llnl.gov</a:t>
            </a:r>
          </a:p>
          <a:p>
            <a:pPr marL="395288" indent="-395288" algn="ctr">
              <a:lnSpc>
                <a:spcPct val="120000"/>
              </a:lnSpc>
              <a:defRPr/>
            </a:pPr>
            <a:r>
              <a:rPr lang="en-US" sz="2000" dirty="0">
                <a:latin typeface="Candara" panose="020E0502030303020204" pitchFamily="34" charset="0"/>
              </a:rPr>
              <a:t>925-422-9955</a:t>
            </a:r>
          </a:p>
          <a:p>
            <a:pPr marL="395288" indent="-395288" algn="ctr">
              <a:lnSpc>
                <a:spcPct val="120000"/>
              </a:lnSpc>
              <a:defRPr/>
            </a:pPr>
            <a:r>
              <a:rPr lang="en-US" sz="2000" b="1" dirty="0">
                <a:latin typeface="Candara" panose="020E0502030303020204" pitchFamily="34" charset="0"/>
              </a:rPr>
              <a:t>LLNS Pension Center</a:t>
            </a:r>
          </a:p>
          <a:p>
            <a:pPr marL="395288" indent="-395288" algn="ctr">
              <a:lnSpc>
                <a:spcPct val="120000"/>
              </a:lnSpc>
              <a:defRPr/>
            </a:pPr>
            <a:r>
              <a:rPr lang="en-US" sz="2000" dirty="0">
                <a:latin typeface="Candara" panose="020E0502030303020204" pitchFamily="34" charset="0"/>
                <a:hlinkClick r:id="rId3"/>
              </a:rPr>
              <a:t>https://ypr.aon.com/livermore</a:t>
            </a:r>
            <a:endParaRPr lang="en-US" sz="2000" dirty="0">
              <a:latin typeface="Candara" panose="020E0502030303020204" pitchFamily="34" charset="0"/>
            </a:endParaRPr>
          </a:p>
          <a:p>
            <a:pPr marL="395288" indent="-395288" algn="ctr">
              <a:lnSpc>
                <a:spcPct val="120000"/>
              </a:lnSpc>
              <a:defRPr/>
            </a:pPr>
            <a:r>
              <a:rPr lang="en-US" sz="2000" dirty="0">
                <a:latin typeface="Candara" panose="020E0502030303020204" pitchFamily="34" charset="0"/>
              </a:rPr>
              <a:t>866-655-9587</a:t>
            </a:r>
          </a:p>
          <a:p>
            <a:pPr marL="395288" indent="-395288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>
                <a:latin typeface="Candara" panose="020E0502030303020204" pitchFamily="34" charset="0"/>
              </a:rPr>
              <a:t>Empyrean</a:t>
            </a:r>
          </a:p>
          <a:p>
            <a:pPr marL="395288" indent="-395288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Candara" panose="020E0502030303020204" pitchFamily="34" charset="0"/>
              </a:rPr>
              <a:t>www.llnsretireebenefits.com</a:t>
            </a:r>
          </a:p>
          <a:p>
            <a:pPr marL="395288" indent="-395288" algn="ctr">
              <a:defRPr/>
            </a:pPr>
            <a:r>
              <a:rPr lang="en-US" sz="2000" dirty="0">
                <a:latin typeface="Candara" panose="020E0502030303020204" pitchFamily="34" charset="0"/>
              </a:rPr>
              <a:t>1-844-750-5567</a:t>
            </a:r>
          </a:p>
          <a:p>
            <a:pPr marL="395288" indent="-395288" algn="ctr">
              <a:defRPr/>
            </a:pPr>
            <a:r>
              <a:rPr lang="en-US" sz="2000" b="1" dirty="0">
                <a:latin typeface="Candara" panose="020E0502030303020204" pitchFamily="34" charset="0"/>
              </a:rPr>
              <a:t>Via Benefits</a:t>
            </a:r>
          </a:p>
          <a:p>
            <a:pPr marL="395288" indent="-395288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Candara" panose="020E0502030303020204" pitchFamily="34" charset="0"/>
              </a:rPr>
              <a:t>https://my.viabenefits.com/</a:t>
            </a:r>
          </a:p>
          <a:p>
            <a:pPr marL="395288" indent="-395288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Candara" panose="020E0502030303020204" pitchFamily="34" charset="0"/>
              </a:rPr>
              <a:t>1-866-682-4841</a:t>
            </a:r>
          </a:p>
          <a:p>
            <a:pPr marL="395288" indent="-395288">
              <a:lnSpc>
                <a:spcPct val="120000"/>
              </a:lnSpc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A3E5E-3874-4E16-9876-8E37CECE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dirty="0"/>
              <a:t>The Retirement Guide</a:t>
            </a:r>
          </a:p>
          <a:p>
            <a:pPr marL="57150" indent="0" algn="ctr">
              <a:buNone/>
            </a:pPr>
            <a:r>
              <a:rPr lang="en-US" dirty="0"/>
              <a:t>https://benefits.llnl.gov/retirement-savings/retirement-guide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304F95-B097-4E8A-B64D-23AE6A04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For More Information cont’d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008F42-C44B-4684-BB1D-22ACC744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05619"/>
            <a:ext cx="8019048" cy="36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43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00400" y="669925"/>
            <a:ext cx="2971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35000" b="1" dirty="0">
                <a:solidFill>
                  <a:srgbClr val="333399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00740"/>
          </a:xfrm>
        </p:spPr>
        <p:txBody>
          <a:bodyPr/>
          <a:lstStyle/>
          <a:p>
            <a:r>
              <a:rPr lang="en-US" sz="3600" dirty="0"/>
              <a:t>The Process of Retiring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274879"/>
          </a:xfrm>
        </p:spPr>
        <p:txBody>
          <a:bodyPr>
            <a:normAutofit/>
          </a:bodyPr>
          <a:lstStyle/>
          <a:p>
            <a:pPr marL="461962" indent="-457200"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TCP1 Retirees</a:t>
            </a:r>
          </a:p>
          <a:p>
            <a:pPr marL="461962" indent="-457200"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TCP2 with UC Pension</a:t>
            </a:r>
          </a:p>
          <a:p>
            <a:pPr marL="461962" indent="-457200"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TCP2 hired on or after 10/1/2007</a:t>
            </a:r>
          </a:p>
          <a:p>
            <a:pPr marL="461962" indent="-457200"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Checking out</a:t>
            </a:r>
          </a:p>
          <a:p>
            <a:pPr marL="461962" indent="-457200"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Health Insurance/Under age 65 and not Eligible for Medicare</a:t>
            </a:r>
          </a:p>
          <a:p>
            <a:pPr marL="461962" indent="-457200">
              <a:lnSpc>
                <a:spcPct val="9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cs typeface="Arial" panose="020B0604020202020204" pitchFamily="34" charset="0"/>
              </a:rPr>
              <a:t>Health Insurance/Eligible for Medicare</a:t>
            </a:r>
          </a:p>
          <a:p>
            <a:pPr marL="57150" indent="0">
              <a:lnSpc>
                <a:spcPct val="115000"/>
              </a:lnSpc>
              <a:buClr>
                <a:srgbClr val="0F4F97"/>
              </a:buClr>
              <a:buNone/>
              <a:defRPr/>
            </a:pPr>
            <a:endParaRPr lang="en-US" sz="2800" b="1" dirty="0"/>
          </a:p>
        </p:txBody>
      </p:sp>
      <p:pic>
        <p:nvPicPr>
          <p:cNvPr id="5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30238"/>
          </a:xfrm>
        </p:spPr>
        <p:txBody>
          <a:bodyPr/>
          <a:lstStyle/>
          <a:p>
            <a:r>
              <a:rPr lang="en-US" sz="3600" dirty="0"/>
              <a:t>TCP1 Retirees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381" y="1447800"/>
            <a:ext cx="8229600" cy="459511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Start the process between 90 to 30 calendar days prior to your pension commencement date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Pension commencement date must be the first of the month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Your last day as an employee may be any business day prior to the first of the month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lnSpc>
                <a:spcPct val="75000"/>
              </a:lnSpc>
              <a:buClr>
                <a:schemeClr val="accent6"/>
              </a:buClr>
            </a:pP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chemeClr val="accent6"/>
              </a:buClr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30238"/>
          </a:xfrm>
        </p:spPr>
        <p:txBody>
          <a:bodyPr/>
          <a:lstStyle/>
          <a:p>
            <a:r>
              <a:rPr lang="en-US" sz="3600" dirty="0"/>
              <a:t>TCP1 Retirees (continued)</a:t>
            </a:r>
            <a:endParaRPr lang="en-US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381" y="1447800"/>
            <a:ext cx="8229600" cy="459511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Option 1 </a:t>
            </a:r>
            <a:r>
              <a:rPr lang="en-US" sz="1900" dirty="0">
                <a:cs typeface="Arial" panose="020B0604020202020204" pitchFamily="34" charset="0"/>
              </a:rPr>
              <a:t>(unless you have a Qualified Domestic Relations Order (QDRO) or eligible for the Restoration Plan)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1900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Log onto Your Pension Resources (YPR)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Answer questions to create pension paperwork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Print paperwork – some items must be completed manually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Visit Notary Public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Scan and upload completed paperwork to YPR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lnSpc>
                <a:spcPct val="75000"/>
              </a:lnSpc>
              <a:buClr>
                <a:schemeClr val="accent6"/>
              </a:buClr>
            </a:pP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chemeClr val="accent6"/>
              </a:buClr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30238"/>
          </a:xfrm>
        </p:spPr>
        <p:txBody>
          <a:bodyPr/>
          <a:lstStyle/>
          <a:p>
            <a:r>
              <a:rPr lang="en-US" sz="3600" dirty="0"/>
              <a:t>TCP1 Retirees (continued)</a:t>
            </a:r>
            <a:endParaRPr lang="en-US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381" y="1447800"/>
            <a:ext cx="8229600" cy="459511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Option 2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Phone the LLNS Pension Center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You will be asked for your spouse’s/contingent annuitant’s Social Security Number 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Pension paperwork will be sent in approximately 3 weeks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Visit Notary Public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>
                <a:cs typeface="Arial" panose="020B0604020202020204" pitchFamily="34" charset="0"/>
              </a:rPr>
              <a:t>You either </a:t>
            </a:r>
            <a:r>
              <a:rPr lang="en-US" dirty="0">
                <a:cs typeface="Arial" panose="020B0604020202020204" pitchFamily="34" charset="0"/>
              </a:rPr>
              <a:t>mail the completed documents to the LLNS Pension Center or scan and upload them to YPR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  <a:p>
            <a:pPr lvl="1">
              <a:lnSpc>
                <a:spcPct val="75000"/>
              </a:lnSpc>
              <a:buClr>
                <a:schemeClr val="accent6"/>
              </a:buClr>
            </a:pP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buClr>
                <a:schemeClr val="accent6"/>
              </a:buClr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09675" y="1463213"/>
            <a:ext cx="8324650" cy="364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The Capital Accumulations Provision, (CAP), form is sent directly to UC</a:t>
            </a:r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The address is at the top of the form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Pension payments are on the first of the month for that month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571500" lvl="2">
              <a:lnSpc>
                <a:spcPct val="75000"/>
              </a:lnSpc>
              <a:tabLst>
                <a:tab pos="974725" algn="l"/>
                <a:tab pos="2684463" algn="l"/>
              </a:tabLst>
            </a:pP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73623" y="304800"/>
            <a:ext cx="8128102" cy="914400"/>
          </a:xfrm>
        </p:spPr>
        <p:txBody>
          <a:bodyPr/>
          <a:lstStyle/>
          <a:p>
            <a:r>
              <a:rPr lang="en-US" sz="3600" dirty="0">
                <a:latin typeface="Candara" panose="020E0502030303020204" pitchFamily="34" charset="0"/>
              </a:rPr>
              <a:t>TCP1 Retirees (continued)</a:t>
            </a:r>
          </a:p>
        </p:txBody>
      </p:sp>
      <p:pic>
        <p:nvPicPr>
          <p:cNvPr id="5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9322"/>
            <a:ext cx="8229600" cy="511278"/>
          </a:xfrm>
        </p:spPr>
        <p:txBody>
          <a:bodyPr/>
          <a:lstStyle/>
          <a:p>
            <a:br>
              <a:rPr lang="en-US" dirty="0">
                <a:latin typeface="Arial" pitchFamily="34" charset="0"/>
              </a:rPr>
            </a:br>
            <a:br>
              <a:rPr lang="en-US" dirty="0">
                <a:latin typeface="Arial" pitchFamily="34" charset="0"/>
              </a:rPr>
            </a:br>
            <a:r>
              <a:rPr lang="en-US" sz="3600" dirty="0"/>
              <a:t>TCP2 with UC Pension</a:t>
            </a:r>
            <a:br>
              <a:rPr lang="en-US" dirty="0">
                <a:latin typeface="Arial" pitchFamily="34" charset="0"/>
              </a:rPr>
            </a:br>
            <a:br>
              <a:rPr lang="en-US" dirty="0">
                <a:latin typeface="Arial" pitchFamily="34" charset="0"/>
              </a:rPr>
            </a:br>
            <a:endParaRPr lang="en-US" dirty="0">
              <a:latin typeface="Arial" pitchFamily="34" charset="0"/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467600" cy="44196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Not receiving UCRP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Contact UC to start pension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Receiving monthly pension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Send the Benefits Office proof</a:t>
            </a:r>
            <a:endParaRPr lang="en-US" strike="sngStrike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1099R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Monthly statement</a:t>
            </a:r>
          </a:p>
          <a:p>
            <a:pPr lvl="2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Copy of bank deposit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Lump sum cash-out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Notify the Benefits Office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The information above determines your eligibility for the retiree health and welfare subsidy</a:t>
            </a:r>
          </a:p>
          <a:p>
            <a:pPr lvl="1">
              <a:buFontTx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3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51062"/>
          </a:xfrm>
        </p:spPr>
        <p:txBody>
          <a:bodyPr/>
          <a:lstStyle/>
          <a:p>
            <a:r>
              <a:rPr lang="en-US" sz="3600" dirty="0"/>
              <a:t>TCP2 Hired on or After 10/1/2007</a:t>
            </a:r>
            <a:endParaRPr lang="en-US" sz="2400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4"/>
            <a:ext cx="8229600" cy="4069662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Contact the Benefit Office if you have questions about access only health coverage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Must have 10 or more years LLNS Service</a:t>
            </a: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Must be age 50 or older when retiring from LLNS</a:t>
            </a:r>
            <a:endParaRPr lang="en-US" dirty="0"/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/>
      <p:bldP spid="3399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251062"/>
          </a:xfrm>
        </p:spPr>
        <p:txBody>
          <a:bodyPr/>
          <a:lstStyle/>
          <a:p>
            <a:r>
              <a:rPr lang="en-US" sz="3600" dirty="0"/>
              <a:t>Checking Out</a:t>
            </a:r>
            <a:endParaRPr lang="en-US" sz="2000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78421" cy="44196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You notify your department of your intent to retire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Your department will give you the check out information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Your department will notify payroll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Final pay includes</a:t>
            </a:r>
          </a:p>
          <a:p>
            <a:pPr lvl="2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Any hours worked since your last pay day</a:t>
            </a:r>
          </a:p>
          <a:p>
            <a:pPr lvl="2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 Any accrued unused vacation through your last day of employment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2" descr="\\the-lab.llnl.gov\llnlusers1\howard29\Data\Documents\Benefits Logo\Logo\logo_full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80253"/>
            <a:ext cx="1343660" cy="4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015_PPT_UNC_V7.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2015_PPT_UNC_V7.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92291</TotalTime>
  <Words>608</Words>
  <Application>Microsoft Office PowerPoint</Application>
  <PresentationFormat>On-screen Show (4:3)</PresentationFormat>
  <Paragraphs>131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Calibri</vt:lpstr>
      <vt:lpstr>Candara</vt:lpstr>
      <vt:lpstr>Lucida Grande</vt:lpstr>
      <vt:lpstr>Times New Roman</vt:lpstr>
      <vt:lpstr>Wingdings</vt:lpstr>
      <vt:lpstr>Wingdings 2</vt:lpstr>
      <vt:lpstr>Standard Background</vt:lpstr>
      <vt:lpstr>2_Standard Background</vt:lpstr>
      <vt:lpstr>3_Standard Background</vt:lpstr>
      <vt:lpstr>2015_PPT_UNC_V7.06</vt:lpstr>
      <vt:lpstr>1_2015_PPT_UNC_V7.06</vt:lpstr>
      <vt:lpstr>The Process of Retiring From LLNS </vt:lpstr>
      <vt:lpstr>The Process of Retiring</vt:lpstr>
      <vt:lpstr>TCP1 Retirees</vt:lpstr>
      <vt:lpstr>TCP1 Retirees (continued)</vt:lpstr>
      <vt:lpstr>TCP1 Retirees (continued)</vt:lpstr>
      <vt:lpstr>TCP1 Retirees (continued)</vt:lpstr>
      <vt:lpstr>  TCP2 with UC Pension  </vt:lpstr>
      <vt:lpstr>TCP2 Hired on or After 10/1/2007</vt:lpstr>
      <vt:lpstr>Checking Out</vt:lpstr>
      <vt:lpstr>Enrolling in Health Insurance  Under 65 and Not Eligible For Medicare</vt:lpstr>
      <vt:lpstr>Enrolling in Health Insurance  Medicare</vt:lpstr>
      <vt:lpstr>For More Information   </vt:lpstr>
      <vt:lpstr>For More Information cont’d</vt:lpstr>
      <vt:lpstr>PowerPoint Presentation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Current User</dc:creator>
  <cp:lastModifiedBy>Christopher, Carol E.</cp:lastModifiedBy>
  <cp:revision>5012</cp:revision>
  <cp:lastPrinted>2015-09-18T18:01:10Z</cp:lastPrinted>
  <dcterms:created xsi:type="dcterms:W3CDTF">2012-03-02T22:17:40Z</dcterms:created>
  <dcterms:modified xsi:type="dcterms:W3CDTF">2023-06-28T18:36:07Z</dcterms:modified>
</cp:coreProperties>
</file>