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9" r:id="rId1"/>
  </p:sldMasterIdLst>
  <p:notesMasterIdLst>
    <p:notesMasterId r:id="rId10"/>
  </p:notesMasterIdLst>
  <p:handoutMasterIdLst>
    <p:handoutMasterId r:id="rId11"/>
  </p:handoutMasterIdLst>
  <p:sldIdLst>
    <p:sldId id="493" r:id="rId2"/>
    <p:sldId id="540" r:id="rId3"/>
    <p:sldId id="541" r:id="rId4"/>
    <p:sldId id="542" r:id="rId5"/>
    <p:sldId id="538" r:id="rId6"/>
    <p:sldId id="539" r:id="rId7"/>
    <p:sldId id="543" r:id="rId8"/>
    <p:sldId id="537" r:id="rId9"/>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05" userDrawn="1">
          <p15:clr>
            <a:srgbClr val="A4A3A4"/>
          </p15:clr>
        </p15:guide>
        <p15:guide id="2" orient="horz" pos="4002" userDrawn="1">
          <p15:clr>
            <a:srgbClr val="A4A3A4"/>
          </p15:clr>
        </p15:guide>
        <p15:guide id="3" pos="2880" userDrawn="1">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rrmann, Cynthia A." initials="" lastIdx="3" clrIdx="0"/>
</p:cmAuthorLst>
</file>

<file path=ppt/presProps.xml><?xml version="1.0" encoding="utf-8"?>
<p:presentationPr xmlns:a="http://schemas.openxmlformats.org/drawingml/2006/main" xmlns:r="http://schemas.openxmlformats.org/officeDocument/2006/relationships" xmlns:p="http://schemas.openxmlformats.org/presentationml/2006/main">
  <p:prnPr/>
  <p:clrMru>
    <a:srgbClr val="0F4F97"/>
    <a:srgbClr val="F6CE86"/>
    <a:srgbClr val="AEF8E5"/>
    <a:srgbClr val="0A8464"/>
    <a:srgbClr val="0DB78A"/>
    <a:srgbClr val="D68F10"/>
    <a:srgbClr val="F1B13D"/>
    <a:srgbClr val="10D6A2"/>
    <a:srgbClr val="2DEFBC"/>
    <a:srgbClr val="11D9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54" autoAdjust="0"/>
    <p:restoredTop sz="95732" autoAdjust="0"/>
  </p:normalViewPr>
  <p:slideViewPr>
    <p:cSldViewPr snapToGrid="0">
      <p:cViewPr varScale="1">
        <p:scale>
          <a:sx n="111" d="100"/>
          <a:sy n="111" d="100"/>
        </p:scale>
        <p:origin x="1638" y="108"/>
      </p:cViewPr>
      <p:guideLst>
        <p:guide orient="horz" pos="905"/>
        <p:guide orient="horz" pos="400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snapToObjects="1">
      <p:cViewPr varScale="1">
        <p:scale>
          <a:sx n="165" d="100"/>
          <a:sy n="165" d="100"/>
        </p:scale>
        <p:origin x="-5256" y="-11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vl1pPr>
          </a:lstStyle>
          <a:p>
            <a:endParaRPr lang="en-US" dirty="0">
              <a:latin typeface="Arial"/>
            </a:endParaRPr>
          </a:p>
        </p:txBody>
      </p:sp>
      <p:sp>
        <p:nvSpPr>
          <p:cNvPr id="3" name="Date Placeholder 2"/>
          <p:cNvSpPr>
            <a:spLocks noGrp="1"/>
          </p:cNvSpPr>
          <p:nvPr>
            <p:ph type="dt" sz="quarter" idx="1"/>
          </p:nvPr>
        </p:nvSpPr>
        <p:spPr>
          <a:xfrm>
            <a:off x="3978132" y="2"/>
            <a:ext cx="3043343" cy="465455"/>
          </a:xfrm>
          <a:prstGeom prst="rect">
            <a:avLst/>
          </a:prstGeom>
        </p:spPr>
        <p:txBody>
          <a:bodyPr vert="horz" lIns="93253" tIns="46627" rIns="93253" bIns="46627" rtlCol="0"/>
          <a:lstStyle>
            <a:lvl1pPr algn="r">
              <a:defRPr sz="1100"/>
            </a:lvl1pPr>
          </a:lstStyle>
          <a:p>
            <a:fld id="{7A1D2F2F-8618-2143-A89B-2D6D3F007EBC}" type="datetimeFigureOut">
              <a:rPr lang="en-US" smtClean="0">
                <a:latin typeface="Arial"/>
              </a:rPr>
              <a:pPr/>
              <a:t>4/24/2023</a:t>
            </a:fld>
            <a:endParaRPr lang="en-US" dirty="0">
              <a:latin typeface="Arial"/>
            </a:endParaRPr>
          </a:p>
        </p:txBody>
      </p:sp>
      <p:sp>
        <p:nvSpPr>
          <p:cNvPr id="4" name="Footer Placeholder 3"/>
          <p:cNvSpPr>
            <a:spLocks noGrp="1"/>
          </p:cNvSpPr>
          <p:nvPr>
            <p:ph type="ftr" sz="quarter" idx="2"/>
          </p:nvPr>
        </p:nvSpPr>
        <p:spPr>
          <a:xfrm>
            <a:off x="0" y="8842031"/>
            <a:ext cx="3043343" cy="465455"/>
          </a:xfrm>
          <a:prstGeom prst="rect">
            <a:avLst/>
          </a:prstGeom>
        </p:spPr>
        <p:txBody>
          <a:bodyPr vert="horz" lIns="93253" tIns="46627" rIns="93253" bIns="46627" rtlCol="0" anchor="b"/>
          <a:lstStyle>
            <a:lvl1pPr algn="l">
              <a:defRPr sz="1100"/>
            </a:lvl1pPr>
          </a:lstStyle>
          <a:p>
            <a:endParaRPr lang="en-US" dirty="0">
              <a:latin typeface="Arial"/>
            </a:endParaRPr>
          </a:p>
        </p:txBody>
      </p:sp>
      <p:sp>
        <p:nvSpPr>
          <p:cNvPr id="5" name="Slide Number Placeholder 4"/>
          <p:cNvSpPr>
            <a:spLocks noGrp="1"/>
          </p:cNvSpPr>
          <p:nvPr>
            <p:ph type="sldNum" sz="quarter" idx="3"/>
          </p:nvPr>
        </p:nvSpPr>
        <p:spPr>
          <a:xfrm>
            <a:off x="3978132" y="8842031"/>
            <a:ext cx="3043343" cy="465455"/>
          </a:xfrm>
          <a:prstGeom prst="rect">
            <a:avLst/>
          </a:prstGeom>
        </p:spPr>
        <p:txBody>
          <a:bodyPr vert="horz" lIns="93253" tIns="46627" rIns="93253" bIns="46627" rtlCol="0" anchor="b"/>
          <a:lstStyle>
            <a:lvl1pPr algn="r">
              <a:defRPr sz="1100"/>
            </a:lvl1pPr>
          </a:lstStyle>
          <a:p>
            <a:fld id="{CE221CE3-F987-1944-AB66-8BE5522C5EC6}" type="slidenum">
              <a:rPr lang="en-US" smtClean="0">
                <a:latin typeface="Arial"/>
              </a:rPr>
              <a:pPr/>
              <a:t>‹#›</a:t>
            </a:fld>
            <a:endParaRPr lang="en-US" dirty="0">
              <a:latin typeface="Arial"/>
            </a:endParaRPr>
          </a:p>
        </p:txBody>
      </p:sp>
    </p:spTree>
    <p:extLst>
      <p:ext uri="{BB962C8B-B14F-4D97-AF65-F5344CB8AC3E}">
        <p14:creationId xmlns:p14="http://schemas.microsoft.com/office/powerpoint/2010/main" val="332284817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43343" cy="465455"/>
          </a:xfrm>
          <a:prstGeom prst="rect">
            <a:avLst/>
          </a:prstGeom>
        </p:spPr>
        <p:txBody>
          <a:bodyPr vert="horz" lIns="93253" tIns="46627" rIns="93253" bIns="46627" rtlCol="0"/>
          <a:lstStyle>
            <a:lvl1pPr algn="l">
              <a:defRPr sz="1100">
                <a:latin typeface="Arial"/>
              </a:defRPr>
            </a:lvl1pPr>
          </a:lstStyle>
          <a:p>
            <a:endParaRPr lang="en-US" dirty="0"/>
          </a:p>
        </p:txBody>
      </p:sp>
      <p:sp>
        <p:nvSpPr>
          <p:cNvPr id="3" name="Date Placeholder 2"/>
          <p:cNvSpPr>
            <a:spLocks noGrp="1"/>
          </p:cNvSpPr>
          <p:nvPr>
            <p:ph type="dt" idx="1"/>
          </p:nvPr>
        </p:nvSpPr>
        <p:spPr>
          <a:xfrm>
            <a:off x="3978132" y="2"/>
            <a:ext cx="3043343" cy="465455"/>
          </a:xfrm>
          <a:prstGeom prst="rect">
            <a:avLst/>
          </a:prstGeom>
        </p:spPr>
        <p:txBody>
          <a:bodyPr vert="horz" lIns="93253" tIns="46627" rIns="93253" bIns="46627" rtlCol="0"/>
          <a:lstStyle>
            <a:lvl1pPr algn="r">
              <a:defRPr sz="1100">
                <a:latin typeface="Arial"/>
              </a:defRPr>
            </a:lvl1pPr>
          </a:lstStyle>
          <a:p>
            <a:fld id="{D8B0A143-2353-BE4A-A6C4-57C9AE3FBC68}" type="datetimeFigureOut">
              <a:rPr lang="en-US" smtClean="0"/>
              <a:pPr/>
              <a:t>4/24/2023</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253" tIns="46627" rIns="93253" bIns="46627" rtlCol="0" anchor="ctr"/>
          <a:lstStyle/>
          <a:p>
            <a:endParaRPr lang="en-US" dirty="0"/>
          </a:p>
        </p:txBody>
      </p:sp>
      <p:sp>
        <p:nvSpPr>
          <p:cNvPr id="5" name="Notes Placeholder 4"/>
          <p:cNvSpPr>
            <a:spLocks noGrp="1"/>
          </p:cNvSpPr>
          <p:nvPr>
            <p:ph type="body" sz="quarter" idx="3"/>
          </p:nvPr>
        </p:nvSpPr>
        <p:spPr>
          <a:xfrm>
            <a:off x="702310" y="4421825"/>
            <a:ext cx="5618480" cy="4189095"/>
          </a:xfrm>
          <a:prstGeom prst="rect">
            <a:avLst/>
          </a:prstGeom>
        </p:spPr>
        <p:txBody>
          <a:bodyPr vert="horz" lIns="93253" tIns="46627" rIns="93253" bIns="4662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842031"/>
            <a:ext cx="3043343" cy="465455"/>
          </a:xfrm>
          <a:prstGeom prst="rect">
            <a:avLst/>
          </a:prstGeom>
        </p:spPr>
        <p:txBody>
          <a:bodyPr vert="horz" lIns="93253" tIns="46627" rIns="93253" bIns="46627" rtlCol="0" anchor="b"/>
          <a:lstStyle>
            <a:lvl1pPr algn="l">
              <a:defRPr sz="1100">
                <a:latin typeface="Arial"/>
              </a:defRPr>
            </a:lvl1pPr>
          </a:lstStyle>
          <a:p>
            <a:endParaRPr lang="en-US" dirty="0"/>
          </a:p>
        </p:txBody>
      </p:sp>
      <p:sp>
        <p:nvSpPr>
          <p:cNvPr id="7" name="Slide Number Placeholder 6"/>
          <p:cNvSpPr>
            <a:spLocks noGrp="1"/>
          </p:cNvSpPr>
          <p:nvPr>
            <p:ph type="sldNum" sz="quarter" idx="5"/>
          </p:nvPr>
        </p:nvSpPr>
        <p:spPr>
          <a:xfrm>
            <a:off x="3978132" y="8842031"/>
            <a:ext cx="3043343" cy="465455"/>
          </a:xfrm>
          <a:prstGeom prst="rect">
            <a:avLst/>
          </a:prstGeom>
        </p:spPr>
        <p:txBody>
          <a:bodyPr vert="horz" lIns="93253" tIns="46627" rIns="93253" bIns="46627" rtlCol="0" anchor="b"/>
          <a:lstStyle>
            <a:lvl1pPr algn="r">
              <a:defRPr sz="1100">
                <a:latin typeface="Arial"/>
              </a:defRPr>
            </a:lvl1pPr>
          </a:lstStyle>
          <a:p>
            <a:fld id="{4CFDF800-FE0E-A944-8AC1-D57C07B352FC}" type="slidenum">
              <a:rPr lang="en-US" smtClean="0"/>
              <a:pPr/>
              <a:t>‹#›</a:t>
            </a:fld>
            <a:endParaRPr lang="en-US" dirty="0"/>
          </a:p>
        </p:txBody>
      </p:sp>
    </p:spTree>
    <p:extLst>
      <p:ext uri="{BB962C8B-B14F-4D97-AF65-F5344CB8AC3E}">
        <p14:creationId xmlns:p14="http://schemas.microsoft.com/office/powerpoint/2010/main" val="35167650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a:ea typeface="+mn-ea"/>
        <a:cs typeface="+mn-cs"/>
      </a:defRPr>
    </a:lvl1pPr>
    <a:lvl2pPr marL="457200" algn="l" defTabSz="457200" rtl="0" eaLnBrk="1" latinLnBrk="0" hangingPunct="1">
      <a:defRPr sz="1200" kern="1200">
        <a:solidFill>
          <a:schemeClr val="tx1"/>
        </a:solidFill>
        <a:latin typeface="Arial"/>
        <a:ea typeface="+mn-ea"/>
        <a:cs typeface="+mn-cs"/>
      </a:defRPr>
    </a:lvl2pPr>
    <a:lvl3pPr marL="914400" algn="l" defTabSz="457200" rtl="0" eaLnBrk="1" latinLnBrk="0" hangingPunct="1">
      <a:defRPr sz="1200" kern="1200">
        <a:solidFill>
          <a:schemeClr val="tx1"/>
        </a:solidFill>
        <a:latin typeface="Arial"/>
        <a:ea typeface="+mn-ea"/>
        <a:cs typeface="+mn-cs"/>
      </a:defRPr>
    </a:lvl3pPr>
    <a:lvl4pPr marL="1371600" algn="l" defTabSz="457200" rtl="0" eaLnBrk="1" latinLnBrk="0" hangingPunct="1">
      <a:defRPr sz="1200" kern="1200">
        <a:solidFill>
          <a:schemeClr val="tx1"/>
        </a:solidFill>
        <a:latin typeface="Arial"/>
        <a:ea typeface="+mn-ea"/>
        <a:cs typeface="+mn-cs"/>
      </a:defRPr>
    </a:lvl4pPr>
    <a:lvl5pPr marL="1828800" algn="l" defTabSz="457200" rtl="0" eaLnBrk="1" latinLnBrk="0" hangingPunct="1">
      <a:defRPr sz="1200" kern="1200">
        <a:solidFill>
          <a:schemeClr val="tx1"/>
        </a:solidFill>
        <a:latin typeface="Arial"/>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4275" y="698500"/>
            <a:ext cx="4654550" cy="3490913"/>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fld id="{4CFDF800-FE0E-A944-8AC1-D57C07B352FC}" type="slidenum">
              <a:rPr lang="en-US" smtClean="0"/>
              <a:pPr/>
              <a:t>1</a:t>
            </a:fld>
            <a:endParaRPr lang="en-US" dirty="0"/>
          </a:p>
        </p:txBody>
      </p:sp>
    </p:spTree>
    <p:extLst>
      <p:ext uri="{BB962C8B-B14F-4D97-AF65-F5344CB8AC3E}">
        <p14:creationId xmlns:p14="http://schemas.microsoft.com/office/powerpoint/2010/main" val="144834968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BA3D2A3-E316-5B4D-B559-0EBDF6B1377B}"/>
              </a:ext>
            </a:extLst>
          </p:cNvPr>
          <p:cNvPicPr>
            <a:picLocks noChangeAspect="1"/>
          </p:cNvPicPr>
          <p:nvPr userDrawn="1"/>
        </p:nvPicPr>
        <p:blipFill>
          <a:blip r:embed="rId2">
            <a:alphaModFix/>
          </a:blip>
          <a:stretch>
            <a:fillRect/>
          </a:stretch>
        </p:blipFill>
        <p:spPr>
          <a:xfrm>
            <a:off x="0" y="3575304"/>
            <a:ext cx="9144000" cy="2743200"/>
          </a:xfrm>
          <a:prstGeom prst="rect">
            <a:avLst/>
          </a:prstGeom>
          <a:gradFill flip="none" rotWithShape="1">
            <a:gsLst>
              <a:gs pos="0">
                <a:schemeClr val="accent1">
                  <a:lumMod val="0"/>
                  <a:lumOff val="100000"/>
                </a:schemeClr>
              </a:gs>
              <a:gs pos="35000">
                <a:schemeClr val="accent1">
                  <a:lumMod val="0"/>
                  <a:lumOff val="100000"/>
                </a:schemeClr>
              </a:gs>
              <a:gs pos="100000">
                <a:schemeClr val="bg1"/>
              </a:gs>
            </a:gsLst>
            <a:lin ang="2700000" scaled="1"/>
            <a:tileRect/>
          </a:gradFill>
        </p:spPr>
      </p:pic>
      <p:sp>
        <p:nvSpPr>
          <p:cNvPr id="8" name="Rectangle 7">
            <a:extLst>
              <a:ext uri="{FF2B5EF4-FFF2-40B4-BE49-F238E27FC236}">
                <a16:creationId xmlns:a16="http://schemas.microsoft.com/office/drawing/2014/main" id="{D6D9C9D9-72EC-6D46-9AAD-E59A139F1299}"/>
              </a:ext>
            </a:extLst>
          </p:cNvPr>
          <p:cNvSpPr/>
          <p:nvPr userDrawn="1"/>
        </p:nvSpPr>
        <p:spPr bwMode="auto">
          <a:xfrm>
            <a:off x="-378" y="3193257"/>
            <a:ext cx="9144378" cy="1028423"/>
          </a:xfrm>
          <a:prstGeom prst="rect">
            <a:avLst/>
          </a:prstGeom>
          <a:gradFill flip="none" rotWithShape="1">
            <a:gsLst>
              <a:gs pos="0">
                <a:schemeClr val="bg1">
                  <a:alpha val="0"/>
                  <a:lumMod val="0"/>
                  <a:lumOff val="100000"/>
                </a:schemeClr>
              </a:gs>
              <a:gs pos="51000">
                <a:schemeClr val="bg1"/>
              </a:gs>
            </a:gsLst>
            <a:lin ang="16200000" scaled="1"/>
            <a:tileRect/>
          </a:gradFill>
          <a:ln>
            <a:noFill/>
            <a:headEnd/>
            <a:tailEnd/>
          </a:ln>
          <a:effectLst/>
        </p:spPr>
        <p:style>
          <a:lnRef idx="1">
            <a:schemeClr val="accent1"/>
          </a:lnRef>
          <a:fillRef idx="2">
            <a:schemeClr val="accent1"/>
          </a:fillRef>
          <a:effectRef idx="1">
            <a:schemeClr val="accent1"/>
          </a:effectRef>
          <a:fontRef idx="minor">
            <a:schemeClr val="dk1"/>
          </a:fontRef>
        </p:style>
        <p:txBody>
          <a:bodyPr rtlCol="0" anchor="b">
            <a:prstTxWarp prst="textNoShape">
              <a:avLst/>
            </a:prstTxWarp>
          </a:bodyPr>
          <a:lstStyle/>
          <a:p>
            <a:pPr algn="ctr">
              <a:spcBef>
                <a:spcPct val="0"/>
              </a:spcBef>
            </a:pPr>
            <a:endParaRPr lang="en-US" sz="1600" dirty="0">
              <a:solidFill>
                <a:srgbClr val="000000"/>
              </a:solidFill>
            </a:endParaRPr>
          </a:p>
        </p:txBody>
      </p:sp>
      <p:sp>
        <p:nvSpPr>
          <p:cNvPr id="19" name="Rectangle 18"/>
          <p:cNvSpPr/>
          <p:nvPr userDrawn="1"/>
        </p:nvSpPr>
        <p:spPr>
          <a:xfrm>
            <a:off x="-378" y="6316956"/>
            <a:ext cx="9144000" cy="544880"/>
          </a:xfrm>
          <a:prstGeom prst="rect">
            <a:avLst/>
          </a:prstGeom>
          <a:gradFill flip="none" rotWithShape="1">
            <a:gsLst>
              <a:gs pos="0">
                <a:srgbClr val="294861"/>
              </a:gs>
              <a:gs pos="46000">
                <a:schemeClr val="accent1">
                  <a:lumMod val="50000"/>
                </a:schemeClr>
              </a:gs>
              <a:gs pos="100000">
                <a:srgbClr val="4388B8"/>
              </a:gs>
            </a:gsLst>
            <a:lin ang="16200000" scaled="1"/>
            <a:tileRect/>
          </a:gradFill>
          <a:ln>
            <a:noFill/>
          </a:ln>
          <a:effectLst>
            <a:outerShdw blurRad="50800" dist="38100" dir="16200000"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10" name="Title 9"/>
          <p:cNvSpPr>
            <a:spLocks noGrp="1"/>
          </p:cNvSpPr>
          <p:nvPr>
            <p:ph type="title" hasCustomPrompt="1"/>
          </p:nvPr>
        </p:nvSpPr>
        <p:spPr>
          <a:xfrm>
            <a:off x="457200" y="565126"/>
            <a:ext cx="8229600" cy="1447576"/>
          </a:xfrm>
        </p:spPr>
        <p:txBody>
          <a:bodyPr anchor="b" anchorCtr="0"/>
          <a:lstStyle>
            <a:lvl1pPr>
              <a:lnSpc>
                <a:spcPts val="3800"/>
              </a:lnSpc>
              <a:defRPr sz="3600" b="1" i="0">
                <a:solidFill>
                  <a:schemeClr val="accent1">
                    <a:lumMod val="75000"/>
                  </a:schemeClr>
                </a:solidFill>
                <a:effectLst/>
                <a:latin typeface="Arial"/>
                <a:cs typeface="Arial"/>
              </a:defRPr>
            </a:lvl1pPr>
          </a:lstStyle>
          <a:p>
            <a:r>
              <a:rPr lang="en-US" dirty="0"/>
              <a:t>Click to edit </a:t>
            </a:r>
            <a:br>
              <a:rPr lang="en-US" dirty="0"/>
            </a:br>
            <a:r>
              <a:rPr lang="en-US" dirty="0"/>
              <a:t>Master title style</a:t>
            </a:r>
          </a:p>
        </p:txBody>
      </p:sp>
      <p:sp>
        <p:nvSpPr>
          <p:cNvPr id="12" name="Text Placeholder 11"/>
          <p:cNvSpPr>
            <a:spLocks noGrp="1"/>
          </p:cNvSpPr>
          <p:nvPr>
            <p:ph type="body" sz="quarter" idx="13"/>
          </p:nvPr>
        </p:nvSpPr>
        <p:spPr>
          <a:xfrm>
            <a:off x="457201" y="2024863"/>
            <a:ext cx="5629274" cy="369888"/>
          </a:xfrm>
        </p:spPr>
        <p:txBody>
          <a:bodyPr>
            <a:noAutofit/>
          </a:bodyPr>
          <a:lstStyle>
            <a:lvl1pPr>
              <a:lnSpc>
                <a:spcPts val="2200"/>
              </a:lnSpc>
              <a:buNone/>
              <a:defRPr sz="2000" b="0">
                <a:latin typeface="Arial"/>
                <a:cs typeface="Arial"/>
              </a:defRPr>
            </a:lvl1pPr>
            <a:lvl2pPr>
              <a:buNone/>
              <a:defRPr/>
            </a:lvl2pPr>
            <a:lvl3pPr>
              <a:buNone/>
              <a:defRPr/>
            </a:lvl3pPr>
            <a:lvl4pPr>
              <a:buNone/>
              <a:defRPr/>
            </a:lvl4pPr>
            <a:lvl5pPr>
              <a:buNone/>
              <a:defRPr/>
            </a:lvl5pPr>
          </a:lstStyle>
          <a:p>
            <a:pPr lvl="0"/>
            <a:r>
              <a:rPr lang="en-US"/>
              <a:t>Click to edit Master text styles</a:t>
            </a:r>
          </a:p>
        </p:txBody>
      </p:sp>
      <p:sp>
        <p:nvSpPr>
          <p:cNvPr id="14" name="TextBox 13"/>
          <p:cNvSpPr txBox="1"/>
          <p:nvPr userDrawn="1"/>
        </p:nvSpPr>
        <p:spPr>
          <a:xfrm>
            <a:off x="68386" y="6416000"/>
            <a:ext cx="4503614" cy="435504"/>
          </a:xfrm>
          <a:prstGeom prst="rect">
            <a:avLst/>
          </a:prstGeom>
          <a:noFill/>
          <a:effectLst/>
        </p:spPr>
        <p:txBody>
          <a:bodyPr wrap="square" rtlCol="0">
            <a:spAutoFit/>
          </a:bodyPr>
          <a:lstStyle/>
          <a:p>
            <a:pPr marL="0" algn="l" defTabSz="457200" rtl="0" eaLnBrk="1" latinLnBrk="0" hangingPunct="1">
              <a:lnSpc>
                <a:spcPct val="90000"/>
              </a:lnSpc>
              <a:spcAft>
                <a:spcPts val="300"/>
              </a:spcAft>
            </a:pPr>
            <a:r>
              <a:rPr lang="en-US" sz="800" kern="1200" dirty="0">
                <a:solidFill>
                  <a:schemeClr val="bg1"/>
                </a:solidFill>
                <a:effectLst/>
                <a:latin typeface="Arial"/>
                <a:ea typeface="+mn-ea"/>
                <a:cs typeface="Arial"/>
              </a:rPr>
              <a:t>LLNL-PRES-XXXXXX</a:t>
            </a:r>
          </a:p>
          <a:p>
            <a:pPr marL="0" algn="l" defTabSz="457200" rtl="0" eaLnBrk="1" latinLnBrk="0" hangingPunct="1">
              <a:lnSpc>
                <a:spcPct val="90000"/>
              </a:lnSpc>
              <a:spcAft>
                <a:spcPts val="600"/>
              </a:spcAft>
            </a:pPr>
            <a:r>
              <a:rPr lang="en-US" sz="700" kern="1200" dirty="0">
                <a:solidFill>
                  <a:schemeClr val="bg1"/>
                </a:solidFill>
                <a:effectLst/>
                <a:latin typeface="Arial"/>
                <a:ea typeface="+mn-ea"/>
                <a:cs typeface="Arial"/>
              </a:rPr>
              <a:t>This work was performed under the auspices of the</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U.S. Department of Energy by Lawrence Livermore National Laboratory under contract DE-AC52-07NA27344.</a:t>
            </a:r>
            <a:r>
              <a:rPr lang="en-US" sz="700" kern="1200" baseline="0" dirty="0">
                <a:solidFill>
                  <a:schemeClr val="bg1"/>
                </a:solidFill>
                <a:effectLst/>
                <a:latin typeface="Arial"/>
                <a:ea typeface="+mn-ea"/>
                <a:cs typeface="Arial"/>
              </a:rPr>
              <a:t> </a:t>
            </a:r>
            <a:r>
              <a:rPr lang="en-US" sz="700" kern="1200" dirty="0">
                <a:solidFill>
                  <a:schemeClr val="bg1"/>
                </a:solidFill>
                <a:effectLst/>
                <a:latin typeface="Arial"/>
                <a:ea typeface="+mn-ea"/>
                <a:cs typeface="Arial"/>
              </a:rPr>
              <a:t>Lawrence Livermore National Security, LLC</a:t>
            </a:r>
          </a:p>
        </p:txBody>
      </p:sp>
      <p:pic>
        <p:nvPicPr>
          <p:cNvPr id="18" name="Picture 17" descr="LLNL_Logo_WHT-LRG.png"/>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6957062" y="6446832"/>
            <a:ext cx="1865376" cy="314705"/>
          </a:xfrm>
          <a:prstGeom prst="rect">
            <a:avLst/>
          </a:prstGeom>
        </p:spPr>
      </p:pic>
      <p:sp>
        <p:nvSpPr>
          <p:cNvPr id="20" name="Rectangle 19"/>
          <p:cNvSpPr/>
          <p:nvPr userDrawn="1"/>
        </p:nvSpPr>
        <p:spPr>
          <a:xfrm>
            <a:off x="0" y="0"/>
            <a:ext cx="9144000" cy="112889"/>
          </a:xfrm>
          <a:prstGeom prst="rect">
            <a:avLst/>
          </a:prstGeom>
          <a:solidFill>
            <a:schemeClr val="accent1">
              <a:lumMod val="75000"/>
            </a:schemeClr>
          </a:solidFill>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en-US" sz="1800" dirty="0">
              <a:latin typeface="Arial"/>
            </a:endParaRPr>
          </a:p>
        </p:txBody>
      </p:sp>
      <p:sp>
        <p:nvSpPr>
          <p:cNvPr id="3" name="Text Placeholder 2"/>
          <p:cNvSpPr>
            <a:spLocks noGrp="1"/>
          </p:cNvSpPr>
          <p:nvPr>
            <p:ph type="body" sz="quarter" idx="14" hasCustomPrompt="1"/>
          </p:nvPr>
        </p:nvSpPr>
        <p:spPr>
          <a:xfrm>
            <a:off x="4572001" y="3096715"/>
            <a:ext cx="4572000" cy="477838"/>
          </a:xfrm>
        </p:spPr>
        <p:txBody>
          <a:bodyPr rIns="182880" anchor="b" anchorCtr="0">
            <a:noAutofit/>
          </a:bodyPr>
          <a:lstStyle>
            <a:lvl1pPr marL="57150" indent="0" algn="r">
              <a:spcBef>
                <a:spcPts val="0"/>
              </a:spcBef>
              <a:buNone/>
              <a:defRPr sz="1600" b="0"/>
            </a:lvl1pPr>
            <a:lvl2pPr marL="342900" indent="0" algn="r">
              <a:buNone/>
              <a:defRPr sz="1600" b="0"/>
            </a:lvl2pPr>
            <a:lvl3pPr marL="628650" indent="0" algn="r">
              <a:buNone/>
              <a:defRPr sz="1600" b="0"/>
            </a:lvl3pPr>
            <a:lvl4pPr marL="857250" indent="0" algn="r">
              <a:buNone/>
              <a:defRPr sz="1600" b="0"/>
            </a:lvl4pPr>
            <a:lvl5pPr marL="1085850" indent="0" algn="r">
              <a:buNone/>
              <a:defRPr sz="1600" b="0"/>
            </a:lvl5pPr>
          </a:lstStyle>
          <a:p>
            <a:pPr lvl="0"/>
            <a:r>
              <a:rPr lang="en-US" dirty="0"/>
              <a:t>Authors Name</a:t>
            </a:r>
          </a:p>
          <a:p>
            <a:pPr lvl="0"/>
            <a:r>
              <a:rPr lang="en-US" dirty="0"/>
              <a:t>Title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0_end page">
    <p:bg>
      <p:bgPr>
        <a:solidFill>
          <a:srgbClr val="0F4F97"/>
        </a:solidFill>
        <a:effectLst/>
      </p:bgPr>
    </p:bg>
    <p:spTree>
      <p:nvGrpSpPr>
        <p:cNvPr id="1" name=""/>
        <p:cNvGrpSpPr/>
        <p:nvPr/>
      </p:nvGrpSpPr>
      <p:grpSpPr>
        <a:xfrm>
          <a:off x="0" y="0"/>
          <a:ext cx="0" cy="0"/>
          <a:chOff x="0" y="0"/>
          <a:chExt cx="0" cy="0"/>
        </a:xfrm>
      </p:grpSpPr>
      <p:pic>
        <p:nvPicPr>
          <p:cNvPr id="3" name="Picture 2" descr="LLNL_Logo_WHT-LRG.png"/>
          <p:cNvPicPr>
            <a:picLocks noChangeAspect="1"/>
          </p:cNvPicPr>
          <p:nvPr userDrawn="1"/>
        </p:nvPicPr>
        <p:blipFill>
          <a:blip r:embed="rId2"/>
          <a:stretch>
            <a:fillRect/>
          </a:stretch>
        </p:blipFill>
        <p:spPr>
          <a:xfrm>
            <a:off x="721852" y="5437487"/>
            <a:ext cx="3602736" cy="607808"/>
          </a:xfrm>
          <a:prstGeom prst="rect">
            <a:avLst/>
          </a:prstGeom>
        </p:spPr>
      </p:pic>
    </p:spTree>
    <p:extLst>
      <p:ext uri="{BB962C8B-B14F-4D97-AF65-F5344CB8AC3E}">
        <p14:creationId xmlns:p14="http://schemas.microsoft.com/office/powerpoint/2010/main" val="3127189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bIns="0"/>
          <a:lstStyle>
            <a:lvl1pPr eaLnBrk="1" latinLnBrk="0" hangingPunct="1">
              <a:spcBef>
                <a:spcPts val="1800"/>
              </a:spcBef>
              <a:spcAft>
                <a:spcPts val="0"/>
              </a:spcAft>
              <a:defRPr/>
            </a:lvl1pPr>
            <a:lvl2pPr eaLnBrk="1" latinLnBrk="0" hangingPunct="1">
              <a:spcAft>
                <a:spcPts val="0"/>
              </a:spcAft>
              <a:defRPr/>
            </a:lvl2pPr>
            <a:lvl3pPr eaLnBrk="1" latinLnBrk="0" hangingPunct="1">
              <a:spcAft>
                <a:spcPts val="0"/>
              </a:spcAft>
              <a:defRPr/>
            </a:lvl3pPr>
            <a:lvl4pPr eaLnBrk="1" latinLnBrk="0" hangingPunct="1">
              <a:spcAft>
                <a:spcPts val="0"/>
              </a:spcAft>
              <a:defRPr/>
            </a:lvl4pPr>
            <a:lvl5pPr eaLnBrk="1" latinLnBrk="0" hangingPunct="1">
              <a:spcAft>
                <a:spcPts val="0"/>
              </a:spcAft>
              <a:defRPr/>
            </a:lvl5p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5" name="Title Placeholder 1"/>
          <p:cNvSpPr>
            <a:spLocks noGrp="1"/>
          </p:cNvSpPr>
          <p:nvPr>
            <p:ph type="title"/>
          </p:nvPr>
        </p:nvSpPr>
        <p:spPr>
          <a:xfrm>
            <a:off x="457200" y="219509"/>
            <a:ext cx="8229600" cy="1008771"/>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Title with side-text-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_Title with side-text-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726214"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0831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_Title with side-by-side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effectLst/>
              </a:defRPr>
            </a:lvl1pPr>
          </a:lstStyle>
          <a:p>
            <a:r>
              <a:rPr lang="en-US"/>
              <a:t>Click to edit Master title style</a:t>
            </a:r>
            <a:endParaRPr lang="en-US" dirty="0"/>
          </a:p>
        </p:txBody>
      </p:sp>
      <p:sp>
        <p:nvSpPr>
          <p:cNvPr id="4" name="Content Placeholder 2"/>
          <p:cNvSpPr>
            <a:spLocks noGrp="1"/>
          </p:cNvSpPr>
          <p:nvPr>
            <p:ph idx="1"/>
          </p:nvPr>
        </p:nvSpPr>
        <p:spPr>
          <a:xfrm>
            <a:off x="465826"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Content Placeholder 2"/>
          <p:cNvSpPr>
            <a:spLocks noGrp="1"/>
          </p:cNvSpPr>
          <p:nvPr>
            <p:ph idx="10"/>
          </p:nvPr>
        </p:nvSpPr>
        <p:spPr>
          <a:xfrm>
            <a:off x="4718649" y="1436688"/>
            <a:ext cx="3968496" cy="4881532"/>
          </a:xfrm>
        </p:spPr>
        <p:txBody>
          <a:bodyPr/>
          <a:lstStyle>
            <a:lvl1pPr>
              <a:spcBef>
                <a:spcPts val="1200"/>
              </a:spcBef>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Tree>
    <p:extLst>
      <p:ext uri="{BB962C8B-B14F-4D97-AF65-F5344CB8AC3E}">
        <p14:creationId xmlns:p14="http://schemas.microsoft.com/office/powerpoint/2010/main" val="22941282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_Full Image with Titl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
        <p:nvSpPr>
          <p:cNvPr id="6" name="Title 5"/>
          <p:cNvSpPr>
            <a:spLocks noGrp="1"/>
          </p:cNvSpPr>
          <p:nvPr>
            <p:ph type="title"/>
          </p:nvPr>
        </p:nvSpPr>
        <p:spPr>
          <a:xfrm>
            <a:off x="1" y="2"/>
            <a:ext cx="9143999" cy="1228907"/>
          </a:xfrm>
          <a:solidFill>
            <a:schemeClr val="bg1"/>
          </a:solidFill>
          <a:effectLst/>
        </p:spPr>
        <p:txBody>
          <a:bodyPr vert="horz" lIns="457200" rIns="45720" rtlCol="0" anchor="ctr" anchorCtr="0">
            <a:normAutofit/>
            <a:scene3d>
              <a:camera prst="orthographicFront"/>
              <a:lightRig rig="threePt" dir="t">
                <a:rot lat="0" lon="0" rev="4800000"/>
              </a:lightRig>
            </a:scene3d>
            <a:sp3d prstMaterial="matte"/>
          </a:bodyPr>
          <a:lstStyle>
            <a:lvl1pPr marL="233363" indent="0" algn="l" rtl="0" eaLnBrk="1" latinLnBrk="0" hangingPunct="1">
              <a:lnSpc>
                <a:spcPct val="90000"/>
              </a:lnSpc>
              <a:spcBef>
                <a:spcPct val="0"/>
              </a:spcBef>
              <a:buNone/>
              <a:defRPr kumimoji="0" lang="en-US" sz="3200" b="1" kern="1200" dirty="0">
                <a:solidFill>
                  <a:schemeClr val="accent1">
                    <a:lumMod val="75000"/>
                  </a:schemeClr>
                </a:solidFill>
                <a:effectLst/>
                <a:latin typeface="Calibri" panose="020F0502020204030204" pitchFamily="34" charset="0"/>
                <a:ea typeface="+mj-ea"/>
                <a:cs typeface="Calibri" panose="020F050202020403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_Full Image">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0" y="0"/>
            <a:ext cx="9144000" cy="6349042"/>
          </a:xfrm>
        </p:spPr>
        <p:txBody>
          <a:bodyPr/>
          <a:lstStyle/>
          <a:p>
            <a:r>
              <a:rPr lang="en-US"/>
              <a:t>Click icon to add picture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9_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p:nvSpPr>
        <p:spPr>
          <a:xfrm>
            <a:off x="0" y="6355080"/>
            <a:ext cx="9144000" cy="502920"/>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Ins="0" rtlCol="0" anchor="ctr"/>
          <a:lstStyle/>
          <a:p>
            <a:pPr algn="ctr"/>
            <a:endParaRPr lang="en-US" sz="1800" dirty="0">
              <a:latin typeface="Arial"/>
            </a:endParaRPr>
          </a:p>
        </p:txBody>
      </p:sp>
      <p:pic>
        <p:nvPicPr>
          <p:cNvPr id="8" name="Picture 7">
            <a:extLst>
              <a:ext uri="{FF2B5EF4-FFF2-40B4-BE49-F238E27FC236}">
                <a16:creationId xmlns:a16="http://schemas.microsoft.com/office/drawing/2014/main" id="{9C590909-6878-E44E-9AA0-07880FBE8AE0}"/>
              </a:ext>
            </a:extLst>
          </p:cNvPr>
          <p:cNvPicPr>
            <a:picLocks noChangeAspect="1"/>
          </p:cNvPicPr>
          <p:nvPr userDrawn="1"/>
        </p:nvPicPr>
        <p:blipFill rotWithShape="1">
          <a:blip r:embed="rId12" cstate="print">
            <a:extLst>
              <a:ext uri="{28A0092B-C50C-407E-A947-70E740481C1C}">
                <a14:useLocalDpi xmlns:a14="http://schemas.microsoft.com/office/drawing/2010/main"/>
              </a:ext>
            </a:extLst>
          </a:blip>
          <a:srcRect/>
          <a:stretch/>
        </p:blipFill>
        <p:spPr>
          <a:xfrm>
            <a:off x="128016" y="6492240"/>
            <a:ext cx="2743200" cy="283464"/>
          </a:xfrm>
          <a:prstGeom prst="rect">
            <a:avLst/>
          </a:prstGeom>
        </p:spPr>
      </p:pic>
      <p:sp>
        <p:nvSpPr>
          <p:cNvPr id="3" name="Text Placeholder 2"/>
          <p:cNvSpPr>
            <a:spLocks noGrp="1"/>
          </p:cNvSpPr>
          <p:nvPr>
            <p:ph type="body" idx="1"/>
          </p:nvPr>
        </p:nvSpPr>
        <p:spPr>
          <a:xfrm>
            <a:off x="457200" y="1441524"/>
            <a:ext cx="8229600" cy="4906889"/>
          </a:xfrm>
          <a:prstGeom prst="rect">
            <a:avLst/>
          </a:prstGeom>
        </p:spPr>
        <p:txBody>
          <a:bodyPr vert="horz" lIns="0" tIns="0" rIns="0" bIns="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10" name="Rectangle 9"/>
          <p:cNvSpPr/>
          <p:nvPr/>
        </p:nvSpPr>
        <p:spPr bwMode="invGray">
          <a:xfrm>
            <a:off x="1" y="635508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latin typeface="Arial"/>
            </a:endParaRPr>
          </a:p>
        </p:txBody>
      </p:sp>
      <p:sp>
        <p:nvSpPr>
          <p:cNvPr id="19" name="Slide Number Placeholder 7"/>
          <p:cNvSpPr txBox="1">
            <a:spLocks/>
          </p:cNvSpPr>
          <p:nvPr/>
        </p:nvSpPr>
        <p:spPr>
          <a:xfrm>
            <a:off x="8826124" y="6403254"/>
            <a:ext cx="317877" cy="454747"/>
          </a:xfrm>
          <a:prstGeom prst="rect">
            <a:avLst/>
          </a:prstGeom>
        </p:spPr>
        <p:txBody>
          <a:bodyPr rIns="45720" anchor="ctr" anchorCtr="0"/>
          <a:lstStyle/>
          <a:p>
            <a:pPr marL="0" marR="0" lvl="0" indent="0" algn="r" defTabSz="457200" rtl="0" eaLnBrk="1" fontAlgn="auto" latinLnBrk="0" hangingPunct="1">
              <a:lnSpc>
                <a:spcPct val="100000"/>
              </a:lnSpc>
              <a:spcBef>
                <a:spcPts val="0"/>
              </a:spcBef>
              <a:spcAft>
                <a:spcPts val="0"/>
              </a:spcAft>
              <a:buClrTx/>
              <a:buSzTx/>
              <a:buFontTx/>
              <a:buNone/>
              <a:tabLst/>
              <a:defRPr/>
            </a:pPr>
            <a:fld id="{EAD690BD-BADF-4FBD-97E7-557E707EBBB2}" type="slidenum">
              <a:rPr kumimoji="0" lang="en-US" sz="1000" b="0" i="0" u="none" strike="noStrike" kern="1200" cap="none" spc="0" normalizeH="0" baseline="0" noProof="0" smtClean="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US" sz="1000" b="0" i="0" u="none" strike="noStrike" kern="1200" cap="none" spc="0" normalizeH="0" baseline="0" noProof="0" dirty="0">
              <a:ln>
                <a:noFill/>
              </a:ln>
              <a:solidFill>
                <a:schemeClr val="tx1">
                  <a:lumMod val="65000"/>
                  <a:lumOff val="35000"/>
                </a:schemeClr>
              </a:solidFill>
              <a:effectLst/>
              <a:uLnTx/>
              <a:uFillTx/>
              <a:latin typeface="Calibri" panose="020F0502020204030204" pitchFamily="34" charset="0"/>
              <a:ea typeface="+mn-ea"/>
              <a:cs typeface="Calibri" panose="020F0502020204030204" pitchFamily="34" charset="0"/>
            </a:endParaRPr>
          </a:p>
        </p:txBody>
      </p:sp>
      <p:sp>
        <p:nvSpPr>
          <p:cNvPr id="14" name="TextBox 13"/>
          <p:cNvSpPr txBox="1"/>
          <p:nvPr/>
        </p:nvSpPr>
        <p:spPr>
          <a:xfrm>
            <a:off x="484954" y="6698648"/>
            <a:ext cx="873871" cy="92333"/>
          </a:xfrm>
          <a:prstGeom prst="rect">
            <a:avLst/>
          </a:prstGeom>
          <a:noFill/>
        </p:spPr>
        <p:txBody>
          <a:bodyPr wrap="square" lIns="0" tIns="0" rIns="0" bIns="0" rtlCol="0" anchor="b" anchorCtr="0">
            <a:spAutoFit/>
          </a:bodyPr>
          <a:lstStyle/>
          <a:p>
            <a:pPr algn="l"/>
            <a:r>
              <a:rPr lang="en-US" sz="600" dirty="0">
                <a:latin typeface="Arial"/>
                <a:cs typeface="Arial"/>
              </a:rPr>
              <a:t>LLNL-PRES-xxxxxx</a:t>
            </a:r>
          </a:p>
        </p:txBody>
      </p:sp>
      <p:sp>
        <p:nvSpPr>
          <p:cNvPr id="2" name="Title Placeholder 1"/>
          <p:cNvSpPr>
            <a:spLocks noGrp="1"/>
          </p:cNvSpPr>
          <p:nvPr>
            <p:ph type="title"/>
          </p:nvPr>
        </p:nvSpPr>
        <p:spPr>
          <a:xfrm>
            <a:off x="457200" y="220136"/>
            <a:ext cx="8229600" cy="1005840"/>
          </a:xfrm>
          <a:prstGeom prst="rect">
            <a:avLst/>
          </a:prstGeom>
          <a:effectLst/>
        </p:spPr>
        <p:txBody>
          <a:bodyPr vert="horz" lIns="0" rIns="45720" rtlCol="0" anchor="ctr" anchorCtr="0">
            <a:noAutofit/>
            <a:scene3d>
              <a:camera prst="orthographicFront"/>
              <a:lightRig rig="threePt" dir="t">
                <a:rot lat="0" lon="0" rev="4800000"/>
              </a:lightRig>
            </a:scene3d>
            <a:sp3d prstMaterial="matte"/>
          </a:bodyPr>
          <a:lstStyle/>
          <a:p>
            <a:r>
              <a:rPr kumimoji="0" lang="en-US"/>
              <a:t>Click to edit Master title style</a:t>
            </a:r>
            <a:endParaRPr kumimoji="0" lang="en-US" dirty="0"/>
          </a:p>
        </p:txBody>
      </p:sp>
      <p:cxnSp>
        <p:nvCxnSpPr>
          <p:cNvPr id="5" name="Straight Connector 4"/>
          <p:cNvCxnSpPr/>
          <p:nvPr/>
        </p:nvCxnSpPr>
        <p:spPr>
          <a:xfrm>
            <a:off x="-6058" y="1267155"/>
            <a:ext cx="9150059" cy="0"/>
          </a:xfrm>
          <a:prstGeom prst="line">
            <a:avLst/>
          </a:prstGeom>
          <a:ln w="38100" cmpd="sng">
            <a:solidFill>
              <a:schemeClr val="accent1">
                <a:lumMod val="75000"/>
              </a:schemeClr>
            </a:solidFill>
          </a:ln>
          <a:effectLst/>
        </p:spPr>
        <p:style>
          <a:lnRef idx="2">
            <a:schemeClr val="accent1"/>
          </a:lnRef>
          <a:fillRef idx="0">
            <a:schemeClr val="accent1"/>
          </a:fillRef>
          <a:effectRef idx="1">
            <a:schemeClr val="accent1"/>
          </a:effectRef>
          <a:fontRef idx="minor">
            <a:schemeClr val="tx1"/>
          </a:fontRef>
        </p:style>
      </p:cxnSp>
      <p:pic>
        <p:nvPicPr>
          <p:cNvPr id="11" name="Picture 10">
            <a:extLst>
              <a:ext uri="{FF2B5EF4-FFF2-40B4-BE49-F238E27FC236}">
                <a16:creationId xmlns:a16="http://schemas.microsoft.com/office/drawing/2014/main" id="{A54311BD-8720-D040-927F-1192591CB67C}"/>
              </a:ext>
            </a:extLst>
          </p:cNvPr>
          <p:cNvPicPr>
            <a:picLocks noChangeAspect="1"/>
          </p:cNvPicPr>
          <p:nvPr userDrawn="1"/>
        </p:nvPicPr>
        <p:blipFill rotWithShape="1">
          <a:blip r:embed="rId13" cstate="print">
            <a:extLst>
              <a:ext uri="{28A0092B-C50C-407E-A947-70E740481C1C}">
                <a14:useLocalDpi xmlns:a14="http://schemas.microsoft.com/office/drawing/2010/main"/>
              </a:ext>
            </a:extLst>
          </a:blip>
          <a:srcRect/>
          <a:stretch/>
        </p:blipFill>
        <p:spPr>
          <a:xfrm>
            <a:off x="7909560" y="6446520"/>
            <a:ext cx="978408" cy="374904"/>
          </a:xfrm>
          <a:prstGeom prst="rect">
            <a:avLst/>
          </a:prstGeom>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5" r:id="rId4"/>
    <p:sldLayoutId id="2147483722" r:id="rId5"/>
    <p:sldLayoutId id="2147483721" r:id="rId6"/>
    <p:sldLayoutId id="2147483717" r:id="rId7"/>
    <p:sldLayoutId id="2147483718" r:id="rId8"/>
    <p:sldLayoutId id="2147483719" r:id="rId9"/>
    <p:sldLayoutId id="2147483723" r:id="rId10"/>
  </p:sldLayoutIdLst>
  <p:hf hdr="0" ftr="0" dt="0"/>
  <p:txStyles>
    <p:titleStyle>
      <a:lvl1pPr algn="l" rtl="0" eaLnBrk="1" latinLnBrk="0" hangingPunct="1">
        <a:lnSpc>
          <a:spcPct val="90000"/>
        </a:lnSpc>
        <a:spcBef>
          <a:spcPct val="0"/>
        </a:spcBef>
        <a:buNone/>
        <a:defRPr kumimoji="0" sz="3200" b="1" kern="1200">
          <a:solidFill>
            <a:schemeClr val="accent1">
              <a:lumMod val="75000"/>
            </a:schemeClr>
          </a:solidFill>
          <a:effectLst/>
          <a:latin typeface="Calibri" panose="020F0502020204030204" pitchFamily="34" charset="0"/>
          <a:ea typeface="+mj-ea"/>
          <a:cs typeface="Calibri" panose="020F0502020204030204" pitchFamily="34" charset="0"/>
        </a:defRPr>
      </a:lvl1pPr>
    </p:titleStyle>
    <p:bodyStyle>
      <a:lvl1pPr marL="285750" indent="-228600" algn="l" rtl="0" eaLnBrk="1" latinLnBrk="0" hangingPunct="1">
        <a:spcBef>
          <a:spcPts val="1800"/>
        </a:spcBef>
        <a:spcAft>
          <a:spcPts val="0"/>
        </a:spcAft>
        <a:buClr>
          <a:schemeClr val="accent1">
            <a:lumMod val="75000"/>
          </a:schemeClr>
        </a:buClr>
        <a:buSzPct val="90000"/>
        <a:buFont typeface="Wingdings" charset="2"/>
        <a:buChar char="§"/>
        <a:tabLst/>
        <a:defRPr kumimoji="0" sz="2400" b="0" kern="1200">
          <a:solidFill>
            <a:schemeClr val="tx1"/>
          </a:solidFill>
          <a:latin typeface="Calibri" panose="020F0502020204030204" pitchFamily="34" charset="0"/>
          <a:ea typeface="+mn-ea"/>
          <a:cs typeface="Calibri" panose="020F0502020204030204" pitchFamily="34" charset="0"/>
        </a:defRPr>
      </a:lvl1pPr>
      <a:lvl2pPr marL="628650" indent="-285750" algn="l" rtl="0" eaLnBrk="1" latinLnBrk="0" hangingPunct="1">
        <a:spcBef>
          <a:spcPts val="0"/>
        </a:spcBef>
        <a:spcAft>
          <a:spcPts val="0"/>
        </a:spcAft>
        <a:buClrTx/>
        <a:buSzPct val="90000"/>
        <a:buFont typeface="Calibri" panose="020F0502020204030204" pitchFamily="34" charset="0"/>
        <a:buChar char="—"/>
        <a:defRPr kumimoji="0" sz="2000" kern="1200">
          <a:solidFill>
            <a:schemeClr val="tx1"/>
          </a:solidFill>
          <a:latin typeface="Calibri" panose="020F0502020204030204" pitchFamily="34" charset="0"/>
          <a:ea typeface="+mn-ea"/>
          <a:cs typeface="Calibri" panose="020F0502020204030204" pitchFamily="34" charset="0"/>
        </a:defRPr>
      </a:lvl2pPr>
      <a:lvl3pPr marL="800100" indent="-171450" algn="l" rtl="0" eaLnBrk="1" latinLnBrk="0" hangingPunct="1">
        <a:spcBef>
          <a:spcPts val="0"/>
        </a:spcBef>
        <a:spcAft>
          <a:spcPts val="0"/>
        </a:spcAft>
        <a:buClrTx/>
        <a:buSzPct val="90000"/>
        <a:buFont typeface="Arial" panose="020B0604020202020204" pitchFamily="34" charset="0"/>
        <a:buChar char="•"/>
        <a:defRPr kumimoji="0" sz="1800" kern="1200">
          <a:solidFill>
            <a:schemeClr val="tx1"/>
          </a:solidFill>
          <a:latin typeface="Calibri" panose="020F0502020204030204" pitchFamily="34" charset="0"/>
          <a:ea typeface="+mn-ea"/>
          <a:cs typeface="Calibri" panose="020F0502020204030204" pitchFamily="34" charset="0"/>
        </a:defRPr>
      </a:lvl3pPr>
      <a:lvl4pPr marL="1028700" indent="-171450" algn="l" rtl="0" eaLnBrk="1" latinLnBrk="0" hangingPunct="1">
        <a:spcBef>
          <a:spcPts val="0"/>
        </a:spcBef>
        <a:spcAft>
          <a:spcPts val="0"/>
        </a:spcAft>
        <a:buClrTx/>
        <a:buSzPct val="100000"/>
        <a:buFont typeface="Lucida Grande"/>
        <a:buChar char="–"/>
        <a:defRPr kumimoji="0" sz="1600" kern="1200">
          <a:solidFill>
            <a:schemeClr val="tx1"/>
          </a:solidFill>
          <a:latin typeface="Calibri" panose="020F0502020204030204" pitchFamily="34" charset="0"/>
          <a:ea typeface="+mn-ea"/>
          <a:cs typeface="Calibri" panose="020F0502020204030204" pitchFamily="34" charset="0"/>
        </a:defRPr>
      </a:lvl4pPr>
      <a:lvl5pPr marL="1257300" indent="-171450" algn="l" rtl="0" eaLnBrk="1" latinLnBrk="0" hangingPunct="1">
        <a:spcBef>
          <a:spcPts val="0"/>
        </a:spcBef>
        <a:spcAft>
          <a:spcPts val="0"/>
        </a:spcAft>
        <a:buClrTx/>
        <a:buFont typeface="Arial"/>
        <a:buChar char="•"/>
        <a:tabLst>
          <a:tab pos="1200150" algn="l"/>
        </a:tabLst>
        <a:defRPr kumimoji="0" lang="en-US" sz="1600" kern="1200" smtClean="0">
          <a:solidFill>
            <a:schemeClr val="tx1"/>
          </a:solidFill>
          <a:latin typeface="Calibri" panose="020F0502020204030204" pitchFamily="34" charset="0"/>
          <a:ea typeface="+mn-ea"/>
          <a:cs typeface="Calibri" panose="020F0502020204030204" pitchFamily="34" charset="0"/>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hyperlink" Target="http://drkathleenmccoy.blogspot.com/2011/06/retirement-readiness.html" TargetMode="External"/><Relationship Id="rId1" Type="http://schemas.openxmlformats.org/officeDocument/2006/relationships/slideLayout" Target="../slideLayouts/slideLayout3.xml"/><Relationship Id="rId5" Type="http://schemas.openxmlformats.org/officeDocument/2006/relationships/hyperlink" Target="https://creativecommons.org/licenses/by-sa/3.0/" TargetMode="External"/><Relationship Id="rId4" Type="http://schemas.openxmlformats.org/officeDocument/2006/relationships/hyperlink" Target="https://www.flickr.com/photos/foilman/8940425174/in/pool-sirharoldhilliergardens_/"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www.greenlivingpedia.org/Sustainable_house_design_features_checklist" TargetMode="External"/><Relationship Id="rId2" Type="http://schemas.openxmlformats.org/officeDocument/2006/relationships/image" Target="../media/image9.jp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hyperlink" Target="mailto:gorsuch1@llnl.gov" TargetMode="Externa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91363" y="0"/>
            <a:ext cx="8229600" cy="1447576"/>
          </a:xfrm>
        </p:spPr>
        <p:txBody>
          <a:bodyPr/>
          <a:lstStyle/>
          <a:p>
            <a:r>
              <a:rPr lang="en-US" sz="4800" dirty="0">
                <a:latin typeface="Calibri" panose="020F0502020204030204" pitchFamily="34" charset="0"/>
                <a:cs typeface="Calibri" panose="020F0502020204030204" pitchFamily="34" charset="0"/>
              </a:rPr>
              <a:t>Retiring with Satisfaction</a:t>
            </a:r>
          </a:p>
        </p:txBody>
      </p:sp>
      <p:sp>
        <p:nvSpPr>
          <p:cNvPr id="5" name="Text Placeholder 4"/>
          <p:cNvSpPr>
            <a:spLocks noGrp="1"/>
          </p:cNvSpPr>
          <p:nvPr>
            <p:ph type="body" sz="quarter" idx="14"/>
          </p:nvPr>
        </p:nvSpPr>
        <p:spPr/>
        <p:txBody>
          <a:bodyPr/>
          <a:lstStyle/>
          <a:p>
            <a:pPr lvl="0"/>
            <a:r>
              <a:rPr lang="en-US" dirty="0"/>
              <a:t>Kay Gorsuch, Psy.D.</a:t>
            </a:r>
          </a:p>
          <a:p>
            <a:pPr lvl="0"/>
            <a:r>
              <a:rPr lang="en-US" dirty="0"/>
              <a:t>EAP Manager</a:t>
            </a:r>
          </a:p>
        </p:txBody>
      </p:sp>
      <p:sp>
        <p:nvSpPr>
          <p:cNvPr id="9" name="Text Placeholder 10"/>
          <p:cNvSpPr txBox="1">
            <a:spLocks/>
          </p:cNvSpPr>
          <p:nvPr/>
        </p:nvSpPr>
        <p:spPr>
          <a:xfrm>
            <a:off x="492103" y="3096715"/>
            <a:ext cx="3278508" cy="243385"/>
          </a:xfrm>
          <a:prstGeom prst="rect">
            <a:avLst/>
          </a:prstGeom>
        </p:spPr>
        <p:txBody>
          <a:bodyPr vert="horz" lIns="0" tIns="91440" rIns="0" rtlCol="0" anchor="ctr" anchorCtr="0">
            <a:noAutofit/>
          </a:bodyPr>
          <a:lstStyle/>
          <a:p>
            <a:pPr lvl="0">
              <a:lnSpc>
                <a:spcPct val="80000"/>
              </a:lnSpc>
            </a:pPr>
            <a:r>
              <a:rPr lang="en-US" sz="1600" dirty="0">
                <a:cs typeface="Lucida Handwriting"/>
              </a:rPr>
              <a:t>June 2023</a:t>
            </a:r>
          </a:p>
        </p:txBody>
      </p:sp>
      <p:pic>
        <p:nvPicPr>
          <p:cNvPr id="10" name="Picture 9">
            <a:extLst>
              <a:ext uri="{FF2B5EF4-FFF2-40B4-BE49-F238E27FC236}">
                <a16:creationId xmlns:a16="http://schemas.microsoft.com/office/drawing/2014/main" id="{0853ECF6-7EAA-4B2C-AADB-E6DE8E322FF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4163" y="2006247"/>
            <a:ext cx="1373937" cy="107564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F6CA308-218A-487E-8099-EC16ABA7AA27}"/>
              </a:ext>
            </a:extLst>
          </p:cNvPr>
          <p:cNvSpPr>
            <a:spLocks noGrp="1"/>
          </p:cNvSpPr>
          <p:nvPr>
            <p:ph idx="1"/>
          </p:nvPr>
        </p:nvSpPr>
        <p:spPr/>
        <p:txBody>
          <a:bodyPr>
            <a:normAutofit fontScale="85000" lnSpcReduction="20000"/>
          </a:bodyPr>
          <a:lstStyle/>
          <a:p>
            <a:pPr marL="57150" indent="0">
              <a:buNone/>
            </a:pPr>
            <a:r>
              <a:rPr lang="en-US" sz="3900" dirty="0">
                <a:solidFill>
                  <a:schemeClr val="accent2">
                    <a:lumMod val="75000"/>
                  </a:schemeClr>
                </a:solidFill>
              </a:rPr>
              <a:t>Retirement Readiness:</a:t>
            </a:r>
          </a:p>
          <a:p>
            <a:pPr marL="57150" indent="0">
              <a:buNone/>
            </a:pPr>
            <a:r>
              <a:rPr lang="en-US" sz="3800" dirty="0"/>
              <a:t>“It means that you are emotionally ready to run toward something rather than away from something . . .you have an active plan for your immediate and extended future” </a:t>
            </a:r>
          </a:p>
          <a:p>
            <a:pPr marL="57150" indent="0">
              <a:buNone/>
            </a:pPr>
            <a:endParaRPr lang="en-US" sz="3600" dirty="0"/>
          </a:p>
          <a:p>
            <a:pPr marL="57150" indent="0">
              <a:buNone/>
            </a:pPr>
            <a:endParaRPr lang="en-US" sz="3600" dirty="0"/>
          </a:p>
          <a:p>
            <a:pPr marL="57150" indent="0">
              <a:buNone/>
            </a:pPr>
            <a:endParaRPr lang="en-US" sz="3600" dirty="0"/>
          </a:p>
          <a:p>
            <a:pPr marL="57150" indent="0">
              <a:buNone/>
            </a:pPr>
            <a:endParaRPr lang="en-US" sz="2000" dirty="0"/>
          </a:p>
          <a:p>
            <a:pPr marL="57150" indent="0">
              <a:buNone/>
            </a:pPr>
            <a:r>
              <a:rPr lang="en-US" sz="2000" dirty="0"/>
              <a:t>(</a:t>
            </a:r>
            <a:r>
              <a:rPr lang="en-US" sz="2000" b="1" u="sng" dirty="0">
                <a:hlinkClick r:id="rId2"/>
              </a:rPr>
              <a:t>http://drkathleenmccoy.blogspot.com/2011/06/retirement-readiness.html</a:t>
            </a:r>
            <a:r>
              <a:rPr lang="en-US" sz="2000" dirty="0"/>
              <a:t>)</a:t>
            </a:r>
          </a:p>
          <a:p>
            <a:pPr marL="57150" indent="0">
              <a:buNone/>
            </a:pPr>
            <a:endParaRPr lang="en-US" sz="3200" dirty="0"/>
          </a:p>
        </p:txBody>
      </p:sp>
      <p:sp>
        <p:nvSpPr>
          <p:cNvPr id="3" name="Title 2">
            <a:extLst>
              <a:ext uri="{FF2B5EF4-FFF2-40B4-BE49-F238E27FC236}">
                <a16:creationId xmlns:a16="http://schemas.microsoft.com/office/drawing/2014/main" id="{F53A2370-53BE-4E26-B5D0-CC2FC2184722}"/>
              </a:ext>
            </a:extLst>
          </p:cNvPr>
          <p:cNvSpPr>
            <a:spLocks noGrp="1"/>
          </p:cNvSpPr>
          <p:nvPr>
            <p:ph type="title"/>
          </p:nvPr>
        </p:nvSpPr>
        <p:spPr/>
        <p:txBody>
          <a:bodyPr/>
          <a:lstStyle/>
          <a:p>
            <a:r>
              <a:rPr lang="en-US" sz="4000" dirty="0"/>
              <a:t>Is It Decision Time?</a:t>
            </a:r>
          </a:p>
        </p:txBody>
      </p:sp>
      <p:pic>
        <p:nvPicPr>
          <p:cNvPr id="5" name="Picture 4">
            <a:extLst>
              <a:ext uri="{FF2B5EF4-FFF2-40B4-BE49-F238E27FC236}">
                <a16:creationId xmlns:a16="http://schemas.microsoft.com/office/drawing/2014/main" id="{01348A83-83FE-4055-A46F-4ABA266F0288}"/>
              </a:ext>
            </a:extLst>
          </p:cNvPr>
          <p:cNvPicPr>
            <a:picLocks noChangeAspect="1"/>
          </p:cNvPicPr>
          <p:nvPr/>
        </p:nvPicPr>
        <p:blipFill>
          <a:blip r:embed="rId3">
            <a:extLst>
              <a:ext uri="{837473B0-CC2E-450A-ABE3-18F120FF3D39}">
                <a1611:picAttrSrcUrl xmlns:a1611="http://schemas.microsoft.com/office/drawing/2016/11/main" r:id="rId4"/>
              </a:ext>
            </a:extLst>
          </a:blip>
          <a:stretch>
            <a:fillRect/>
          </a:stretch>
        </p:blipFill>
        <p:spPr>
          <a:xfrm>
            <a:off x="2676219" y="3901243"/>
            <a:ext cx="3661950" cy="2059847"/>
          </a:xfrm>
          <a:prstGeom prst="rect">
            <a:avLst/>
          </a:prstGeom>
        </p:spPr>
      </p:pic>
      <p:sp>
        <p:nvSpPr>
          <p:cNvPr id="6" name="TextBox 5">
            <a:extLst>
              <a:ext uri="{FF2B5EF4-FFF2-40B4-BE49-F238E27FC236}">
                <a16:creationId xmlns:a16="http://schemas.microsoft.com/office/drawing/2014/main" id="{66631B53-F628-4D04-87E0-4C45C99C45EF}"/>
              </a:ext>
            </a:extLst>
          </p:cNvPr>
          <p:cNvSpPr txBox="1"/>
          <p:nvPr/>
        </p:nvSpPr>
        <p:spPr>
          <a:xfrm>
            <a:off x="3225800" y="6533526"/>
            <a:ext cx="3112369" cy="230832"/>
          </a:xfrm>
          <a:prstGeom prst="rect">
            <a:avLst/>
          </a:prstGeom>
          <a:noFill/>
        </p:spPr>
        <p:txBody>
          <a:bodyPr wrap="square" rtlCol="0">
            <a:spAutoFit/>
          </a:bodyPr>
          <a:lstStyle/>
          <a:p>
            <a:r>
              <a:rPr lang="en-US" sz="900">
                <a:hlinkClick r:id="rId4" tooltip="https://www.flickr.com/photos/foilman/8940425174/in/pool-sirharoldhilliergardens_/"/>
              </a:rPr>
              <a:t>This Photo</a:t>
            </a:r>
            <a:r>
              <a:rPr lang="en-US" sz="900"/>
              <a:t> by Unknown Author is licensed under </a:t>
            </a:r>
            <a:r>
              <a:rPr lang="en-US" sz="900">
                <a:hlinkClick r:id="rId5" tooltip="https://creativecommons.org/licenses/by-sa/3.0/"/>
              </a:rPr>
              <a:t>CC BY-SA</a:t>
            </a:r>
            <a:endParaRPr lang="en-US" sz="900"/>
          </a:p>
        </p:txBody>
      </p:sp>
    </p:spTree>
    <p:extLst>
      <p:ext uri="{BB962C8B-B14F-4D97-AF65-F5344CB8AC3E}">
        <p14:creationId xmlns:p14="http://schemas.microsoft.com/office/powerpoint/2010/main" val="63295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713D32F-3A08-4A45-81C1-424C2311BC94}"/>
              </a:ext>
            </a:extLst>
          </p:cNvPr>
          <p:cNvSpPr>
            <a:spLocks noGrp="1"/>
          </p:cNvSpPr>
          <p:nvPr>
            <p:ph type="title"/>
          </p:nvPr>
        </p:nvSpPr>
        <p:spPr/>
        <p:txBody>
          <a:bodyPr/>
          <a:lstStyle/>
          <a:p>
            <a:r>
              <a:rPr lang="en-US" sz="4000" dirty="0"/>
              <a:t>Adjustments to Consider</a:t>
            </a:r>
          </a:p>
        </p:txBody>
      </p:sp>
      <p:sp>
        <p:nvSpPr>
          <p:cNvPr id="2" name="Content Placeholder 1">
            <a:extLst>
              <a:ext uri="{FF2B5EF4-FFF2-40B4-BE49-F238E27FC236}">
                <a16:creationId xmlns:a16="http://schemas.microsoft.com/office/drawing/2014/main" id="{F798B5DA-CCE1-4E47-8273-AAE3260613A8}"/>
              </a:ext>
            </a:extLst>
          </p:cNvPr>
          <p:cNvSpPr>
            <a:spLocks noGrp="1"/>
          </p:cNvSpPr>
          <p:nvPr>
            <p:ph idx="1"/>
          </p:nvPr>
        </p:nvSpPr>
        <p:spPr>
          <a:xfrm>
            <a:off x="3233367" y="1436688"/>
            <a:ext cx="5461343" cy="4881532"/>
          </a:xfrm>
        </p:spPr>
        <p:txBody>
          <a:bodyPr>
            <a:normAutofit fontScale="77500" lnSpcReduction="20000"/>
          </a:bodyPr>
          <a:lstStyle/>
          <a:p>
            <a:r>
              <a:rPr lang="en-US" sz="2800" dirty="0"/>
              <a:t>Expectations</a:t>
            </a:r>
          </a:p>
          <a:p>
            <a:pPr lvl="1"/>
            <a:r>
              <a:rPr lang="en-US" sz="2400" dirty="0"/>
              <a:t>What do you think the time will be?</a:t>
            </a:r>
          </a:p>
          <a:p>
            <a:r>
              <a:rPr lang="en-US" sz="2800" dirty="0"/>
              <a:t>Structure</a:t>
            </a:r>
          </a:p>
          <a:p>
            <a:pPr lvl="1"/>
            <a:r>
              <a:rPr lang="en-US" sz="2400" dirty="0"/>
              <a:t>Will your alarm clock be needed?</a:t>
            </a:r>
          </a:p>
          <a:p>
            <a:r>
              <a:rPr lang="en-US" sz="2800" dirty="0"/>
              <a:t>Personal interactions</a:t>
            </a:r>
          </a:p>
          <a:p>
            <a:pPr lvl="1"/>
            <a:r>
              <a:rPr lang="en-US" sz="2400" dirty="0"/>
              <a:t>Who will share your time/experiences?</a:t>
            </a:r>
          </a:p>
          <a:p>
            <a:r>
              <a:rPr lang="en-US" sz="2800" dirty="0"/>
              <a:t>Identity</a:t>
            </a:r>
          </a:p>
          <a:p>
            <a:pPr lvl="1"/>
            <a:r>
              <a:rPr lang="en-US" sz="2400" dirty="0"/>
              <a:t>Defining yourself outside of your career</a:t>
            </a:r>
          </a:p>
          <a:p>
            <a:r>
              <a:rPr lang="en-US" sz="2800" dirty="0"/>
              <a:t>Purpose</a:t>
            </a:r>
          </a:p>
          <a:p>
            <a:pPr lvl="1"/>
            <a:r>
              <a:rPr lang="en-US" sz="2400" dirty="0"/>
              <a:t>What is important to you in this phase of life?</a:t>
            </a:r>
          </a:p>
          <a:p>
            <a:r>
              <a:rPr lang="en-US" sz="2800" dirty="0"/>
              <a:t>Varied emotional experience</a:t>
            </a:r>
          </a:p>
          <a:p>
            <a:pPr lvl="1"/>
            <a:r>
              <a:rPr lang="en-US" sz="2400" dirty="0"/>
              <a:t>Range of excitement to loss to worry to boredom</a:t>
            </a:r>
          </a:p>
          <a:p>
            <a:pPr marL="57150" indent="0">
              <a:buNone/>
            </a:pPr>
            <a:endParaRPr lang="en-US" sz="2800" dirty="0"/>
          </a:p>
          <a:p>
            <a:endParaRPr lang="en-US" sz="2800" dirty="0"/>
          </a:p>
        </p:txBody>
      </p:sp>
      <p:pic>
        <p:nvPicPr>
          <p:cNvPr id="7" name="Picture 6">
            <a:extLst>
              <a:ext uri="{FF2B5EF4-FFF2-40B4-BE49-F238E27FC236}">
                <a16:creationId xmlns:a16="http://schemas.microsoft.com/office/drawing/2014/main" id="{0ED40927-9435-47F8-9F24-B903456AB66C}"/>
              </a:ext>
            </a:extLst>
          </p:cNvPr>
          <p:cNvPicPr>
            <a:picLocks noChangeAspect="1"/>
          </p:cNvPicPr>
          <p:nvPr/>
        </p:nvPicPr>
        <p:blipFill>
          <a:blip r:embed="rId2"/>
          <a:stretch>
            <a:fillRect/>
          </a:stretch>
        </p:blipFill>
        <p:spPr>
          <a:xfrm>
            <a:off x="179104" y="2129425"/>
            <a:ext cx="3054263" cy="2036175"/>
          </a:xfrm>
          <a:prstGeom prst="rect">
            <a:avLst/>
          </a:prstGeom>
        </p:spPr>
      </p:pic>
    </p:spTree>
    <p:extLst>
      <p:ext uri="{BB962C8B-B14F-4D97-AF65-F5344CB8AC3E}">
        <p14:creationId xmlns:p14="http://schemas.microsoft.com/office/powerpoint/2010/main" val="3823598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13A05A1-E29D-4365-B1E1-993064B7FB25}"/>
              </a:ext>
            </a:extLst>
          </p:cNvPr>
          <p:cNvSpPr>
            <a:spLocks noGrp="1"/>
          </p:cNvSpPr>
          <p:nvPr>
            <p:ph idx="1"/>
          </p:nvPr>
        </p:nvSpPr>
        <p:spPr/>
        <p:txBody>
          <a:bodyPr>
            <a:normAutofit/>
          </a:bodyPr>
          <a:lstStyle/>
          <a:p>
            <a:r>
              <a:rPr lang="en-US" sz="2800" dirty="0"/>
              <a:t>Flexibility:  adapting to change</a:t>
            </a:r>
          </a:p>
          <a:p>
            <a:r>
              <a:rPr lang="en-US" sz="2800" dirty="0"/>
              <a:t>Finances:  spending vs saving</a:t>
            </a:r>
          </a:p>
          <a:p>
            <a:r>
              <a:rPr lang="en-US" sz="2800" dirty="0"/>
              <a:t>Geography: where to settle</a:t>
            </a:r>
          </a:p>
          <a:p>
            <a:r>
              <a:rPr lang="en-US" sz="2800" dirty="0"/>
              <a:t>Routines: need a reason to get going</a:t>
            </a:r>
          </a:p>
          <a:p>
            <a:r>
              <a:rPr lang="en-US" sz="2800" dirty="0"/>
              <a:t>Activities: defines your new goals</a:t>
            </a:r>
          </a:p>
          <a:p>
            <a:r>
              <a:rPr lang="en-US" sz="2800" dirty="0"/>
              <a:t>Relationships: they are adjusting too</a:t>
            </a:r>
          </a:p>
          <a:p>
            <a:r>
              <a:rPr lang="en-US" sz="2800" dirty="0"/>
              <a:t>Support System:  additional areas to rely</a:t>
            </a:r>
          </a:p>
        </p:txBody>
      </p:sp>
      <p:sp>
        <p:nvSpPr>
          <p:cNvPr id="3" name="Title 2">
            <a:extLst>
              <a:ext uri="{FF2B5EF4-FFF2-40B4-BE49-F238E27FC236}">
                <a16:creationId xmlns:a16="http://schemas.microsoft.com/office/drawing/2014/main" id="{F4CB9159-520B-428B-81FB-FFCCF0B89C38}"/>
              </a:ext>
            </a:extLst>
          </p:cNvPr>
          <p:cNvSpPr>
            <a:spLocks noGrp="1"/>
          </p:cNvSpPr>
          <p:nvPr>
            <p:ph type="title"/>
          </p:nvPr>
        </p:nvSpPr>
        <p:spPr/>
        <p:txBody>
          <a:bodyPr/>
          <a:lstStyle/>
          <a:p>
            <a:r>
              <a:rPr lang="en-US" sz="4000" dirty="0"/>
              <a:t>Putting Resources in Place</a:t>
            </a:r>
          </a:p>
        </p:txBody>
      </p:sp>
      <p:pic>
        <p:nvPicPr>
          <p:cNvPr id="5" name="Picture 4">
            <a:extLst>
              <a:ext uri="{FF2B5EF4-FFF2-40B4-BE49-F238E27FC236}">
                <a16:creationId xmlns:a16="http://schemas.microsoft.com/office/drawing/2014/main" id="{2DEBDC9A-0821-4DBF-95B1-447AB417DD75}"/>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6200328" y="1765300"/>
            <a:ext cx="2486472" cy="2900575"/>
          </a:xfrm>
          <a:prstGeom prst="rect">
            <a:avLst/>
          </a:prstGeom>
        </p:spPr>
      </p:pic>
      <p:sp>
        <p:nvSpPr>
          <p:cNvPr id="6" name="TextBox 5">
            <a:extLst>
              <a:ext uri="{FF2B5EF4-FFF2-40B4-BE49-F238E27FC236}">
                <a16:creationId xmlns:a16="http://schemas.microsoft.com/office/drawing/2014/main" id="{8C66C184-6C78-432E-8C86-D3F2F3F6CFD1}"/>
              </a:ext>
            </a:extLst>
          </p:cNvPr>
          <p:cNvSpPr txBox="1"/>
          <p:nvPr/>
        </p:nvSpPr>
        <p:spPr>
          <a:xfrm>
            <a:off x="6654800" y="4879119"/>
            <a:ext cx="1822536" cy="369332"/>
          </a:xfrm>
          <a:prstGeom prst="rect">
            <a:avLst/>
          </a:prstGeom>
          <a:noFill/>
        </p:spPr>
        <p:txBody>
          <a:bodyPr wrap="square" rtlCol="0">
            <a:spAutoFit/>
          </a:bodyPr>
          <a:lstStyle/>
          <a:p>
            <a:r>
              <a:rPr lang="en-US" sz="900" dirty="0">
                <a:hlinkClick r:id="rId3" tooltip="http://www.greenlivingpedia.org/Sustainable_house_design_features_checklist"/>
              </a:rPr>
              <a:t>This Photo</a:t>
            </a:r>
            <a:r>
              <a:rPr lang="en-US" sz="900" dirty="0"/>
              <a:t> by Unknown Author is licensed under </a:t>
            </a:r>
            <a:r>
              <a:rPr lang="en-US" sz="900" dirty="0">
                <a:hlinkClick r:id="rId4" tooltip="https://creativecommons.org/licenses/by-sa/3.0/"/>
              </a:rPr>
              <a:t>CC BY-SA</a:t>
            </a:r>
            <a:endParaRPr lang="en-US" sz="900" dirty="0"/>
          </a:p>
        </p:txBody>
      </p:sp>
    </p:spTree>
    <p:extLst>
      <p:ext uri="{BB962C8B-B14F-4D97-AF65-F5344CB8AC3E}">
        <p14:creationId xmlns:p14="http://schemas.microsoft.com/office/powerpoint/2010/main" val="5005022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6116" y="1353743"/>
            <a:ext cx="6762902" cy="4906889"/>
          </a:xfrm>
        </p:spPr>
        <p:txBody>
          <a:bodyPr/>
          <a:lstStyle/>
          <a:p>
            <a:pPr>
              <a:lnSpc>
                <a:spcPct val="80000"/>
              </a:lnSpc>
            </a:pPr>
            <a:r>
              <a:rPr lang="en-US" altLang="en-US" dirty="0">
                <a:ea typeface="ＭＳ Ｐゴシック" panose="020B0600070205080204" pitchFamily="34" charset="-128"/>
              </a:rPr>
              <a:t>Short-term counseling for employees and eligible family members, includes telehealth and in person</a:t>
            </a:r>
          </a:p>
          <a:p>
            <a:pPr>
              <a:lnSpc>
                <a:spcPct val="80000"/>
              </a:lnSpc>
            </a:pPr>
            <a:r>
              <a:rPr lang="en-US" altLang="en-US" dirty="0">
                <a:ea typeface="ＭＳ Ｐゴシック" panose="020B0600070205080204" pitchFamily="34" charset="-128"/>
              </a:rPr>
              <a:t>Crisis response</a:t>
            </a:r>
          </a:p>
          <a:p>
            <a:pPr>
              <a:lnSpc>
                <a:spcPct val="80000"/>
              </a:lnSpc>
            </a:pPr>
            <a:r>
              <a:rPr lang="en-US" altLang="en-US" dirty="0">
                <a:ea typeface="ＭＳ Ｐゴシック" panose="020B0600070205080204" pitchFamily="34" charset="-128"/>
              </a:rPr>
              <a:t>Grief support</a:t>
            </a:r>
          </a:p>
          <a:p>
            <a:pPr>
              <a:lnSpc>
                <a:spcPct val="80000"/>
              </a:lnSpc>
            </a:pPr>
            <a:r>
              <a:rPr lang="en-US" altLang="en-US" dirty="0">
                <a:ea typeface="ＭＳ Ｐゴシック" panose="020B0600070205080204" pitchFamily="34" charset="-128"/>
              </a:rPr>
              <a:t>Caregiver’s monthly support group</a:t>
            </a:r>
          </a:p>
          <a:p>
            <a:pPr>
              <a:lnSpc>
                <a:spcPct val="80000"/>
              </a:lnSpc>
            </a:pPr>
            <a:r>
              <a:rPr lang="en-US" altLang="en-US" dirty="0">
                <a:ea typeface="ＭＳ Ｐゴシック" panose="020B0600070205080204" pitchFamily="34" charset="-128"/>
              </a:rPr>
              <a:t>Consultation for managers/supervisors</a:t>
            </a:r>
          </a:p>
          <a:p>
            <a:pPr>
              <a:lnSpc>
                <a:spcPct val="80000"/>
              </a:lnSpc>
            </a:pPr>
            <a:r>
              <a:rPr lang="en-US" altLang="en-US" dirty="0">
                <a:ea typeface="ＭＳ Ｐゴシック" panose="020B0600070205080204" pitchFamily="34" charset="-128"/>
              </a:rPr>
              <a:t>Assistance with referrals and external resources</a:t>
            </a:r>
          </a:p>
        </p:txBody>
      </p:sp>
      <p:sp>
        <p:nvSpPr>
          <p:cNvPr id="13" name="Title 12"/>
          <p:cNvSpPr>
            <a:spLocks noGrp="1"/>
          </p:cNvSpPr>
          <p:nvPr>
            <p:ph type="title"/>
          </p:nvPr>
        </p:nvSpPr>
        <p:spPr>
          <a:xfrm>
            <a:off x="457201" y="219509"/>
            <a:ext cx="8530683" cy="1008771"/>
          </a:xfrm>
        </p:spPr>
        <p:txBody>
          <a:bodyPr/>
          <a:lstStyle/>
          <a:p>
            <a:r>
              <a:rPr lang="en-US" dirty="0"/>
              <a:t>Internal Employee Assistance Program through Health Services</a:t>
            </a:r>
            <a:endParaRPr lang="en-US" sz="2400" b="0" dirty="0"/>
          </a:p>
        </p:txBody>
      </p:sp>
      <p:sp>
        <p:nvSpPr>
          <p:cNvPr id="5" name="Rectangle 7"/>
          <p:cNvSpPr>
            <a:spLocks noChangeArrowheads="1"/>
          </p:cNvSpPr>
          <p:nvPr/>
        </p:nvSpPr>
        <p:spPr bwMode="auto">
          <a:xfrm>
            <a:off x="0" y="5729753"/>
            <a:ext cx="9144000" cy="677108"/>
          </a:xfrm>
          <a:prstGeom prst="rect">
            <a:avLst/>
          </a:prstGeom>
          <a:solidFill>
            <a:schemeClr val="accent1">
              <a:lumMod val="75000"/>
            </a:schemeClr>
          </a:solidFill>
          <a:ln w="9525">
            <a:noFill/>
            <a:miter lim="800000"/>
            <a:headEnd/>
            <a:tailEnd/>
          </a:ln>
        </p:spPr>
        <p:txBody>
          <a:bodyPr wrap="square" anchor="b" anchorCtr="0">
            <a:spAutoFit/>
          </a:bodyPr>
          <a:lstStyle/>
          <a:p>
            <a:pPr algn="ctr" eaLnBrk="0" hangingPunct="0"/>
            <a:r>
              <a:rPr lang="en-US" sz="2000" dirty="0">
                <a:solidFill>
                  <a:schemeClr val="bg1"/>
                </a:solidFill>
                <a:latin typeface="Calibri" panose="020F0502020204030204" pitchFamily="34" charset="0"/>
                <a:cs typeface="Calibri" panose="020F0502020204030204" pitchFamily="34" charset="0"/>
              </a:rPr>
              <a:t>Confidential to the extent allowed by state law</a:t>
            </a:r>
            <a:br>
              <a:rPr lang="en-US" dirty="0">
                <a:solidFill>
                  <a:schemeClr val="bg1"/>
                </a:solidFill>
                <a:latin typeface="Calibri" panose="020F0502020204030204" pitchFamily="34" charset="0"/>
                <a:cs typeface="Calibri" panose="020F0502020204030204" pitchFamily="34" charset="0"/>
              </a:rPr>
            </a:br>
            <a:endParaRPr lang="en-US" dirty="0">
              <a:solidFill>
                <a:schemeClr val="bg1"/>
              </a:solidFill>
              <a:latin typeface="Calibri" panose="020F0502020204030204" pitchFamily="34" charset="0"/>
              <a:cs typeface="Calibri" panose="020F0502020204030204" pitchFamily="34" charset="0"/>
            </a:endParaRPr>
          </a:p>
        </p:txBody>
      </p:sp>
      <p:pic>
        <p:nvPicPr>
          <p:cNvPr id="6" name="Picture 2" descr="http://t0.gstatic.com/images?q=tbn:ANd9GcT15loA5W0cpUZPdS3kyWHYxWBlvsMmjtfjavSXKf7blJT8PQ9n">
            <a:extLst>
              <a:ext uri="{FF2B5EF4-FFF2-40B4-BE49-F238E27FC236}">
                <a16:creationId xmlns:a16="http://schemas.microsoft.com/office/drawing/2014/main" id="{BED636B7-E42E-4397-B32F-199E46EBAB24}"/>
              </a:ext>
            </a:extLst>
          </p:cNvPr>
          <p:cNvPicPr>
            <a:picLocks noChangeAspect="1" noChangeArrowheads="1"/>
          </p:cNvPicPr>
          <p:nvPr/>
        </p:nvPicPr>
        <p:blipFill>
          <a:blip r:embed="rId2"/>
          <a:srcRect/>
          <a:stretch>
            <a:fillRect/>
          </a:stretch>
        </p:blipFill>
        <p:spPr bwMode="auto">
          <a:xfrm>
            <a:off x="7032477" y="1353743"/>
            <a:ext cx="1955407" cy="2702761"/>
          </a:xfrm>
          <a:prstGeom prst="rect">
            <a:avLst/>
          </a:prstGeom>
          <a:noFill/>
        </p:spPr>
      </p:pic>
      <p:sp>
        <p:nvSpPr>
          <p:cNvPr id="7" name="Content Placeholder 2">
            <a:extLst>
              <a:ext uri="{FF2B5EF4-FFF2-40B4-BE49-F238E27FC236}">
                <a16:creationId xmlns:a16="http://schemas.microsoft.com/office/drawing/2014/main" id="{90A42828-C5C7-4F74-A645-F5953FC16C4E}"/>
              </a:ext>
            </a:extLst>
          </p:cNvPr>
          <p:cNvSpPr txBox="1">
            <a:spLocks/>
          </p:cNvSpPr>
          <p:nvPr/>
        </p:nvSpPr>
        <p:spPr>
          <a:xfrm>
            <a:off x="7032476" y="4056504"/>
            <a:ext cx="1955407" cy="486017"/>
          </a:xfrm>
          <a:prstGeom prst="rect">
            <a:avLst/>
          </a:prstGeom>
        </p:spPr>
        <p:txBody>
          <a:bodyPr vert="horz" lIns="54864" tIns="91440" rtlCol="0">
            <a:normAutofit fontScale="85000" lnSpcReduction="20000"/>
          </a:bodyPr>
          <a:lstStyle/>
          <a:p>
            <a:pPr marL="400050" indent="-280988" algn="ctr">
              <a:lnSpc>
                <a:spcPct val="80000"/>
              </a:lnSpc>
              <a:spcAft>
                <a:spcPts val="600"/>
              </a:spcAft>
              <a:buClr>
                <a:srgbClr val="0D5097"/>
              </a:buClr>
              <a:buSzPct val="90000"/>
              <a:defRPr/>
            </a:pPr>
            <a:r>
              <a:rPr lang="en-US" sz="1200" b="1" dirty="0">
                <a:latin typeface="Arial"/>
                <a:cs typeface="Arial"/>
              </a:rPr>
              <a:t>On-Site at Health Services</a:t>
            </a:r>
          </a:p>
          <a:p>
            <a:pPr marL="400050" indent="-280988" algn="ctr">
              <a:lnSpc>
                <a:spcPct val="80000"/>
              </a:lnSpc>
              <a:spcAft>
                <a:spcPts val="600"/>
              </a:spcAft>
              <a:buClr>
                <a:srgbClr val="0D5097"/>
              </a:buClr>
              <a:buSzPct val="90000"/>
              <a:defRPr/>
            </a:pPr>
            <a:r>
              <a:rPr lang="en-US" sz="2100" b="1" dirty="0">
                <a:latin typeface="Arial"/>
                <a:cs typeface="Arial"/>
              </a:rPr>
              <a:t>423-6609</a:t>
            </a:r>
          </a:p>
        </p:txBody>
      </p:sp>
    </p:spTree>
    <p:extLst>
      <p:ext uri="{BB962C8B-B14F-4D97-AF65-F5344CB8AC3E}">
        <p14:creationId xmlns:p14="http://schemas.microsoft.com/office/powerpoint/2010/main" val="2637804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C461AF7-9A50-4466-8E96-C7C3950B6321}"/>
              </a:ext>
            </a:extLst>
          </p:cNvPr>
          <p:cNvSpPr>
            <a:spLocks noGrp="1"/>
          </p:cNvSpPr>
          <p:nvPr>
            <p:ph idx="1"/>
          </p:nvPr>
        </p:nvSpPr>
        <p:spPr/>
        <p:txBody>
          <a:bodyPr/>
          <a:lstStyle/>
          <a:p>
            <a:r>
              <a:rPr lang="en-US" altLang="en-US" dirty="0">
                <a:ea typeface="ＭＳ Ｐゴシック" panose="020B0600070205080204" pitchFamily="34" charset="-128"/>
              </a:rPr>
              <a:t>Work-Life programs: Elder care, Childcare referrals, Legal, Financial phone counseling</a:t>
            </a:r>
          </a:p>
          <a:p>
            <a:r>
              <a:rPr lang="en-US" altLang="en-US" dirty="0">
                <a:ea typeface="ＭＳ Ｐゴシック" panose="020B0600070205080204" pitchFamily="34" charset="-128"/>
              </a:rPr>
              <a:t>Short-term counseling for employees and eligible family members; online counseling through </a:t>
            </a:r>
            <a:r>
              <a:rPr lang="en-US" altLang="en-US" sz="1800" dirty="0">
                <a:ea typeface="ＭＳ Ｐゴシック" panose="020B0600070205080204" pitchFamily="34" charset="-128"/>
              </a:rPr>
              <a:t>https://concernhealth.com</a:t>
            </a:r>
          </a:p>
          <a:p>
            <a:r>
              <a:rPr lang="en-US" altLang="en-US" dirty="0">
                <a:ea typeface="ＭＳ Ｐゴシック" panose="020B0600070205080204" pitchFamily="34" charset="-128"/>
              </a:rPr>
              <a:t>Up to 5 visits per family member, per issue, per year</a:t>
            </a:r>
          </a:p>
          <a:p>
            <a:r>
              <a:rPr lang="en-US" altLang="en-US" dirty="0">
                <a:ea typeface="ＭＳ Ｐゴシック" panose="020B0600070205080204" pitchFamily="34" charset="-128"/>
              </a:rPr>
              <a:t>Appts available local to your home</a:t>
            </a:r>
          </a:p>
          <a:p>
            <a:r>
              <a:rPr lang="en-US" altLang="en-US" dirty="0">
                <a:ea typeface="ＭＳ Ｐゴシック" panose="020B0600070205080204" pitchFamily="34" charset="-128"/>
              </a:rPr>
              <a:t>Additional sessions for substance abuse </a:t>
            </a:r>
          </a:p>
          <a:p>
            <a:r>
              <a:rPr lang="en-US" altLang="en-US" dirty="0">
                <a:ea typeface="ＭＳ Ｐゴシック" panose="020B0600070205080204" pitchFamily="34" charset="-128"/>
              </a:rPr>
              <a:t>24-hour phone, staffed by clinician</a:t>
            </a:r>
          </a:p>
        </p:txBody>
      </p:sp>
      <p:sp>
        <p:nvSpPr>
          <p:cNvPr id="3" name="Title 2">
            <a:extLst>
              <a:ext uri="{FF2B5EF4-FFF2-40B4-BE49-F238E27FC236}">
                <a16:creationId xmlns:a16="http://schemas.microsoft.com/office/drawing/2014/main" id="{4D3E96E0-2FAF-45EB-8BB5-8145FCDFE173}"/>
              </a:ext>
            </a:extLst>
          </p:cNvPr>
          <p:cNvSpPr>
            <a:spLocks noGrp="1"/>
          </p:cNvSpPr>
          <p:nvPr>
            <p:ph type="title"/>
          </p:nvPr>
        </p:nvSpPr>
        <p:spPr/>
        <p:txBody>
          <a:bodyPr/>
          <a:lstStyle/>
          <a:p>
            <a:r>
              <a:rPr lang="en-US" dirty="0"/>
              <a:t>External Employee Assistance Program:</a:t>
            </a:r>
            <a:br>
              <a:rPr lang="en-US" dirty="0"/>
            </a:br>
            <a:r>
              <a:rPr lang="en-US" dirty="0"/>
              <a:t>CONCERN 1-800-344-4222</a:t>
            </a:r>
          </a:p>
        </p:txBody>
      </p:sp>
      <p:pic>
        <p:nvPicPr>
          <p:cNvPr id="4" name="Picture 2" descr="http://t2.gstatic.com/images?q=tbn:ANd9GcTSr9R2OBcrqy0IMeXptj1YRolnYh3ZKKZXOOHsNlLHM7esV1u8WQ">
            <a:extLst>
              <a:ext uri="{FF2B5EF4-FFF2-40B4-BE49-F238E27FC236}">
                <a16:creationId xmlns:a16="http://schemas.microsoft.com/office/drawing/2014/main" id="{9970EF3D-0F3E-4885-8992-A0D6F5351873}"/>
              </a:ext>
            </a:extLst>
          </p:cNvPr>
          <p:cNvPicPr>
            <a:picLocks noChangeAspect="1" noChangeArrowheads="1"/>
          </p:cNvPicPr>
          <p:nvPr/>
        </p:nvPicPr>
        <p:blipFill>
          <a:blip r:embed="rId2"/>
          <a:srcRect/>
          <a:stretch>
            <a:fillRect/>
          </a:stretch>
        </p:blipFill>
        <p:spPr bwMode="auto">
          <a:xfrm>
            <a:off x="5808640" y="4806151"/>
            <a:ext cx="3143250" cy="1447801"/>
          </a:xfrm>
          <a:prstGeom prst="rect">
            <a:avLst/>
          </a:prstGeom>
          <a:noFill/>
        </p:spPr>
      </p:pic>
    </p:spTree>
    <p:extLst>
      <p:ext uri="{BB962C8B-B14F-4D97-AF65-F5344CB8AC3E}">
        <p14:creationId xmlns:p14="http://schemas.microsoft.com/office/powerpoint/2010/main" val="3593058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AA3FE2A-442A-48B1-B839-165E461866E3}"/>
              </a:ext>
            </a:extLst>
          </p:cNvPr>
          <p:cNvSpPr>
            <a:spLocks noGrp="1"/>
          </p:cNvSpPr>
          <p:nvPr>
            <p:ph idx="1"/>
          </p:nvPr>
        </p:nvSpPr>
        <p:spPr/>
        <p:txBody>
          <a:bodyPr/>
          <a:lstStyle/>
          <a:p>
            <a:r>
              <a:rPr lang="en-US" dirty="0"/>
              <a:t>Revitalizing Retirement: Reshaping Your Identity, Relationships, and Purpose by Nancy K. Schlossberg </a:t>
            </a:r>
          </a:p>
          <a:p>
            <a:r>
              <a:rPr lang="en-US" dirty="0"/>
              <a:t>Purposeful Retirement: How to Bring Happiness and Meaning to Your Retirement by Hyrum W. Smith</a:t>
            </a:r>
          </a:p>
          <a:p>
            <a:r>
              <a:rPr lang="en-US" dirty="0"/>
              <a:t>The Psychology of Retirement:  Coping with the Transition from Work by Derek Milne</a:t>
            </a:r>
          </a:p>
          <a:p>
            <a:r>
              <a:rPr lang="en-US" dirty="0"/>
              <a:t>The Retirement Maze:  What You Should Know Before and After You Retire by Rob Pascale, Louis Primavera, and </a:t>
            </a:r>
            <a:r>
              <a:rPr lang="en-US"/>
              <a:t>Rip Roach</a:t>
            </a:r>
            <a:endParaRPr lang="en-US" dirty="0"/>
          </a:p>
          <a:p>
            <a:endParaRPr lang="en-US" dirty="0"/>
          </a:p>
        </p:txBody>
      </p:sp>
      <p:sp>
        <p:nvSpPr>
          <p:cNvPr id="3" name="Title 2">
            <a:extLst>
              <a:ext uri="{FF2B5EF4-FFF2-40B4-BE49-F238E27FC236}">
                <a16:creationId xmlns:a16="http://schemas.microsoft.com/office/drawing/2014/main" id="{485F0DB6-B882-40C5-9B2E-CD895A8D0E7E}"/>
              </a:ext>
            </a:extLst>
          </p:cNvPr>
          <p:cNvSpPr>
            <a:spLocks noGrp="1"/>
          </p:cNvSpPr>
          <p:nvPr>
            <p:ph type="title"/>
          </p:nvPr>
        </p:nvSpPr>
        <p:spPr/>
        <p:txBody>
          <a:bodyPr/>
          <a:lstStyle/>
          <a:p>
            <a:r>
              <a:rPr lang="en-US" sz="4000" dirty="0"/>
              <a:t>Book List</a:t>
            </a:r>
          </a:p>
        </p:txBody>
      </p:sp>
    </p:spTree>
    <p:extLst>
      <p:ext uri="{BB962C8B-B14F-4D97-AF65-F5344CB8AC3E}">
        <p14:creationId xmlns:p14="http://schemas.microsoft.com/office/powerpoint/2010/main" val="3646502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0" y="4527171"/>
            <a:ext cx="4399351" cy="1569660"/>
          </a:xfrm>
          <a:prstGeom prst="rect">
            <a:avLst/>
          </a:prstGeom>
        </p:spPr>
        <p:txBody>
          <a:bodyPr wrap="square" anchor="b" anchorCtr="0">
            <a:spAutoFit/>
          </a:bodyPr>
          <a:lstStyle/>
          <a:p>
            <a:r>
              <a:rPr lang="en-US" sz="800" b="1" dirty="0">
                <a:solidFill>
                  <a:schemeClr val="bg1"/>
                </a:solidFill>
              </a:rPr>
              <a:t>Disclaimer</a:t>
            </a:r>
          </a:p>
          <a:p>
            <a:r>
              <a:rPr lang="en-US" sz="800" dirty="0">
                <a:solidFill>
                  <a:schemeClr val="bg1"/>
                </a:solidFill>
              </a:rPr>
              <a:t>This document was prepared as an account of work sponsored by an agency of the United States government. Neither the United States government nor Lawrence Livermore National Security, LLC, nor any of their employees makes any warranty, expressed or implied, or assumes any legal liability or responsibility for the accuracy, completeness, or usefulness of any information, apparatus, product, or process disclosed, or represents that its use would not infringe privately owned rights. Reference herein to any specific commercial product, process, or service by trade name, trademark, manufacturer, or otherwise does not necessarily constitute or imply its endorsement, recommendation, or favoring by the United States government or Lawrence Livermore National Security, LLC. The views and opinions of authors expressed herein do not necessarily state or reflect those of the United States government or Lawrence Livermore National Security, LLC, and shall not be used for advertising or product endorsement purposes.</a:t>
            </a:r>
            <a:endParaRPr lang="en-US" sz="1050" b="0" i="0" dirty="0">
              <a:solidFill>
                <a:schemeClr val="bg1"/>
              </a:solidFill>
              <a:effectLst/>
              <a:latin typeface="Open Sans" panose="020B0606030504020204" pitchFamily="34" charset="0"/>
            </a:endParaRPr>
          </a:p>
        </p:txBody>
      </p:sp>
      <p:sp>
        <p:nvSpPr>
          <p:cNvPr id="3" name="TextBox 2">
            <a:extLst>
              <a:ext uri="{FF2B5EF4-FFF2-40B4-BE49-F238E27FC236}">
                <a16:creationId xmlns:a16="http://schemas.microsoft.com/office/drawing/2014/main" id="{A8290072-9461-41D0-A14D-4587845C9223}"/>
              </a:ext>
            </a:extLst>
          </p:cNvPr>
          <p:cNvSpPr txBox="1"/>
          <p:nvPr/>
        </p:nvSpPr>
        <p:spPr>
          <a:xfrm>
            <a:off x="629999" y="761169"/>
            <a:ext cx="4141054" cy="1754326"/>
          </a:xfrm>
          <a:prstGeom prst="rect">
            <a:avLst/>
          </a:prstGeom>
          <a:noFill/>
        </p:spPr>
        <p:txBody>
          <a:bodyPr wrap="square" rtlCol="0">
            <a:spAutoFit/>
          </a:bodyPr>
          <a:lstStyle/>
          <a:p>
            <a:r>
              <a:rPr lang="en-US" sz="2400" i="1" dirty="0">
                <a:solidFill>
                  <a:schemeClr val="bg1"/>
                </a:solidFill>
              </a:rPr>
              <a:t>Kay Gorsuch, Psy.D.</a:t>
            </a:r>
          </a:p>
          <a:p>
            <a:r>
              <a:rPr lang="en-US" sz="2400" i="1" dirty="0">
                <a:solidFill>
                  <a:schemeClr val="bg1"/>
                </a:solidFill>
              </a:rPr>
              <a:t>Manager</a:t>
            </a:r>
          </a:p>
          <a:p>
            <a:r>
              <a:rPr lang="en-US" sz="2400" i="1" dirty="0">
                <a:solidFill>
                  <a:schemeClr val="bg1"/>
                </a:solidFill>
              </a:rPr>
              <a:t>Employee Assistance Program</a:t>
            </a:r>
          </a:p>
          <a:p>
            <a:r>
              <a:rPr lang="en-US" i="1" dirty="0">
                <a:solidFill>
                  <a:srgbClr val="FFFF00"/>
                </a:solidFill>
                <a:hlinkClick r:id="rId2">
                  <a:extLst>
                    <a:ext uri="{A12FA001-AC4F-418D-AE19-62706E023703}">
                      <ahyp:hlinkClr xmlns:ahyp="http://schemas.microsoft.com/office/drawing/2018/hyperlinkcolor" val="tx"/>
                    </a:ext>
                  </a:extLst>
                </a:hlinkClick>
              </a:rPr>
              <a:t>gorsuch1@llnl.gov</a:t>
            </a:r>
            <a:endParaRPr lang="en-US" i="1" dirty="0">
              <a:solidFill>
                <a:srgbClr val="FFFF00"/>
              </a:solidFill>
            </a:endParaRPr>
          </a:p>
          <a:p>
            <a:r>
              <a:rPr lang="en-US" i="1" dirty="0">
                <a:solidFill>
                  <a:srgbClr val="FFFF00"/>
                </a:solidFill>
              </a:rPr>
              <a:t>423-6609</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015_PPT_UNC_V7.06 (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spDef>
      <a:spPr bwMode="auto">
        <a:gradFill flip="none" rotWithShape="1">
          <a:gsLst>
            <a:gs pos="0">
              <a:schemeClr val="bg1">
                <a:lumMod val="65000"/>
                <a:tint val="66000"/>
                <a:satMod val="160000"/>
              </a:schemeClr>
            </a:gs>
            <a:gs pos="50000">
              <a:schemeClr val="bg1">
                <a:lumMod val="65000"/>
                <a:tint val="44500"/>
                <a:satMod val="160000"/>
              </a:schemeClr>
            </a:gs>
            <a:gs pos="100000">
              <a:schemeClr val="bg1">
                <a:lumMod val="65000"/>
                <a:tint val="23500"/>
                <a:satMod val="160000"/>
              </a:schemeClr>
            </a:gs>
          </a:gsLst>
          <a:lin ang="16200000" scaled="1"/>
          <a:tileRect/>
        </a:gradFill>
        <a:ln>
          <a:solidFill>
            <a:schemeClr val="accent1">
              <a:lumMod val="75000"/>
            </a:schemeClr>
          </a:solidFill>
          <a:headEnd/>
          <a:tailEnd/>
        </a:ln>
      </a:spPr>
      <a:bodyPr rtlCol="0" anchor="b">
        <a:prstTxWarp prst="textNoShape">
          <a:avLst/>
        </a:prstTxWarp>
      </a:bodyPr>
      <a:lstStyle>
        <a:defPPr algn="ctr">
          <a:spcBef>
            <a:spcPct val="0"/>
          </a:spcBef>
          <a:defRPr sz="1600" dirty="0">
            <a:solidFill>
              <a:srgbClr val="000000"/>
            </a:solidFill>
          </a:defRPr>
        </a:defPPr>
      </a:lstStyle>
      <a:style>
        <a:lnRef idx="1">
          <a:schemeClr val="accent1"/>
        </a:lnRef>
        <a:fillRef idx="2">
          <a:schemeClr val="accent1"/>
        </a:fillRef>
        <a:effectRef idx="1">
          <a:schemeClr val="accent1"/>
        </a:effectRef>
        <a:fontRef idx="minor">
          <a:schemeClr val="dk1"/>
        </a:fontRef>
      </a:style>
    </a:spDef>
    <a:lnDef>
      <a:spPr>
        <a:ln w="28575" cmpd="sng">
          <a:solidFill>
            <a:schemeClr val="accent1">
              <a:lumMod val="75000"/>
            </a:schemeClr>
          </a:solidFill>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D114F82E-376B-4ACC-A94E-6CC45E223DFA}" vid="{F6807AF6-4644-4B72-BCA3-01426733BE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2018_PPT_UNC_V5.23</Template>
  <TotalTime>232</TotalTime>
  <Words>583</Words>
  <Application>Microsoft Office PowerPoint</Application>
  <PresentationFormat>On-screen Show (4:3)</PresentationFormat>
  <Paragraphs>65</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Lucida Grande</vt:lpstr>
      <vt:lpstr>Open Sans</vt:lpstr>
      <vt:lpstr>Wingdings</vt:lpstr>
      <vt:lpstr>Wingdings 2</vt:lpstr>
      <vt:lpstr>2015_PPT_UNC_V7.06 (1)</vt:lpstr>
      <vt:lpstr>Retiring with Satisfaction</vt:lpstr>
      <vt:lpstr>Is It Decision Time?</vt:lpstr>
      <vt:lpstr>Adjustments to Consider</vt:lpstr>
      <vt:lpstr>Putting Resources in Place</vt:lpstr>
      <vt:lpstr>Internal Employee Assistance Program through Health Services</vt:lpstr>
      <vt:lpstr>External Employee Assistance Program: CONCERN 1-800-344-4222</vt:lpstr>
      <vt:lpstr>Book List</vt:lpstr>
      <vt:lpstr>PowerPoint Presentation</vt:lpstr>
    </vt:vector>
  </TitlesOfParts>
  <Company>LLNL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Should not exceed two lines</dc:title>
  <dc:creator>Warner, Collie</dc:creator>
  <cp:lastModifiedBy>Gorsuch, Kay E.</cp:lastModifiedBy>
  <cp:revision>20</cp:revision>
  <cp:lastPrinted>2018-03-02T18:19:44Z</cp:lastPrinted>
  <dcterms:created xsi:type="dcterms:W3CDTF">2019-03-13T18:09:22Z</dcterms:created>
  <dcterms:modified xsi:type="dcterms:W3CDTF">2023-04-24T15:43:30Z</dcterms:modified>
</cp:coreProperties>
</file>