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70"/>
  </p:notesMasterIdLst>
  <p:handoutMasterIdLst>
    <p:handoutMasterId r:id="rId71"/>
  </p:handoutMasterIdLst>
  <p:sldIdLst>
    <p:sldId id="256" r:id="rId3"/>
    <p:sldId id="294" r:id="rId4"/>
    <p:sldId id="295" r:id="rId5"/>
    <p:sldId id="329" r:id="rId6"/>
    <p:sldId id="258" r:id="rId7"/>
    <p:sldId id="259" r:id="rId8"/>
    <p:sldId id="261" r:id="rId9"/>
    <p:sldId id="263" r:id="rId10"/>
    <p:sldId id="262" r:id="rId11"/>
    <p:sldId id="343" r:id="rId12"/>
    <p:sldId id="333" r:id="rId13"/>
    <p:sldId id="264" r:id="rId14"/>
    <p:sldId id="321" r:id="rId15"/>
    <p:sldId id="336" r:id="rId16"/>
    <p:sldId id="266" r:id="rId17"/>
    <p:sldId id="267" r:id="rId18"/>
    <p:sldId id="269" r:id="rId19"/>
    <p:sldId id="268" r:id="rId20"/>
    <p:sldId id="270" r:id="rId21"/>
    <p:sldId id="271" r:id="rId22"/>
    <p:sldId id="272" r:id="rId23"/>
    <p:sldId id="273" r:id="rId24"/>
    <p:sldId id="326" r:id="rId25"/>
    <p:sldId id="278" r:id="rId26"/>
    <p:sldId id="275" r:id="rId27"/>
    <p:sldId id="325" r:id="rId28"/>
    <p:sldId id="338" r:id="rId29"/>
    <p:sldId id="341" r:id="rId30"/>
    <p:sldId id="332" r:id="rId31"/>
    <p:sldId id="340" r:id="rId32"/>
    <p:sldId id="279" r:id="rId33"/>
    <p:sldId id="280" r:id="rId34"/>
    <p:sldId id="282" r:id="rId35"/>
    <p:sldId id="283" r:id="rId36"/>
    <p:sldId id="284" r:id="rId37"/>
    <p:sldId id="304" r:id="rId38"/>
    <p:sldId id="285" r:id="rId39"/>
    <p:sldId id="288" r:id="rId40"/>
    <p:sldId id="291" r:id="rId41"/>
    <p:sldId id="344" r:id="rId42"/>
    <p:sldId id="357" r:id="rId43"/>
    <p:sldId id="358" r:id="rId44"/>
    <p:sldId id="310" r:id="rId45"/>
    <p:sldId id="359" r:id="rId46"/>
    <p:sldId id="265" r:id="rId47"/>
    <p:sldId id="346" r:id="rId48"/>
    <p:sldId id="347" r:id="rId49"/>
    <p:sldId id="348" r:id="rId50"/>
    <p:sldId id="349" r:id="rId51"/>
    <p:sldId id="313" r:id="rId52"/>
    <p:sldId id="296" r:id="rId53"/>
    <p:sldId id="302" r:id="rId54"/>
    <p:sldId id="314" r:id="rId55"/>
    <p:sldId id="350" r:id="rId56"/>
    <p:sldId id="312" r:id="rId57"/>
    <p:sldId id="311" r:id="rId58"/>
    <p:sldId id="297" r:id="rId59"/>
    <p:sldId id="351" r:id="rId60"/>
    <p:sldId id="352" r:id="rId61"/>
    <p:sldId id="353" r:id="rId62"/>
    <p:sldId id="354" r:id="rId63"/>
    <p:sldId id="355" r:id="rId64"/>
    <p:sldId id="301" r:id="rId65"/>
    <p:sldId id="276" r:id="rId66"/>
    <p:sldId id="356" r:id="rId67"/>
    <p:sldId id="300" r:id="rId68"/>
    <p:sldId id="292" r:id="rId69"/>
  </p:sldIdLst>
  <p:sldSz cx="9144000" cy="6858000" type="screen4x3"/>
  <p:notesSz cx="6954838" cy="9309100"/>
  <p:defaultTextStyle>
    <a:defPPr>
      <a:defRPr lang="en-US"/>
    </a:defPPr>
    <a:lvl1pPr algn="l" rtl="0" fontAlgn="base">
      <a:spcBef>
        <a:spcPct val="0"/>
      </a:spcBef>
      <a:spcAft>
        <a:spcPct val="0"/>
      </a:spcAft>
      <a:defRPr kern="1200">
        <a:solidFill>
          <a:schemeClr val="tx1"/>
        </a:solidFill>
        <a:latin typeface="Bookman Old Style" pitchFamily="18" charset="0"/>
        <a:ea typeface="+mn-ea"/>
        <a:cs typeface="Arial" charset="0"/>
      </a:defRPr>
    </a:lvl1pPr>
    <a:lvl2pPr marL="457200" algn="l" rtl="0" fontAlgn="base">
      <a:spcBef>
        <a:spcPct val="0"/>
      </a:spcBef>
      <a:spcAft>
        <a:spcPct val="0"/>
      </a:spcAft>
      <a:defRPr kern="1200">
        <a:solidFill>
          <a:schemeClr val="tx1"/>
        </a:solidFill>
        <a:latin typeface="Bookman Old Style" pitchFamily="18" charset="0"/>
        <a:ea typeface="+mn-ea"/>
        <a:cs typeface="Arial" charset="0"/>
      </a:defRPr>
    </a:lvl2pPr>
    <a:lvl3pPr marL="914400" algn="l" rtl="0" fontAlgn="base">
      <a:spcBef>
        <a:spcPct val="0"/>
      </a:spcBef>
      <a:spcAft>
        <a:spcPct val="0"/>
      </a:spcAft>
      <a:defRPr kern="1200">
        <a:solidFill>
          <a:schemeClr val="tx1"/>
        </a:solidFill>
        <a:latin typeface="Bookman Old Style" pitchFamily="18" charset="0"/>
        <a:ea typeface="+mn-ea"/>
        <a:cs typeface="Arial" charset="0"/>
      </a:defRPr>
    </a:lvl3pPr>
    <a:lvl4pPr marL="1371600" algn="l" rtl="0" fontAlgn="base">
      <a:spcBef>
        <a:spcPct val="0"/>
      </a:spcBef>
      <a:spcAft>
        <a:spcPct val="0"/>
      </a:spcAft>
      <a:defRPr kern="1200">
        <a:solidFill>
          <a:schemeClr val="tx1"/>
        </a:solidFill>
        <a:latin typeface="Bookman Old Style" pitchFamily="18" charset="0"/>
        <a:ea typeface="+mn-ea"/>
        <a:cs typeface="Arial" charset="0"/>
      </a:defRPr>
    </a:lvl4pPr>
    <a:lvl5pPr marL="1828800" algn="l" rtl="0" fontAlgn="base">
      <a:spcBef>
        <a:spcPct val="0"/>
      </a:spcBef>
      <a:spcAft>
        <a:spcPct val="0"/>
      </a:spcAft>
      <a:defRPr kern="1200">
        <a:solidFill>
          <a:schemeClr val="tx1"/>
        </a:solidFill>
        <a:latin typeface="Bookman Old Style" pitchFamily="18" charset="0"/>
        <a:ea typeface="+mn-ea"/>
        <a:cs typeface="Arial" charset="0"/>
      </a:defRPr>
    </a:lvl5pPr>
    <a:lvl6pPr marL="2286000" algn="l" defTabSz="914400" rtl="0" eaLnBrk="1" latinLnBrk="0" hangingPunct="1">
      <a:defRPr kern="1200">
        <a:solidFill>
          <a:schemeClr val="tx1"/>
        </a:solidFill>
        <a:latin typeface="Bookman Old Style" pitchFamily="18" charset="0"/>
        <a:ea typeface="+mn-ea"/>
        <a:cs typeface="Arial" charset="0"/>
      </a:defRPr>
    </a:lvl6pPr>
    <a:lvl7pPr marL="2743200" algn="l" defTabSz="914400" rtl="0" eaLnBrk="1" latinLnBrk="0" hangingPunct="1">
      <a:defRPr kern="1200">
        <a:solidFill>
          <a:schemeClr val="tx1"/>
        </a:solidFill>
        <a:latin typeface="Bookman Old Style" pitchFamily="18" charset="0"/>
        <a:ea typeface="+mn-ea"/>
        <a:cs typeface="Arial" charset="0"/>
      </a:defRPr>
    </a:lvl7pPr>
    <a:lvl8pPr marL="3200400" algn="l" defTabSz="914400" rtl="0" eaLnBrk="1" latinLnBrk="0" hangingPunct="1">
      <a:defRPr kern="1200">
        <a:solidFill>
          <a:schemeClr val="tx1"/>
        </a:solidFill>
        <a:latin typeface="Bookman Old Style" pitchFamily="18" charset="0"/>
        <a:ea typeface="+mn-ea"/>
        <a:cs typeface="Arial" charset="0"/>
      </a:defRPr>
    </a:lvl8pPr>
    <a:lvl9pPr marL="3657600" algn="l" defTabSz="914400" rtl="0" eaLnBrk="1" latinLnBrk="0" hangingPunct="1">
      <a:defRPr kern="1200">
        <a:solidFill>
          <a:schemeClr val="tx1"/>
        </a:solidFill>
        <a:latin typeface="Bookman Old Style"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net Van Deuse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0000CC"/>
    <a:srgbClr val="0000FF"/>
    <a:srgbClr val="FF0000"/>
    <a:srgbClr val="CCFFCC"/>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41" autoAdjust="0"/>
    <p:restoredTop sz="92950" autoAdjust="0"/>
  </p:normalViewPr>
  <p:slideViewPr>
    <p:cSldViewPr>
      <p:cViewPr varScale="1">
        <p:scale>
          <a:sx n="73" d="100"/>
          <a:sy n="73" d="100"/>
        </p:scale>
        <p:origin x="870"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62" name="Rectangle 2"/>
          <p:cNvSpPr>
            <a:spLocks noGrp="1" noChangeArrowheads="1"/>
          </p:cNvSpPr>
          <p:nvPr>
            <p:ph type="hdr" sz="quarter"/>
          </p:nvPr>
        </p:nvSpPr>
        <p:spPr bwMode="auto">
          <a:xfrm>
            <a:off x="0" y="0"/>
            <a:ext cx="3014663" cy="465138"/>
          </a:xfrm>
          <a:prstGeom prst="rect">
            <a:avLst/>
          </a:prstGeom>
          <a:noFill/>
          <a:ln>
            <a:noFill/>
          </a:ln>
          <a:effectLst/>
        </p:spPr>
        <p:txBody>
          <a:bodyPr vert="horz" wrap="square" lIns="93177" tIns="46589" rIns="93177" bIns="46589" numCol="1" anchor="t" anchorCtr="0" compatLnSpc="1">
            <a:prstTxWarp prst="textNoShape">
              <a:avLst/>
            </a:prstTxWarp>
          </a:bodyPr>
          <a:lstStyle>
            <a:lvl1pPr defTabSz="931863">
              <a:defRPr sz="1200">
                <a:latin typeface="Arial" pitchFamily="34" charset="0"/>
                <a:cs typeface="Arial" pitchFamily="34" charset="0"/>
              </a:defRPr>
            </a:lvl1pPr>
          </a:lstStyle>
          <a:p>
            <a:pPr>
              <a:defRPr/>
            </a:pPr>
            <a:endParaRPr lang="en-US"/>
          </a:p>
        </p:txBody>
      </p:sp>
      <p:sp>
        <p:nvSpPr>
          <p:cNvPr id="194563" name="Rectangle 3"/>
          <p:cNvSpPr>
            <a:spLocks noGrp="1" noChangeArrowheads="1"/>
          </p:cNvSpPr>
          <p:nvPr>
            <p:ph type="dt" sz="quarter" idx="1"/>
          </p:nvPr>
        </p:nvSpPr>
        <p:spPr bwMode="auto">
          <a:xfrm>
            <a:off x="3938588" y="0"/>
            <a:ext cx="3014662" cy="465138"/>
          </a:xfrm>
          <a:prstGeom prst="rect">
            <a:avLst/>
          </a:prstGeom>
          <a:noFill/>
          <a:ln>
            <a:noFill/>
          </a:ln>
          <a:effectLst/>
        </p:spPr>
        <p:txBody>
          <a:bodyPr vert="horz" wrap="square" lIns="93177" tIns="46589" rIns="93177" bIns="46589" numCol="1" anchor="t" anchorCtr="0" compatLnSpc="1">
            <a:prstTxWarp prst="textNoShape">
              <a:avLst/>
            </a:prstTxWarp>
          </a:bodyPr>
          <a:lstStyle>
            <a:lvl1pPr algn="r" defTabSz="931863">
              <a:defRPr sz="1200">
                <a:latin typeface="Arial" pitchFamily="34" charset="0"/>
                <a:cs typeface="Arial" pitchFamily="34" charset="0"/>
              </a:defRPr>
            </a:lvl1pPr>
          </a:lstStyle>
          <a:p>
            <a:pPr>
              <a:defRPr/>
            </a:pPr>
            <a:endParaRPr lang="en-US"/>
          </a:p>
        </p:txBody>
      </p:sp>
      <p:sp>
        <p:nvSpPr>
          <p:cNvPr id="194564" name="Rectangle 4"/>
          <p:cNvSpPr>
            <a:spLocks noGrp="1" noChangeArrowheads="1"/>
          </p:cNvSpPr>
          <p:nvPr>
            <p:ph type="ftr" sz="quarter" idx="2"/>
          </p:nvPr>
        </p:nvSpPr>
        <p:spPr bwMode="auto">
          <a:xfrm>
            <a:off x="0" y="8842375"/>
            <a:ext cx="3014663" cy="465138"/>
          </a:xfrm>
          <a:prstGeom prst="rect">
            <a:avLst/>
          </a:prstGeom>
          <a:noFill/>
          <a:ln>
            <a:noFill/>
          </a:ln>
          <a:effectLst/>
        </p:spPr>
        <p:txBody>
          <a:bodyPr vert="horz" wrap="square" lIns="93177" tIns="46589" rIns="93177" bIns="46589" numCol="1" anchor="b" anchorCtr="0" compatLnSpc="1">
            <a:prstTxWarp prst="textNoShape">
              <a:avLst/>
            </a:prstTxWarp>
          </a:bodyPr>
          <a:lstStyle>
            <a:lvl1pPr defTabSz="931863">
              <a:defRPr sz="1200">
                <a:latin typeface="Arial" pitchFamily="34" charset="0"/>
                <a:cs typeface="Arial" pitchFamily="34" charset="0"/>
              </a:defRPr>
            </a:lvl1pPr>
          </a:lstStyle>
          <a:p>
            <a:pPr>
              <a:defRPr/>
            </a:pPr>
            <a:endParaRPr lang="en-US"/>
          </a:p>
        </p:txBody>
      </p:sp>
      <p:sp>
        <p:nvSpPr>
          <p:cNvPr id="194565" name="Rectangle 5"/>
          <p:cNvSpPr>
            <a:spLocks noGrp="1" noChangeArrowheads="1"/>
          </p:cNvSpPr>
          <p:nvPr>
            <p:ph type="sldNum" sz="quarter" idx="3"/>
          </p:nvPr>
        </p:nvSpPr>
        <p:spPr bwMode="auto">
          <a:xfrm>
            <a:off x="3938588" y="8842375"/>
            <a:ext cx="3014662" cy="465138"/>
          </a:xfrm>
          <a:prstGeom prst="rect">
            <a:avLst/>
          </a:prstGeom>
          <a:noFill/>
          <a:ln>
            <a:noFill/>
          </a:ln>
          <a:effectLst/>
        </p:spPr>
        <p:txBody>
          <a:bodyPr vert="horz" wrap="square" lIns="93177" tIns="46589" rIns="93177" bIns="46589" numCol="1" anchor="b" anchorCtr="0" compatLnSpc="1">
            <a:prstTxWarp prst="textNoShape">
              <a:avLst/>
            </a:prstTxWarp>
          </a:bodyPr>
          <a:lstStyle>
            <a:lvl1pPr algn="r" defTabSz="931863">
              <a:defRPr sz="1200">
                <a:latin typeface="Arial" pitchFamily="34" charset="0"/>
                <a:cs typeface="Arial" pitchFamily="34" charset="0"/>
              </a:defRPr>
            </a:lvl1pPr>
          </a:lstStyle>
          <a:p>
            <a:pPr>
              <a:defRPr/>
            </a:pPr>
            <a:fld id="{C500E258-6DF3-4FD5-A4F1-4489F31771DF}"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014663" cy="465138"/>
          </a:xfrm>
          <a:prstGeom prst="rect">
            <a:avLst/>
          </a:prstGeom>
          <a:noFill/>
          <a:ln>
            <a:noFill/>
          </a:ln>
          <a:effectLst/>
        </p:spPr>
        <p:txBody>
          <a:bodyPr vert="horz" wrap="square" lIns="93177" tIns="46589" rIns="93177" bIns="46589" numCol="1" anchor="t" anchorCtr="0" compatLnSpc="1">
            <a:prstTxWarp prst="textNoShape">
              <a:avLst/>
            </a:prstTxWarp>
          </a:bodyPr>
          <a:lstStyle>
            <a:lvl1pPr defTabSz="931863">
              <a:defRPr sz="1200">
                <a:latin typeface="Arial" pitchFamily="34" charset="0"/>
                <a:cs typeface="Arial" pitchFamily="34" charset="0"/>
              </a:defRPr>
            </a:lvl1pPr>
          </a:lstStyle>
          <a:p>
            <a:pPr>
              <a:defRPr/>
            </a:pPr>
            <a:endParaRPr lang="en-US"/>
          </a:p>
        </p:txBody>
      </p:sp>
      <p:sp>
        <p:nvSpPr>
          <p:cNvPr id="13315" name="Rectangle 3"/>
          <p:cNvSpPr>
            <a:spLocks noGrp="1" noChangeArrowheads="1"/>
          </p:cNvSpPr>
          <p:nvPr>
            <p:ph type="dt" idx="1"/>
          </p:nvPr>
        </p:nvSpPr>
        <p:spPr bwMode="auto">
          <a:xfrm>
            <a:off x="3938588" y="0"/>
            <a:ext cx="3014662" cy="465138"/>
          </a:xfrm>
          <a:prstGeom prst="rect">
            <a:avLst/>
          </a:prstGeom>
          <a:noFill/>
          <a:ln>
            <a:noFill/>
          </a:ln>
          <a:effectLst/>
        </p:spPr>
        <p:txBody>
          <a:bodyPr vert="horz" wrap="square" lIns="93177" tIns="46589" rIns="93177" bIns="46589" numCol="1" anchor="t" anchorCtr="0" compatLnSpc="1">
            <a:prstTxWarp prst="textNoShape">
              <a:avLst/>
            </a:prstTxWarp>
          </a:bodyPr>
          <a:lstStyle>
            <a:lvl1pPr algn="r" defTabSz="931863">
              <a:defRPr sz="1200">
                <a:latin typeface="Arial" pitchFamily="34" charset="0"/>
                <a:cs typeface="Arial" pitchFamily="34" charset="0"/>
              </a:defRPr>
            </a:lvl1pPr>
          </a:lstStyle>
          <a:p>
            <a:pPr>
              <a:defRPr/>
            </a:pPr>
            <a:endParaRPr lang="en-US"/>
          </a:p>
        </p:txBody>
      </p:sp>
      <p:sp>
        <p:nvSpPr>
          <p:cNvPr id="43012" name="Rectangle 4"/>
          <p:cNvSpPr>
            <a:spLocks noGrp="1" noRot="1" noChangeAspect="1" noChangeArrowheads="1" noTextEdit="1"/>
          </p:cNvSpPr>
          <p:nvPr>
            <p:ph type="sldImg" idx="2"/>
          </p:nvPr>
        </p:nvSpPr>
        <p:spPr bwMode="auto">
          <a:xfrm>
            <a:off x="1150938" y="698500"/>
            <a:ext cx="4652962" cy="3490913"/>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695325" y="4422775"/>
            <a:ext cx="5564188" cy="4187825"/>
          </a:xfrm>
          <a:prstGeom prst="rect">
            <a:avLst/>
          </a:prstGeom>
          <a:noFill/>
          <a:ln>
            <a:noFill/>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318" name="Rectangle 6"/>
          <p:cNvSpPr>
            <a:spLocks noGrp="1" noChangeArrowheads="1"/>
          </p:cNvSpPr>
          <p:nvPr>
            <p:ph type="ftr" sz="quarter" idx="4"/>
          </p:nvPr>
        </p:nvSpPr>
        <p:spPr bwMode="auto">
          <a:xfrm>
            <a:off x="0" y="8842375"/>
            <a:ext cx="3014663" cy="465138"/>
          </a:xfrm>
          <a:prstGeom prst="rect">
            <a:avLst/>
          </a:prstGeom>
          <a:noFill/>
          <a:ln>
            <a:noFill/>
          </a:ln>
          <a:effectLst/>
        </p:spPr>
        <p:txBody>
          <a:bodyPr vert="horz" wrap="square" lIns="93177" tIns="46589" rIns="93177" bIns="46589" numCol="1" anchor="b" anchorCtr="0" compatLnSpc="1">
            <a:prstTxWarp prst="textNoShape">
              <a:avLst/>
            </a:prstTxWarp>
          </a:bodyPr>
          <a:lstStyle>
            <a:lvl1pPr defTabSz="931863">
              <a:defRPr sz="1200">
                <a:latin typeface="Arial" pitchFamily="34" charset="0"/>
                <a:cs typeface="Arial" pitchFamily="34" charset="0"/>
              </a:defRPr>
            </a:lvl1pPr>
          </a:lstStyle>
          <a:p>
            <a:pPr>
              <a:defRPr/>
            </a:pPr>
            <a:endParaRPr lang="en-US"/>
          </a:p>
        </p:txBody>
      </p:sp>
      <p:sp>
        <p:nvSpPr>
          <p:cNvPr id="13319" name="Rectangle 7"/>
          <p:cNvSpPr>
            <a:spLocks noGrp="1" noChangeArrowheads="1"/>
          </p:cNvSpPr>
          <p:nvPr>
            <p:ph type="sldNum" sz="quarter" idx="5"/>
          </p:nvPr>
        </p:nvSpPr>
        <p:spPr bwMode="auto">
          <a:xfrm>
            <a:off x="3938588" y="8842375"/>
            <a:ext cx="3014662" cy="465138"/>
          </a:xfrm>
          <a:prstGeom prst="rect">
            <a:avLst/>
          </a:prstGeom>
          <a:noFill/>
          <a:ln>
            <a:noFill/>
          </a:ln>
          <a:effectLst/>
        </p:spPr>
        <p:txBody>
          <a:bodyPr vert="horz" wrap="square" lIns="93177" tIns="46589" rIns="93177" bIns="46589" numCol="1" anchor="b" anchorCtr="0" compatLnSpc="1">
            <a:prstTxWarp prst="textNoShape">
              <a:avLst/>
            </a:prstTxWarp>
          </a:bodyPr>
          <a:lstStyle>
            <a:lvl1pPr algn="r" defTabSz="931863">
              <a:defRPr sz="1200">
                <a:latin typeface="Arial" pitchFamily="34" charset="0"/>
                <a:cs typeface="Arial" pitchFamily="34" charset="0"/>
              </a:defRPr>
            </a:lvl1pPr>
          </a:lstStyle>
          <a:p>
            <a:pPr>
              <a:defRPr/>
            </a:pPr>
            <a:fld id="{883B17E0-BD22-4A55-9A32-168B2A3772D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a:ln/>
        </p:spPr>
      </p:sp>
      <p:sp>
        <p:nvSpPr>
          <p:cNvPr id="17410" name="Notes Placeholder 2"/>
          <p:cNvSpPr>
            <a:spLocks noGrp="1"/>
          </p:cNvSpPr>
          <p:nvPr>
            <p:ph type="body" idx="1"/>
          </p:nvPr>
        </p:nvSpPr>
        <p:spPr>
          <a:noFill/>
        </p:spPr>
        <p:txBody>
          <a:bodyPr/>
          <a:lstStyle/>
          <a:p>
            <a:endParaRPr lang="en-US">
              <a:latin typeface="Arial" charset="0"/>
              <a:cs typeface="Arial" charset="0"/>
            </a:endParaRPr>
          </a:p>
        </p:txBody>
      </p:sp>
      <p:sp>
        <p:nvSpPr>
          <p:cNvPr id="17411" name="Slide Number Placeholder 3"/>
          <p:cNvSpPr>
            <a:spLocks noGrp="1"/>
          </p:cNvSpPr>
          <p:nvPr>
            <p:ph type="sldNum" sz="quarter" idx="5"/>
          </p:nvPr>
        </p:nvSpPr>
        <p:spPr>
          <a:noFill/>
          <a:ln>
            <a:miter lim="800000"/>
            <a:headEnd/>
            <a:tailEnd/>
          </a:ln>
        </p:spPr>
        <p:txBody>
          <a:bodyPr/>
          <a:lstStyle/>
          <a:p>
            <a:fld id="{65387781-4F7E-469A-8F3D-2D453B4FDE0B}" type="slidenum">
              <a:rPr lang="en-US" smtClean="0">
                <a:latin typeface="Arial" charset="0"/>
                <a:cs typeface="Arial" charset="0"/>
              </a:rPr>
              <a:pPr/>
              <a:t>1</a:t>
            </a:fld>
            <a:endParaRPr lang="en-US">
              <a:latin typeface="Arial" charset="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a:ln/>
        </p:spPr>
      </p:sp>
      <p:sp>
        <p:nvSpPr>
          <p:cNvPr id="33794" name="Notes Placeholder 2"/>
          <p:cNvSpPr>
            <a:spLocks noGrp="1"/>
          </p:cNvSpPr>
          <p:nvPr>
            <p:ph type="body" idx="1"/>
          </p:nvPr>
        </p:nvSpPr>
        <p:spPr>
          <a:noFill/>
        </p:spPr>
        <p:txBody>
          <a:bodyPr/>
          <a:lstStyle/>
          <a:p>
            <a:r>
              <a:rPr lang="en-US" dirty="0">
                <a:latin typeface="Arial" charset="0"/>
                <a:cs typeface="Arial" charset="0"/>
              </a:rPr>
              <a:t>This is down from $234 &amp; $426 in 2014!!</a:t>
            </a:r>
          </a:p>
        </p:txBody>
      </p:sp>
      <p:sp>
        <p:nvSpPr>
          <p:cNvPr id="33795" name="Slide Number Placeholder 3"/>
          <p:cNvSpPr>
            <a:spLocks noGrp="1"/>
          </p:cNvSpPr>
          <p:nvPr>
            <p:ph type="sldNum" sz="quarter" idx="5"/>
          </p:nvPr>
        </p:nvSpPr>
        <p:spPr>
          <a:noFill/>
          <a:ln>
            <a:miter lim="800000"/>
            <a:headEnd/>
            <a:tailEnd/>
          </a:ln>
        </p:spPr>
        <p:txBody>
          <a:bodyPr/>
          <a:lstStyle/>
          <a:p>
            <a:fld id="{C83BC80B-34AF-40EA-8294-1D21938B0554}" type="slidenum">
              <a:rPr lang="en-US" smtClean="0">
                <a:latin typeface="Arial" charset="0"/>
                <a:cs typeface="Arial" charset="0"/>
              </a:rPr>
              <a:pPr/>
              <a:t>10</a:t>
            </a:fld>
            <a:endParaRPr lang="en-US">
              <a:latin typeface="Arial" charset="0"/>
              <a:cs typeface="Arial" charset="0"/>
            </a:endParaRPr>
          </a:p>
        </p:txBody>
      </p:sp>
    </p:spTree>
    <p:extLst>
      <p:ext uri="{BB962C8B-B14F-4D97-AF65-F5344CB8AC3E}">
        <p14:creationId xmlns:p14="http://schemas.microsoft.com/office/powerpoint/2010/main" val="4169566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a:ln/>
        </p:spPr>
      </p:sp>
      <p:sp>
        <p:nvSpPr>
          <p:cNvPr id="33794" name="Notes Placeholder 2"/>
          <p:cNvSpPr>
            <a:spLocks noGrp="1"/>
          </p:cNvSpPr>
          <p:nvPr>
            <p:ph type="body" idx="1"/>
          </p:nvPr>
        </p:nvSpPr>
        <p:spPr>
          <a:noFill/>
        </p:spPr>
        <p:txBody>
          <a:bodyPr/>
          <a:lstStyle/>
          <a:p>
            <a:r>
              <a:rPr lang="en-US">
                <a:latin typeface="Arial" charset="0"/>
                <a:cs typeface="Arial" charset="0"/>
              </a:rPr>
              <a:t>This is down from $234 &amp; $426 in 2014!!</a:t>
            </a:r>
          </a:p>
        </p:txBody>
      </p:sp>
      <p:sp>
        <p:nvSpPr>
          <p:cNvPr id="33795" name="Slide Number Placeholder 3"/>
          <p:cNvSpPr>
            <a:spLocks noGrp="1"/>
          </p:cNvSpPr>
          <p:nvPr>
            <p:ph type="sldNum" sz="quarter" idx="5"/>
          </p:nvPr>
        </p:nvSpPr>
        <p:spPr>
          <a:noFill/>
          <a:ln>
            <a:miter lim="800000"/>
            <a:headEnd/>
            <a:tailEnd/>
          </a:ln>
        </p:spPr>
        <p:txBody>
          <a:bodyPr/>
          <a:lstStyle/>
          <a:p>
            <a:fld id="{C83BC80B-34AF-40EA-8294-1D21938B0554}" type="slidenum">
              <a:rPr lang="en-US" smtClean="0">
                <a:latin typeface="Arial" charset="0"/>
                <a:cs typeface="Arial" charset="0"/>
              </a:rPr>
              <a:pPr/>
              <a:t>11</a:t>
            </a:fld>
            <a:endParaRPr lang="en-US">
              <a:latin typeface="Arial" charset="0"/>
              <a:cs typeface="Arial" charset="0"/>
            </a:endParaRPr>
          </a:p>
        </p:txBody>
      </p:sp>
    </p:spTree>
    <p:extLst>
      <p:ext uri="{BB962C8B-B14F-4D97-AF65-F5344CB8AC3E}">
        <p14:creationId xmlns:p14="http://schemas.microsoft.com/office/powerpoint/2010/main" val="3910621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a:ln/>
        </p:spPr>
      </p:sp>
      <p:sp>
        <p:nvSpPr>
          <p:cNvPr id="40962" name="Notes Placeholder 2"/>
          <p:cNvSpPr>
            <a:spLocks noGrp="1"/>
          </p:cNvSpPr>
          <p:nvPr>
            <p:ph type="body" idx="1"/>
          </p:nvPr>
        </p:nvSpPr>
        <p:spPr>
          <a:noFill/>
        </p:spPr>
        <p:txBody>
          <a:bodyPr/>
          <a:lstStyle/>
          <a:p>
            <a:r>
              <a:rPr lang="en-US">
                <a:latin typeface="Arial" charset="0"/>
                <a:cs typeface="Arial" charset="0"/>
              </a:rPr>
              <a:t>Mental Health Parity as of 2014: Medicare paid only 50% of approved rate in 2009, with the percentages increasing over 6 years to the usual level of 80% last year (2014).  Due to MIPPA (7/15/2008).  190 days lifetime mental health inpatient cap.</a:t>
            </a:r>
          </a:p>
        </p:txBody>
      </p:sp>
      <p:sp>
        <p:nvSpPr>
          <p:cNvPr id="40963" name="Slide Number Placeholder 3"/>
          <p:cNvSpPr>
            <a:spLocks noGrp="1"/>
          </p:cNvSpPr>
          <p:nvPr>
            <p:ph type="sldNum" sz="quarter" idx="5"/>
          </p:nvPr>
        </p:nvSpPr>
        <p:spPr>
          <a:noFill/>
          <a:ln>
            <a:miter lim="800000"/>
            <a:headEnd/>
            <a:tailEnd/>
          </a:ln>
        </p:spPr>
        <p:txBody>
          <a:bodyPr/>
          <a:lstStyle/>
          <a:p>
            <a:fld id="{46D36EA8-2CF0-4705-8DBF-802934B770EE}" type="slidenum">
              <a:rPr lang="en-US" smtClean="0">
                <a:latin typeface="Arial" charset="0"/>
                <a:cs typeface="Arial" charset="0"/>
              </a:rPr>
              <a:pPr/>
              <a:t>12</a:t>
            </a:fld>
            <a:endParaRPr lang="en-US">
              <a:latin typeface="Arial"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EF530694-4EFF-436E-A37C-1D18BD93D78D}"/>
              </a:ext>
            </a:extLst>
          </p:cNvPr>
          <p:cNvSpPr>
            <a:spLocks noGrp="1" noChangeArrowheads="1"/>
          </p:cNvSpPr>
          <p:nvPr>
            <p:ph type="sldNum" sz="quarter" idx="5"/>
          </p:nvPr>
        </p:nvSpPr>
        <p:spPr>
          <a:noFill/>
        </p:spPr>
        <p:txBody>
          <a:bodyPr lIns="91432" tIns="45716" rIns="91432" bIns="45716"/>
          <a:lstStyle>
            <a:lvl1pPr defTabSz="1001620">
              <a:defRPr sz="2400">
                <a:solidFill>
                  <a:schemeClr val="tx1"/>
                </a:solidFill>
                <a:latin typeface="Times New Roman" panose="02020603050405020304" pitchFamily="18" charset="0"/>
              </a:defRPr>
            </a:lvl1pPr>
            <a:lvl2pPr marL="742881" indent="-285723" defTabSz="1001620">
              <a:defRPr sz="2400">
                <a:solidFill>
                  <a:schemeClr val="tx1"/>
                </a:solidFill>
                <a:latin typeface="Times New Roman" panose="02020603050405020304" pitchFamily="18" charset="0"/>
              </a:defRPr>
            </a:lvl2pPr>
            <a:lvl3pPr marL="1142895" indent="-228579" defTabSz="1001620">
              <a:defRPr sz="2400">
                <a:solidFill>
                  <a:schemeClr val="tx1"/>
                </a:solidFill>
                <a:latin typeface="Times New Roman" panose="02020603050405020304" pitchFamily="18" charset="0"/>
              </a:defRPr>
            </a:lvl3pPr>
            <a:lvl4pPr marL="1600053" indent="-228579" defTabSz="1001620">
              <a:defRPr sz="2400">
                <a:solidFill>
                  <a:schemeClr val="tx1"/>
                </a:solidFill>
                <a:latin typeface="Times New Roman" panose="02020603050405020304" pitchFamily="18" charset="0"/>
              </a:defRPr>
            </a:lvl4pPr>
            <a:lvl5pPr marL="2057210" indent="-228579" defTabSz="1001620">
              <a:defRPr sz="2400">
                <a:solidFill>
                  <a:schemeClr val="tx1"/>
                </a:solidFill>
                <a:latin typeface="Times New Roman" panose="02020603050405020304" pitchFamily="18" charset="0"/>
              </a:defRPr>
            </a:lvl5pPr>
            <a:lvl6pPr marL="2514368" indent="-228579" defTabSz="1001620" eaLnBrk="0" fontAlgn="base" hangingPunct="0">
              <a:spcBef>
                <a:spcPct val="0"/>
              </a:spcBef>
              <a:spcAft>
                <a:spcPct val="0"/>
              </a:spcAft>
              <a:defRPr sz="2400">
                <a:solidFill>
                  <a:schemeClr val="tx1"/>
                </a:solidFill>
                <a:latin typeface="Times New Roman" panose="02020603050405020304" pitchFamily="18" charset="0"/>
              </a:defRPr>
            </a:lvl6pPr>
            <a:lvl7pPr marL="2971526" indent="-228579" defTabSz="1001620" eaLnBrk="0" fontAlgn="base" hangingPunct="0">
              <a:spcBef>
                <a:spcPct val="0"/>
              </a:spcBef>
              <a:spcAft>
                <a:spcPct val="0"/>
              </a:spcAft>
              <a:defRPr sz="2400">
                <a:solidFill>
                  <a:schemeClr val="tx1"/>
                </a:solidFill>
                <a:latin typeface="Times New Roman" panose="02020603050405020304" pitchFamily="18" charset="0"/>
              </a:defRPr>
            </a:lvl7pPr>
            <a:lvl8pPr marL="3428684" indent="-228579" defTabSz="1001620" eaLnBrk="0" fontAlgn="base" hangingPunct="0">
              <a:spcBef>
                <a:spcPct val="0"/>
              </a:spcBef>
              <a:spcAft>
                <a:spcPct val="0"/>
              </a:spcAft>
              <a:defRPr sz="2400">
                <a:solidFill>
                  <a:schemeClr val="tx1"/>
                </a:solidFill>
                <a:latin typeface="Times New Roman" panose="02020603050405020304" pitchFamily="18" charset="0"/>
              </a:defRPr>
            </a:lvl8pPr>
            <a:lvl9pPr marL="3885842" indent="-228579" defTabSz="100162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1001620" eaLnBrk="1" fontAlgn="auto" latinLnBrk="0" hangingPunct="1">
              <a:lnSpc>
                <a:spcPct val="100000"/>
              </a:lnSpc>
              <a:spcBef>
                <a:spcPts val="0"/>
              </a:spcBef>
              <a:spcAft>
                <a:spcPts val="0"/>
              </a:spcAft>
              <a:buClrTx/>
              <a:buSzTx/>
              <a:buFontTx/>
              <a:buNone/>
              <a:tabLst/>
              <a:defRPr/>
            </a:pPr>
            <a:fld id="{62F2BEF7-FD9E-4454-B5F3-18DBB2F561FA}" type="slidenum">
              <a:rPr kumimoji="0" lang="en-US" altLang="en-US" sz="1000" b="0" i="0" u="none" strike="noStrike" kern="0" cap="none" spc="0" normalizeH="0" baseline="0" noProof="0">
                <a:ln>
                  <a:noFill/>
                </a:ln>
                <a:solidFill>
                  <a:srgbClr val="000000"/>
                </a:solidFill>
                <a:effectLst/>
                <a:uLnTx/>
                <a:uFillTx/>
                <a:latin typeface="Times New Roman" panose="02020603050405020304" pitchFamily="18" charset="0"/>
                <a:cs typeface="Times New Roman"/>
                <a:sym typeface="Times New Roman"/>
              </a:rPr>
              <a:pPr marL="0" marR="0" lvl="0" indent="0" defTabSz="1001620" eaLnBrk="1" fontAlgn="auto" latinLnBrk="0" hangingPunct="1">
                <a:lnSpc>
                  <a:spcPct val="100000"/>
                </a:lnSpc>
                <a:spcBef>
                  <a:spcPts val="0"/>
                </a:spcBef>
                <a:spcAft>
                  <a:spcPts val="0"/>
                </a:spcAft>
                <a:buClrTx/>
                <a:buSzTx/>
                <a:buFontTx/>
                <a:buNone/>
                <a:tabLst/>
                <a:defRPr/>
              </a:pPr>
              <a:t>13</a:t>
            </a:fld>
            <a:endParaRPr kumimoji="0" lang="en-US" altLang="en-US" sz="1000" b="0" i="0" u="none" strike="noStrike" kern="0" cap="none" spc="0" normalizeH="0" baseline="0" noProof="0">
              <a:ln>
                <a:noFill/>
              </a:ln>
              <a:solidFill>
                <a:srgbClr val="000000"/>
              </a:solidFill>
              <a:effectLst/>
              <a:uLnTx/>
              <a:uFillTx/>
              <a:latin typeface="Times New Roman" panose="02020603050405020304" pitchFamily="18" charset="0"/>
              <a:cs typeface="Times New Roman"/>
              <a:sym typeface="Times New Roman"/>
            </a:endParaRPr>
          </a:p>
        </p:txBody>
      </p:sp>
      <p:sp>
        <p:nvSpPr>
          <p:cNvPr id="29699" name="Rectangle 2">
            <a:extLst>
              <a:ext uri="{FF2B5EF4-FFF2-40B4-BE49-F238E27FC236}">
                <a16:creationId xmlns:a16="http://schemas.microsoft.com/office/drawing/2014/main" id="{94DB3208-5EBE-4A6E-8C62-9E2AD124550D}"/>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0728CCF9-683D-4697-A4F1-20E86AE157EA}"/>
              </a:ext>
            </a:extLst>
          </p:cNvPr>
          <p:cNvSpPr>
            <a:spLocks noGrp="1" noChangeArrowheads="1"/>
          </p:cNvSpPr>
          <p:nvPr>
            <p:ph type="body" idx="1"/>
          </p:nvPr>
        </p:nvSpPr>
        <p:spPr>
          <a:noFill/>
        </p:spPr>
        <p:txBody>
          <a:bodyPr/>
          <a:lstStyle/>
          <a:p>
            <a:r>
              <a:rPr lang="en-US" altLang="en-US"/>
              <a:t>The Affordable Care Act provided more preventive care with fewer out of pocket costs.</a:t>
            </a:r>
          </a:p>
        </p:txBody>
      </p:sp>
    </p:spTree>
    <p:extLst>
      <p:ext uri="{BB962C8B-B14F-4D97-AF65-F5344CB8AC3E}">
        <p14:creationId xmlns:p14="http://schemas.microsoft.com/office/powerpoint/2010/main" val="1536252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EF530694-4EFF-436E-A37C-1D18BD93D78D}"/>
              </a:ext>
            </a:extLst>
          </p:cNvPr>
          <p:cNvSpPr>
            <a:spLocks noGrp="1" noChangeArrowheads="1"/>
          </p:cNvSpPr>
          <p:nvPr>
            <p:ph type="sldNum" sz="quarter" idx="5"/>
          </p:nvPr>
        </p:nvSpPr>
        <p:spPr>
          <a:noFill/>
        </p:spPr>
        <p:txBody>
          <a:bodyPr lIns="91432" tIns="45716" rIns="91432" bIns="45716"/>
          <a:lstStyle>
            <a:lvl1pPr defTabSz="1001620">
              <a:defRPr sz="2400">
                <a:solidFill>
                  <a:schemeClr val="tx1"/>
                </a:solidFill>
                <a:latin typeface="Times New Roman" panose="02020603050405020304" pitchFamily="18" charset="0"/>
              </a:defRPr>
            </a:lvl1pPr>
            <a:lvl2pPr marL="742881" indent="-285723" defTabSz="1001620">
              <a:defRPr sz="2400">
                <a:solidFill>
                  <a:schemeClr val="tx1"/>
                </a:solidFill>
                <a:latin typeface="Times New Roman" panose="02020603050405020304" pitchFamily="18" charset="0"/>
              </a:defRPr>
            </a:lvl2pPr>
            <a:lvl3pPr marL="1142895" indent="-228579" defTabSz="1001620">
              <a:defRPr sz="2400">
                <a:solidFill>
                  <a:schemeClr val="tx1"/>
                </a:solidFill>
                <a:latin typeface="Times New Roman" panose="02020603050405020304" pitchFamily="18" charset="0"/>
              </a:defRPr>
            </a:lvl3pPr>
            <a:lvl4pPr marL="1600053" indent="-228579" defTabSz="1001620">
              <a:defRPr sz="2400">
                <a:solidFill>
                  <a:schemeClr val="tx1"/>
                </a:solidFill>
                <a:latin typeface="Times New Roman" panose="02020603050405020304" pitchFamily="18" charset="0"/>
              </a:defRPr>
            </a:lvl4pPr>
            <a:lvl5pPr marL="2057210" indent="-228579" defTabSz="1001620">
              <a:defRPr sz="2400">
                <a:solidFill>
                  <a:schemeClr val="tx1"/>
                </a:solidFill>
                <a:latin typeface="Times New Roman" panose="02020603050405020304" pitchFamily="18" charset="0"/>
              </a:defRPr>
            </a:lvl5pPr>
            <a:lvl6pPr marL="2514368" indent="-228579" defTabSz="1001620" eaLnBrk="0" fontAlgn="base" hangingPunct="0">
              <a:spcBef>
                <a:spcPct val="0"/>
              </a:spcBef>
              <a:spcAft>
                <a:spcPct val="0"/>
              </a:spcAft>
              <a:defRPr sz="2400">
                <a:solidFill>
                  <a:schemeClr val="tx1"/>
                </a:solidFill>
                <a:latin typeface="Times New Roman" panose="02020603050405020304" pitchFamily="18" charset="0"/>
              </a:defRPr>
            </a:lvl6pPr>
            <a:lvl7pPr marL="2971526" indent="-228579" defTabSz="1001620" eaLnBrk="0" fontAlgn="base" hangingPunct="0">
              <a:spcBef>
                <a:spcPct val="0"/>
              </a:spcBef>
              <a:spcAft>
                <a:spcPct val="0"/>
              </a:spcAft>
              <a:defRPr sz="2400">
                <a:solidFill>
                  <a:schemeClr val="tx1"/>
                </a:solidFill>
                <a:latin typeface="Times New Roman" panose="02020603050405020304" pitchFamily="18" charset="0"/>
              </a:defRPr>
            </a:lvl7pPr>
            <a:lvl8pPr marL="3428684" indent="-228579" defTabSz="1001620" eaLnBrk="0" fontAlgn="base" hangingPunct="0">
              <a:spcBef>
                <a:spcPct val="0"/>
              </a:spcBef>
              <a:spcAft>
                <a:spcPct val="0"/>
              </a:spcAft>
              <a:defRPr sz="2400">
                <a:solidFill>
                  <a:schemeClr val="tx1"/>
                </a:solidFill>
                <a:latin typeface="Times New Roman" panose="02020603050405020304" pitchFamily="18" charset="0"/>
              </a:defRPr>
            </a:lvl8pPr>
            <a:lvl9pPr marL="3885842" indent="-228579" defTabSz="1001620" eaLnBrk="0" fontAlgn="base" hangingPunct="0">
              <a:spcBef>
                <a:spcPct val="0"/>
              </a:spcBef>
              <a:spcAft>
                <a:spcPct val="0"/>
              </a:spcAft>
              <a:defRPr sz="2400">
                <a:solidFill>
                  <a:schemeClr val="tx1"/>
                </a:solidFill>
                <a:latin typeface="Times New Roman" panose="02020603050405020304" pitchFamily="18" charset="0"/>
              </a:defRPr>
            </a:lvl9pPr>
          </a:lstStyle>
          <a:p>
            <a:fld id="{62F2BEF7-FD9E-4454-B5F3-18DBB2F561FA}" type="slidenum">
              <a:rPr lang="en-US" altLang="en-US" sz="1000"/>
              <a:pPr/>
              <a:t>14</a:t>
            </a:fld>
            <a:endParaRPr lang="en-US" altLang="en-US" sz="1000"/>
          </a:p>
        </p:txBody>
      </p:sp>
      <p:sp>
        <p:nvSpPr>
          <p:cNvPr id="29699" name="Rectangle 2">
            <a:extLst>
              <a:ext uri="{FF2B5EF4-FFF2-40B4-BE49-F238E27FC236}">
                <a16:creationId xmlns:a16="http://schemas.microsoft.com/office/drawing/2014/main" id="{94DB3208-5EBE-4A6E-8C62-9E2AD124550D}"/>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0728CCF9-683D-4697-A4F1-20E86AE157EA}"/>
              </a:ext>
            </a:extLst>
          </p:cNvPr>
          <p:cNvSpPr>
            <a:spLocks noGrp="1" noChangeArrowheads="1"/>
          </p:cNvSpPr>
          <p:nvPr>
            <p:ph type="body" idx="1"/>
          </p:nvPr>
        </p:nvSpPr>
        <p:spPr>
          <a:noFill/>
        </p:spPr>
        <p:txBody>
          <a:bodyPr/>
          <a:lstStyle/>
          <a:p>
            <a:r>
              <a:rPr lang="en-US" altLang="en-US"/>
              <a:t>The Affordable Care Act provided more preventive care with fewer out of pocket costs.</a:t>
            </a:r>
          </a:p>
        </p:txBody>
      </p:sp>
    </p:spTree>
    <p:extLst>
      <p:ext uri="{BB962C8B-B14F-4D97-AF65-F5344CB8AC3E}">
        <p14:creationId xmlns:p14="http://schemas.microsoft.com/office/powerpoint/2010/main" val="17798953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a:ln/>
        </p:spPr>
      </p:sp>
      <p:sp>
        <p:nvSpPr>
          <p:cNvPr id="55298" name="Notes Placeholder 2"/>
          <p:cNvSpPr>
            <a:spLocks noGrp="1"/>
          </p:cNvSpPr>
          <p:nvPr>
            <p:ph type="body" idx="1"/>
          </p:nvPr>
        </p:nvSpPr>
        <p:spPr>
          <a:noFill/>
        </p:spPr>
        <p:txBody>
          <a:bodyPr/>
          <a:lstStyle/>
          <a:p>
            <a:endParaRPr lang="en-US">
              <a:latin typeface="Arial" charset="0"/>
              <a:cs typeface="Arial" charset="0"/>
            </a:endParaRPr>
          </a:p>
        </p:txBody>
      </p:sp>
      <p:sp>
        <p:nvSpPr>
          <p:cNvPr id="55299" name="Slide Number Placeholder 3"/>
          <p:cNvSpPr>
            <a:spLocks noGrp="1"/>
          </p:cNvSpPr>
          <p:nvPr>
            <p:ph type="sldNum" sz="quarter" idx="5"/>
          </p:nvPr>
        </p:nvSpPr>
        <p:spPr>
          <a:noFill/>
          <a:ln>
            <a:miter lim="800000"/>
            <a:headEnd/>
            <a:tailEnd/>
          </a:ln>
        </p:spPr>
        <p:txBody>
          <a:bodyPr/>
          <a:lstStyle/>
          <a:p>
            <a:fld id="{8B591FC1-74C5-42D5-A4EA-2778604F180E}" type="slidenum">
              <a:rPr lang="en-US" smtClean="0">
                <a:latin typeface="Arial" charset="0"/>
                <a:cs typeface="Arial" charset="0"/>
              </a:rPr>
              <a:pPr/>
              <a:t>15</a:t>
            </a:fld>
            <a:endParaRPr lang="en-US">
              <a:latin typeface="Arial" charset="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a:ln/>
        </p:spPr>
      </p:sp>
      <p:sp>
        <p:nvSpPr>
          <p:cNvPr id="57346" name="Notes Placeholder 2"/>
          <p:cNvSpPr>
            <a:spLocks noGrp="1"/>
          </p:cNvSpPr>
          <p:nvPr>
            <p:ph type="body" idx="1"/>
          </p:nvPr>
        </p:nvSpPr>
        <p:spPr>
          <a:noFill/>
        </p:spPr>
        <p:txBody>
          <a:bodyPr/>
          <a:lstStyle/>
          <a:p>
            <a:pPr marL="171450" indent="-171450">
              <a:buFontTx/>
              <a:buChar char="•"/>
            </a:pPr>
            <a:r>
              <a:rPr lang="en-US">
                <a:latin typeface="Arial" charset="0"/>
                <a:cs typeface="Arial" charset="0"/>
              </a:rPr>
              <a:t>For 2017.  Premiums range from ~ $15/month to more than $145.</a:t>
            </a:r>
          </a:p>
          <a:p>
            <a:pPr marL="171450" indent="-171450">
              <a:buFontTx/>
              <a:buChar char="•"/>
            </a:pPr>
            <a:endParaRPr lang="en-US">
              <a:latin typeface="Arial" charset="0"/>
              <a:cs typeface="Arial" charset="0"/>
            </a:endParaRPr>
          </a:p>
          <a:p>
            <a:pPr marL="171450" indent="-171450"/>
            <a:r>
              <a:rPr lang="en-US">
                <a:latin typeface="Arial" charset="0"/>
                <a:cs typeface="Arial" charset="0"/>
              </a:rPr>
              <a:t>Going down to 28 plans in 2016</a:t>
            </a:r>
          </a:p>
        </p:txBody>
      </p:sp>
      <p:sp>
        <p:nvSpPr>
          <p:cNvPr id="57347" name="Slide Number Placeholder 3"/>
          <p:cNvSpPr>
            <a:spLocks noGrp="1"/>
          </p:cNvSpPr>
          <p:nvPr>
            <p:ph type="sldNum" sz="quarter" idx="5"/>
          </p:nvPr>
        </p:nvSpPr>
        <p:spPr>
          <a:noFill/>
          <a:ln>
            <a:miter lim="800000"/>
            <a:headEnd/>
            <a:tailEnd/>
          </a:ln>
        </p:spPr>
        <p:txBody>
          <a:bodyPr/>
          <a:lstStyle/>
          <a:p>
            <a:fld id="{6FE19219-D334-4431-B313-98D80903F5DA}" type="slidenum">
              <a:rPr lang="en-US" smtClean="0">
                <a:latin typeface="Arial" charset="0"/>
                <a:cs typeface="Arial" charset="0"/>
              </a:rPr>
              <a:pPr/>
              <a:t>16</a:t>
            </a:fld>
            <a:endParaRPr lang="en-US">
              <a:latin typeface="Arial" charset="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a:ln>
            <a:miter lim="800000"/>
            <a:headEnd/>
            <a:tailEnd/>
          </a:ln>
        </p:spPr>
        <p:txBody>
          <a:bodyPr/>
          <a:lstStyle/>
          <a:p>
            <a:fld id="{3FF028F6-E16F-47E5-BFED-1AB4B3799933}" type="slidenum">
              <a:rPr lang="en-US" altLang="en-US" smtClean="0">
                <a:latin typeface="Arial" charset="0"/>
                <a:cs typeface="Arial" charset="0"/>
              </a:rPr>
              <a:pPr/>
              <a:t>17</a:t>
            </a:fld>
            <a:endParaRPr lang="en-US" altLang="en-US">
              <a:latin typeface="Arial" charset="0"/>
              <a:cs typeface="Arial" charset="0"/>
            </a:endParaRPr>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p:spPr>
        <p:txBody>
          <a:bodyPr/>
          <a:lstStyle/>
          <a:p>
            <a:pPr eaLnBrk="1" hangingPunct="1"/>
            <a:endParaRPr lang="en-US" altLang="en-US">
              <a:latin typeface="Arial" charset="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Shape 202"/>
          <p:cNvSpPr>
            <a:spLocks noGrp="1" noRot="1" noChangeAspect="1"/>
          </p:cNvSpPr>
          <p:nvPr>
            <p:ph type="sldImg"/>
          </p:nvPr>
        </p:nvSpPr>
        <p:spPr>
          <a:xfrm>
            <a:off x="-461963" y="955675"/>
            <a:ext cx="6362701" cy="4772025"/>
          </a:xfrm>
          <a:prstGeom prst="rect">
            <a:avLst/>
          </a:prstGeom>
        </p:spPr>
        <p:txBody>
          <a:bodyPr/>
          <a:lstStyle/>
          <a:p>
            <a:pPr lvl="0"/>
            <a:endParaRPr/>
          </a:p>
        </p:txBody>
      </p:sp>
      <p:sp>
        <p:nvSpPr>
          <p:cNvPr id="203" name="Shape 203"/>
          <p:cNvSpPr>
            <a:spLocks noGrp="1"/>
          </p:cNvSpPr>
          <p:nvPr>
            <p:ph type="body" sz="quarter" idx="1"/>
          </p:nvPr>
        </p:nvSpPr>
        <p:spPr>
          <a:prstGeom prst="rect">
            <a:avLst/>
          </a:prstGeom>
        </p:spPr>
        <p:txBody>
          <a:bodyPr/>
          <a:lstStyle/>
          <a:p>
            <a:pPr>
              <a:lnSpc>
                <a:spcPct val="100000"/>
              </a:lnSpc>
              <a:spcBef>
                <a:spcPts val="423"/>
              </a:spcBef>
              <a:tabLst>
                <a:tab pos="1006604" algn="l"/>
                <a:tab pos="2026628" algn="l"/>
                <a:tab pos="3046654" algn="l"/>
                <a:tab pos="4066677" algn="l"/>
                <a:tab pos="5086701" algn="l"/>
                <a:tab pos="6106727" algn="l"/>
                <a:tab pos="7126751" algn="l"/>
                <a:tab pos="8146776" algn="l"/>
                <a:tab pos="9180223" algn="l"/>
                <a:tab pos="10186826" algn="l"/>
                <a:tab pos="11206849" algn="l"/>
              </a:tabLst>
              <a:defRPr sz="1800"/>
            </a:pPr>
            <a:r>
              <a:rPr sz="1200" dirty="0">
                <a:latin typeface="Times New Roman"/>
                <a:ea typeface="Times New Roman"/>
                <a:cs typeface="Times New Roman"/>
                <a:sym typeface="Times New Roman"/>
              </a:rPr>
              <a:t>Every PDP has to offer at least this level of coverage.</a:t>
            </a:r>
            <a:endParaRPr lang="en-US" sz="1200" dirty="0">
              <a:latin typeface="Times New Roman"/>
              <a:ea typeface="Times New Roman"/>
              <a:cs typeface="Times New Roman"/>
              <a:sym typeface="Times New Roman"/>
            </a:endParaRPr>
          </a:p>
          <a:p>
            <a:pPr>
              <a:lnSpc>
                <a:spcPct val="100000"/>
              </a:lnSpc>
              <a:spcBef>
                <a:spcPts val="423"/>
              </a:spcBef>
              <a:tabLst>
                <a:tab pos="1006604" algn="l"/>
                <a:tab pos="2026628" algn="l"/>
                <a:tab pos="3046654" algn="l"/>
                <a:tab pos="4066677" algn="l"/>
                <a:tab pos="5086701" algn="l"/>
                <a:tab pos="6106727" algn="l"/>
                <a:tab pos="7126751" algn="l"/>
                <a:tab pos="8146776" algn="l"/>
                <a:tab pos="9180223" algn="l"/>
                <a:tab pos="10186826" algn="l"/>
                <a:tab pos="11206849" algn="l"/>
              </a:tabLst>
              <a:defRPr sz="1800"/>
            </a:pPr>
            <a:r>
              <a:rPr lang="en-US" sz="1200" dirty="0">
                <a:latin typeface="Times New Roman"/>
                <a:ea typeface="Times New Roman"/>
                <a:cs typeface="Times New Roman"/>
                <a:sym typeface="Times New Roman"/>
              </a:rPr>
              <a:t>Deductible up from $320 and the 25% went from $660 to 737.50</a:t>
            </a:r>
          </a:p>
          <a:p>
            <a:pPr>
              <a:lnSpc>
                <a:spcPct val="100000"/>
              </a:lnSpc>
              <a:spcBef>
                <a:spcPts val="423"/>
              </a:spcBef>
              <a:tabLst>
                <a:tab pos="1006604" algn="l"/>
                <a:tab pos="2026628" algn="l"/>
                <a:tab pos="3046654" algn="l"/>
                <a:tab pos="4066677" algn="l"/>
                <a:tab pos="5086701" algn="l"/>
                <a:tab pos="6106727" algn="l"/>
                <a:tab pos="7126751" algn="l"/>
                <a:tab pos="8146776" algn="l"/>
                <a:tab pos="9180223" algn="l"/>
                <a:tab pos="10186826" algn="l"/>
                <a:tab pos="11206849" algn="l"/>
              </a:tabLst>
              <a:defRPr sz="1800"/>
            </a:pPr>
            <a:endParaRPr sz="1200" dirty="0">
              <a:latin typeface="Times New Roman"/>
              <a:ea typeface="Times New Roman"/>
              <a:cs typeface="Times New Roman"/>
              <a:sym typeface="Times New Roman"/>
            </a:endParaRPr>
          </a:p>
          <a:p>
            <a:pPr>
              <a:lnSpc>
                <a:spcPct val="100000"/>
              </a:lnSpc>
              <a:spcBef>
                <a:spcPts val="423"/>
              </a:spcBef>
              <a:tabLst>
                <a:tab pos="1006604" algn="l"/>
                <a:tab pos="2026628" algn="l"/>
                <a:tab pos="3046654" algn="l"/>
                <a:tab pos="4066677" algn="l"/>
                <a:tab pos="5086701" algn="l"/>
                <a:tab pos="6106727" algn="l"/>
                <a:tab pos="7126751" algn="l"/>
                <a:tab pos="8146776" algn="l"/>
                <a:tab pos="9180223" algn="l"/>
                <a:tab pos="10186826" algn="l"/>
                <a:tab pos="11206849" algn="l"/>
              </a:tabLst>
              <a:defRPr sz="1800"/>
            </a:pPr>
            <a:r>
              <a:rPr lang="en-US" sz="1200" dirty="0">
                <a:latin typeface="Times New Roman"/>
                <a:ea typeface="Times New Roman"/>
                <a:cs typeface="Times New Roman"/>
                <a:sym typeface="Times New Roman"/>
              </a:rPr>
              <a:t>Total Out of Pocket Costs</a:t>
            </a:r>
            <a:r>
              <a:rPr sz="1200" dirty="0">
                <a:latin typeface="Times New Roman"/>
                <a:ea typeface="Times New Roman"/>
                <a:cs typeface="Times New Roman"/>
                <a:sym typeface="Times New Roman"/>
              </a:rPr>
              <a:t> = $3</a:t>
            </a:r>
            <a:r>
              <a:rPr lang="en-US" sz="1200" dirty="0">
                <a:latin typeface="Times New Roman"/>
                <a:ea typeface="Times New Roman"/>
                <a:cs typeface="Times New Roman"/>
                <a:sym typeface="Times New Roman"/>
              </a:rPr>
              <a:t>6</a:t>
            </a:r>
            <a:r>
              <a:rPr sz="1200" dirty="0">
                <a:latin typeface="Times New Roman"/>
                <a:ea typeface="Times New Roman"/>
                <a:cs typeface="Times New Roman"/>
                <a:sym typeface="Times New Roman"/>
              </a:rPr>
              <a:t>0 + $</a:t>
            </a:r>
            <a:r>
              <a:rPr lang="en-US" sz="1200" dirty="0">
                <a:latin typeface="Times New Roman"/>
                <a:ea typeface="Times New Roman"/>
                <a:cs typeface="Times New Roman"/>
                <a:sym typeface="Times New Roman"/>
              </a:rPr>
              <a:t>737.50</a:t>
            </a:r>
            <a:r>
              <a:rPr sz="1200" dirty="0">
                <a:latin typeface="Times New Roman"/>
                <a:ea typeface="Times New Roman"/>
                <a:cs typeface="Times New Roman"/>
                <a:sym typeface="Times New Roman"/>
              </a:rPr>
              <a:t> (25% of the </a:t>
            </a:r>
            <a:r>
              <a:rPr lang="en-US" sz="1200" dirty="0">
                <a:latin typeface="Times New Roman"/>
                <a:ea typeface="Times New Roman"/>
                <a:cs typeface="Times New Roman"/>
                <a:sym typeface="Times New Roman"/>
              </a:rPr>
              <a:t>Initial Coverage Period: </a:t>
            </a:r>
            <a:r>
              <a:rPr sz="1200" dirty="0">
                <a:latin typeface="Times New Roman"/>
                <a:ea typeface="Times New Roman"/>
                <a:cs typeface="Times New Roman"/>
                <a:sym typeface="Times New Roman"/>
              </a:rPr>
              <a:t>difference between $3</a:t>
            </a:r>
            <a:r>
              <a:rPr lang="en-US" sz="1200" dirty="0">
                <a:latin typeface="Times New Roman"/>
                <a:ea typeface="Times New Roman"/>
                <a:cs typeface="Times New Roman"/>
                <a:sym typeface="Times New Roman"/>
              </a:rPr>
              <a:t>6</a:t>
            </a:r>
            <a:r>
              <a:rPr sz="1200" dirty="0">
                <a:latin typeface="Times New Roman"/>
                <a:ea typeface="Times New Roman"/>
                <a:cs typeface="Times New Roman"/>
                <a:sym typeface="Times New Roman"/>
              </a:rPr>
              <a:t>0</a:t>
            </a:r>
            <a:r>
              <a:rPr lang="en-US" sz="1200" dirty="0">
                <a:latin typeface="Times New Roman"/>
                <a:ea typeface="Times New Roman"/>
                <a:cs typeface="Times New Roman"/>
                <a:sym typeface="Times New Roman"/>
              </a:rPr>
              <a:t> and $2,960</a:t>
            </a:r>
            <a:r>
              <a:rPr sz="1200" dirty="0">
                <a:latin typeface="Times New Roman"/>
                <a:ea typeface="Times New Roman"/>
                <a:cs typeface="Times New Roman"/>
                <a:sym typeface="Times New Roman"/>
              </a:rPr>
              <a:t>) + $3</a:t>
            </a:r>
            <a:r>
              <a:rPr lang="en-US" sz="1200" dirty="0">
                <a:latin typeface="Times New Roman"/>
                <a:ea typeface="Times New Roman"/>
                <a:cs typeface="Times New Roman"/>
                <a:sym typeface="Times New Roman"/>
              </a:rPr>
              <a:t>,752.50</a:t>
            </a:r>
            <a:r>
              <a:rPr sz="1200" dirty="0">
                <a:latin typeface="Times New Roman"/>
                <a:ea typeface="Times New Roman"/>
                <a:cs typeface="Times New Roman"/>
                <a:sym typeface="Times New Roman"/>
              </a:rPr>
              <a:t> (</a:t>
            </a:r>
            <a:r>
              <a:rPr lang="en-US" sz="1200" dirty="0">
                <a:latin typeface="Times New Roman"/>
                <a:ea typeface="Times New Roman"/>
                <a:cs typeface="Times New Roman"/>
                <a:sym typeface="Times New Roman"/>
              </a:rPr>
              <a:t>Coverage Gap: </a:t>
            </a:r>
            <a:r>
              <a:rPr sz="1200" dirty="0">
                <a:latin typeface="Times New Roman"/>
                <a:ea typeface="Times New Roman"/>
                <a:cs typeface="Times New Roman"/>
                <a:sym typeface="Times New Roman"/>
              </a:rPr>
              <a:t>$</a:t>
            </a:r>
            <a:r>
              <a:rPr lang="en-US" sz="1200" dirty="0">
                <a:latin typeface="Times New Roman"/>
                <a:ea typeface="Times New Roman"/>
                <a:cs typeface="Times New Roman"/>
                <a:sym typeface="Times New Roman"/>
              </a:rPr>
              <a:t>7062.50</a:t>
            </a:r>
            <a:r>
              <a:rPr sz="1200" dirty="0">
                <a:latin typeface="Times New Roman"/>
                <a:ea typeface="Times New Roman"/>
                <a:cs typeface="Times New Roman"/>
                <a:sym typeface="Times New Roman"/>
              </a:rPr>
              <a:t>-$</a:t>
            </a:r>
            <a:r>
              <a:rPr lang="en-US" sz="1200" dirty="0">
                <a:latin typeface="Times New Roman"/>
                <a:ea typeface="Times New Roman"/>
                <a:cs typeface="Times New Roman"/>
                <a:sym typeface="Times New Roman"/>
              </a:rPr>
              <a:t>3310</a:t>
            </a:r>
            <a:r>
              <a:rPr sz="1200" dirty="0">
                <a:latin typeface="Times New Roman"/>
                <a:ea typeface="Times New Roman"/>
                <a:cs typeface="Times New Roman"/>
                <a:sym typeface="Times New Roman"/>
              </a:rPr>
              <a:t>) = $</a:t>
            </a:r>
            <a:r>
              <a:rPr lang="en-US" sz="1200" dirty="0">
                <a:latin typeface="Times New Roman"/>
                <a:ea typeface="Times New Roman"/>
                <a:cs typeface="Times New Roman"/>
                <a:sym typeface="Times New Roman"/>
              </a:rPr>
              <a:t>4850</a:t>
            </a:r>
            <a:r>
              <a:rPr sz="1200" dirty="0">
                <a:latin typeface="Times New Roman"/>
                <a:ea typeface="Times New Roman"/>
                <a:cs typeface="Times New Roman"/>
                <a:sym typeface="Times New Roman"/>
              </a:rPr>
              <a:t>.  </a:t>
            </a:r>
            <a:endParaRPr lang="en-US" sz="1200" dirty="0">
              <a:latin typeface="Times New Roman"/>
              <a:ea typeface="Times New Roman"/>
              <a:cs typeface="Times New Roman"/>
              <a:sym typeface="Times New Roman"/>
            </a:endParaRPr>
          </a:p>
          <a:p>
            <a:pPr>
              <a:lnSpc>
                <a:spcPct val="100000"/>
              </a:lnSpc>
              <a:spcBef>
                <a:spcPts val="423"/>
              </a:spcBef>
              <a:tabLst>
                <a:tab pos="1006604" algn="l"/>
                <a:tab pos="2026628" algn="l"/>
                <a:tab pos="3046654" algn="l"/>
                <a:tab pos="4066677" algn="l"/>
                <a:tab pos="5086701" algn="l"/>
                <a:tab pos="6106727" algn="l"/>
                <a:tab pos="7126751" algn="l"/>
                <a:tab pos="8146776" algn="l"/>
                <a:tab pos="9180223" algn="l"/>
                <a:tab pos="10186826" algn="l"/>
                <a:tab pos="11206849" algn="l"/>
              </a:tabLst>
              <a:defRPr sz="1800"/>
            </a:pPr>
            <a:endParaRPr lang="en-US" sz="1200" dirty="0">
              <a:latin typeface="Times New Roman"/>
              <a:ea typeface="Times New Roman"/>
              <a:cs typeface="Times New Roman"/>
              <a:sym typeface="Times New Roman"/>
            </a:endParaRPr>
          </a:p>
          <a:p>
            <a:pPr>
              <a:lnSpc>
                <a:spcPct val="100000"/>
              </a:lnSpc>
              <a:spcBef>
                <a:spcPts val="423"/>
              </a:spcBef>
              <a:tabLst>
                <a:tab pos="1006604" algn="l"/>
                <a:tab pos="2026628" algn="l"/>
                <a:tab pos="3046654" algn="l"/>
                <a:tab pos="4066677" algn="l"/>
                <a:tab pos="5086701" algn="l"/>
                <a:tab pos="6106727" algn="l"/>
                <a:tab pos="7126751" algn="l"/>
                <a:tab pos="8146776" algn="l"/>
                <a:tab pos="9180223" algn="l"/>
                <a:tab pos="10186826" algn="l"/>
                <a:tab pos="11206849" algn="l"/>
              </a:tabLst>
              <a:defRPr sz="1800"/>
            </a:pPr>
            <a:r>
              <a:rPr lang="en-US" sz="1200" dirty="0">
                <a:latin typeface="Times New Roman"/>
                <a:ea typeface="Times New Roman"/>
                <a:cs typeface="Times New Roman"/>
                <a:sym typeface="Times New Roman"/>
              </a:rPr>
              <a:t>Donut hole went up slightly to </a:t>
            </a:r>
            <a:r>
              <a:rPr lang="en-US" sz="1200" dirty="0">
                <a:solidFill>
                  <a:srgbClr val="FF0000"/>
                </a:solidFill>
              </a:rPr>
              <a:t>$3,720 </a:t>
            </a:r>
          </a:p>
          <a:p>
            <a:pPr>
              <a:lnSpc>
                <a:spcPct val="100000"/>
              </a:lnSpc>
              <a:spcBef>
                <a:spcPts val="423"/>
              </a:spcBef>
              <a:tabLst>
                <a:tab pos="1006604" algn="l"/>
                <a:tab pos="2026628" algn="l"/>
                <a:tab pos="3046654" algn="l"/>
                <a:tab pos="4066677" algn="l"/>
                <a:tab pos="5086701" algn="l"/>
                <a:tab pos="6106727" algn="l"/>
                <a:tab pos="7126751" algn="l"/>
                <a:tab pos="8146776" algn="l"/>
                <a:tab pos="9180223" algn="l"/>
                <a:tab pos="10186826" algn="l"/>
                <a:tab pos="11206849" algn="l"/>
              </a:tabLst>
              <a:defRPr sz="1800"/>
            </a:pPr>
            <a:endParaRPr lang="en-US" sz="1200" dirty="0">
              <a:solidFill>
                <a:srgbClr val="FF0000"/>
              </a:solidFill>
              <a:latin typeface="Times New Roman"/>
              <a:ea typeface="Times New Roman"/>
              <a:cs typeface="Times New Roman"/>
              <a:sym typeface="Times New Roman"/>
            </a:endParaRPr>
          </a:p>
          <a:p>
            <a:pPr>
              <a:lnSpc>
                <a:spcPct val="100000"/>
              </a:lnSpc>
              <a:spcBef>
                <a:spcPts val="423"/>
              </a:spcBef>
              <a:tabLst>
                <a:tab pos="1006604" algn="l"/>
                <a:tab pos="2026628" algn="l"/>
                <a:tab pos="3046654" algn="l"/>
                <a:tab pos="4066677" algn="l"/>
                <a:tab pos="5086701" algn="l"/>
                <a:tab pos="6106727" algn="l"/>
                <a:tab pos="7126751" algn="l"/>
                <a:tab pos="8146776" algn="l"/>
                <a:tab pos="9180223" algn="l"/>
                <a:tab pos="10186826" algn="l"/>
                <a:tab pos="11206849" algn="l"/>
              </a:tabLst>
              <a:defRPr sz="1800"/>
            </a:pPr>
            <a:r>
              <a:rPr lang="en-US" sz="1200" dirty="0">
                <a:solidFill>
                  <a:srgbClr val="FF0000"/>
                </a:solidFill>
                <a:latin typeface="Times New Roman"/>
                <a:ea typeface="Times New Roman"/>
                <a:cs typeface="Times New Roman"/>
                <a:sym typeface="Times New Roman"/>
              </a:rPr>
              <a:t>Discount for generic drugs went up from 35% to 42%</a:t>
            </a:r>
            <a:endParaRPr sz="1200" dirty="0">
              <a:latin typeface="Times New Roman"/>
              <a:ea typeface="Times New Roman"/>
              <a:cs typeface="Times New Roman"/>
              <a:sym typeface="Times New Roman"/>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a:ln/>
        </p:spPr>
      </p:sp>
      <p:sp>
        <p:nvSpPr>
          <p:cNvPr id="63490" name="Notes Placeholder 2"/>
          <p:cNvSpPr>
            <a:spLocks noGrp="1"/>
          </p:cNvSpPr>
          <p:nvPr>
            <p:ph type="body" idx="1"/>
          </p:nvPr>
        </p:nvSpPr>
        <p:spPr>
          <a:noFill/>
        </p:spPr>
        <p:txBody>
          <a:bodyPr/>
          <a:lstStyle/>
          <a:p>
            <a:endParaRPr lang="en-US">
              <a:latin typeface="Arial" charset="0"/>
              <a:cs typeface="Arial" charset="0"/>
            </a:endParaRPr>
          </a:p>
        </p:txBody>
      </p:sp>
      <p:sp>
        <p:nvSpPr>
          <p:cNvPr id="63491" name="Slide Number Placeholder 3"/>
          <p:cNvSpPr>
            <a:spLocks noGrp="1"/>
          </p:cNvSpPr>
          <p:nvPr>
            <p:ph type="sldNum" sz="quarter" idx="5"/>
          </p:nvPr>
        </p:nvSpPr>
        <p:spPr>
          <a:noFill/>
          <a:ln>
            <a:miter lim="800000"/>
            <a:headEnd/>
            <a:tailEnd/>
          </a:ln>
        </p:spPr>
        <p:txBody>
          <a:bodyPr/>
          <a:lstStyle/>
          <a:p>
            <a:fld id="{3DF3F16A-C755-4D53-96D1-D3130D8A721D}" type="slidenum">
              <a:rPr lang="en-US" smtClean="0">
                <a:latin typeface="Arial" charset="0"/>
                <a:cs typeface="Arial" charset="0"/>
              </a:rPr>
              <a:pPr/>
              <a:t>19</a:t>
            </a:fld>
            <a:endParaRPr lang="en-US">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ln/>
        </p:spPr>
      </p:sp>
      <p:sp>
        <p:nvSpPr>
          <p:cNvPr id="19458" name="Notes Placeholder 2"/>
          <p:cNvSpPr>
            <a:spLocks noGrp="1"/>
          </p:cNvSpPr>
          <p:nvPr>
            <p:ph type="body" idx="1"/>
          </p:nvPr>
        </p:nvSpPr>
        <p:spPr>
          <a:noFill/>
        </p:spPr>
        <p:txBody>
          <a:bodyPr/>
          <a:lstStyle/>
          <a:p>
            <a:endParaRPr lang="en-US">
              <a:latin typeface="Arial" charset="0"/>
              <a:cs typeface="Arial" charset="0"/>
            </a:endParaRPr>
          </a:p>
        </p:txBody>
      </p:sp>
      <p:sp>
        <p:nvSpPr>
          <p:cNvPr id="19459" name="Slide Number Placeholder 3"/>
          <p:cNvSpPr>
            <a:spLocks noGrp="1"/>
          </p:cNvSpPr>
          <p:nvPr>
            <p:ph type="sldNum" sz="quarter" idx="5"/>
          </p:nvPr>
        </p:nvSpPr>
        <p:spPr>
          <a:noFill/>
          <a:ln>
            <a:miter lim="800000"/>
            <a:headEnd/>
            <a:tailEnd/>
          </a:ln>
        </p:spPr>
        <p:txBody>
          <a:bodyPr/>
          <a:lstStyle/>
          <a:p>
            <a:fld id="{9DC45539-C3AB-4A14-8392-33BCAA2F6DB7}" type="slidenum">
              <a:rPr lang="en-US" smtClean="0">
                <a:latin typeface="Arial" charset="0"/>
                <a:cs typeface="Arial" charset="0"/>
              </a:rPr>
              <a:pPr/>
              <a:t>2</a:t>
            </a:fld>
            <a:endParaRPr lang="en-US">
              <a:latin typeface="Arial" charset="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a:ln/>
        </p:spPr>
      </p:sp>
      <p:sp>
        <p:nvSpPr>
          <p:cNvPr id="79874" name="Notes Placeholder 2"/>
          <p:cNvSpPr>
            <a:spLocks noGrp="1"/>
          </p:cNvSpPr>
          <p:nvPr>
            <p:ph type="body" idx="1"/>
          </p:nvPr>
        </p:nvSpPr>
        <p:spPr>
          <a:noFill/>
        </p:spPr>
        <p:txBody>
          <a:bodyPr/>
          <a:lstStyle/>
          <a:p>
            <a:endParaRPr lang="en-US">
              <a:latin typeface="Arial" charset="0"/>
              <a:cs typeface="Arial" charset="0"/>
            </a:endParaRPr>
          </a:p>
        </p:txBody>
      </p:sp>
      <p:sp>
        <p:nvSpPr>
          <p:cNvPr id="79875" name="Slide Number Placeholder 3"/>
          <p:cNvSpPr>
            <a:spLocks noGrp="1"/>
          </p:cNvSpPr>
          <p:nvPr>
            <p:ph type="sldNum" sz="quarter" idx="5"/>
          </p:nvPr>
        </p:nvSpPr>
        <p:spPr>
          <a:noFill/>
          <a:ln>
            <a:miter lim="800000"/>
            <a:headEnd/>
            <a:tailEnd/>
          </a:ln>
        </p:spPr>
        <p:txBody>
          <a:bodyPr/>
          <a:lstStyle/>
          <a:p>
            <a:fld id="{3898E5FE-AA54-4CFB-9BEF-4423E28597DD}" type="slidenum">
              <a:rPr lang="en-US" smtClean="0">
                <a:latin typeface="Arial" charset="0"/>
                <a:cs typeface="Arial" charset="0"/>
              </a:rPr>
              <a:pPr/>
              <a:t>20</a:t>
            </a:fld>
            <a:endParaRPr lang="en-US">
              <a:latin typeface="Arial" charset="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a:ln/>
        </p:spPr>
      </p:sp>
      <p:sp>
        <p:nvSpPr>
          <p:cNvPr id="66562" name="Notes Placeholder 2"/>
          <p:cNvSpPr>
            <a:spLocks noGrp="1"/>
          </p:cNvSpPr>
          <p:nvPr>
            <p:ph type="body" idx="1"/>
          </p:nvPr>
        </p:nvSpPr>
        <p:spPr>
          <a:noFill/>
        </p:spPr>
        <p:txBody>
          <a:bodyPr/>
          <a:lstStyle/>
          <a:p>
            <a:endParaRPr lang="en-US">
              <a:latin typeface="Arial" charset="0"/>
              <a:cs typeface="Arial" charset="0"/>
            </a:endParaRPr>
          </a:p>
        </p:txBody>
      </p:sp>
      <p:sp>
        <p:nvSpPr>
          <p:cNvPr id="66563" name="Slide Number Placeholder 3"/>
          <p:cNvSpPr>
            <a:spLocks noGrp="1"/>
          </p:cNvSpPr>
          <p:nvPr>
            <p:ph type="sldNum" sz="quarter" idx="5"/>
          </p:nvPr>
        </p:nvSpPr>
        <p:spPr>
          <a:noFill/>
          <a:ln>
            <a:miter lim="800000"/>
            <a:headEnd/>
            <a:tailEnd/>
          </a:ln>
        </p:spPr>
        <p:txBody>
          <a:bodyPr/>
          <a:lstStyle/>
          <a:p>
            <a:fld id="{C9BA279E-D5E4-424E-B1BB-266B88256AF3}" type="slidenum">
              <a:rPr lang="en-US" smtClean="0">
                <a:latin typeface="Arial" charset="0"/>
                <a:cs typeface="Arial" charset="0"/>
              </a:rPr>
              <a:pPr/>
              <a:t>21</a:t>
            </a:fld>
            <a:endParaRPr lang="en-US">
              <a:latin typeface="Arial" charset="0"/>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a:ln>
            <a:miter lim="800000"/>
            <a:headEnd/>
            <a:tailEnd/>
          </a:ln>
        </p:spPr>
        <p:txBody>
          <a:bodyPr/>
          <a:lstStyle/>
          <a:p>
            <a:fld id="{96F5ECCB-B4BE-4C4C-A0D3-5C24FE76258E}" type="slidenum">
              <a:rPr lang="en-US" altLang="en-US" smtClean="0">
                <a:latin typeface="Arial" charset="0"/>
                <a:cs typeface="Arial" charset="0"/>
              </a:rPr>
              <a:pPr/>
              <a:t>22</a:t>
            </a:fld>
            <a:endParaRPr lang="en-US" altLang="en-US">
              <a:latin typeface="Arial" charset="0"/>
              <a:cs typeface="Arial" charset="0"/>
            </a:endParaRPr>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p:spPr>
        <p:txBody>
          <a:bodyPr/>
          <a:lstStyle/>
          <a:p>
            <a:pPr>
              <a:spcBef>
                <a:spcPts val="413"/>
              </a:spcBef>
              <a:tabLst>
                <a:tab pos="966788" algn="l"/>
                <a:tab pos="1947863" algn="l"/>
                <a:tab pos="2928938" algn="l"/>
                <a:tab pos="3910013" algn="l"/>
                <a:tab pos="4891088" algn="l"/>
                <a:tab pos="5872163" algn="l"/>
                <a:tab pos="6853238" algn="l"/>
                <a:tab pos="7834313" algn="l"/>
                <a:tab pos="8828088" algn="l"/>
                <a:tab pos="9794875" algn="l"/>
                <a:tab pos="10775950" algn="l"/>
              </a:tabLst>
            </a:pPr>
            <a:r>
              <a:rPr lang="en-US">
                <a:latin typeface="Times New Roman" pitchFamily="18" charset="0"/>
                <a:cs typeface="Times New Roman" pitchFamily="18" charset="0"/>
                <a:sym typeface="Times New Roman" pitchFamily="18" charset="0"/>
              </a:rPr>
              <a:t>Plans go from A through N (2- F plans; no J plan). Medigaps can impose a health screening/medical underwriting at anytime. Two plans (K and L) have out of pocket limits but cover percentages of the co-pays and co-insurance.  One plan (F) has a high deductible option of $2,000.  Must pay that amount in co-pays and coinsurance before plan starts covering.  Premiums are substantially lower for this plan.</a:t>
            </a:r>
          </a:p>
          <a:p>
            <a:pPr>
              <a:spcBef>
                <a:spcPts val="413"/>
              </a:spcBef>
              <a:tabLst>
                <a:tab pos="966788" algn="l"/>
                <a:tab pos="1947863" algn="l"/>
                <a:tab pos="2928938" algn="l"/>
                <a:tab pos="3910013" algn="l"/>
                <a:tab pos="4891088" algn="l"/>
                <a:tab pos="5872163" algn="l"/>
                <a:tab pos="6853238" algn="l"/>
                <a:tab pos="7834313" algn="l"/>
                <a:tab pos="8828088" algn="l"/>
                <a:tab pos="9794875" algn="l"/>
                <a:tab pos="10775950" algn="l"/>
              </a:tabLst>
            </a:pPr>
            <a:r>
              <a:rPr lang="en-US">
                <a:latin typeface="Times New Roman" pitchFamily="18" charset="0"/>
                <a:cs typeface="Times New Roman" pitchFamily="18" charset="0"/>
                <a:sym typeface="Times New Roman" pitchFamily="18" charset="0"/>
              </a:rPr>
              <a:t>Essentially, Medi-gaps offer more freedom of choice for higher premiums.</a:t>
            </a:r>
          </a:p>
          <a:p>
            <a:pPr eaLnBrk="1" hangingPunct="1">
              <a:tabLst>
                <a:tab pos="966788" algn="l"/>
                <a:tab pos="1947863" algn="l"/>
                <a:tab pos="2928938" algn="l"/>
                <a:tab pos="3910013" algn="l"/>
                <a:tab pos="4891088" algn="l"/>
                <a:tab pos="5872163" algn="l"/>
                <a:tab pos="6853238" algn="l"/>
                <a:tab pos="7834313" algn="l"/>
                <a:tab pos="8828088" algn="l"/>
                <a:tab pos="9794875" algn="l"/>
                <a:tab pos="10775950" algn="l"/>
              </a:tabLst>
            </a:pPr>
            <a:endParaRPr lang="en-US" altLang="en-US">
              <a:latin typeface="Arial" charset="0"/>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a:ln>
            <a:miter lim="800000"/>
            <a:headEnd/>
            <a:tailEnd/>
          </a:ln>
        </p:spPr>
        <p:txBody>
          <a:bodyPr/>
          <a:lstStyle/>
          <a:p>
            <a:fld id="{96F5ECCB-B4BE-4C4C-A0D3-5C24FE76258E}" type="slidenum">
              <a:rPr lang="en-US" altLang="en-US" smtClean="0">
                <a:latin typeface="Arial" charset="0"/>
                <a:cs typeface="Arial" charset="0"/>
              </a:rPr>
              <a:pPr/>
              <a:t>23</a:t>
            </a:fld>
            <a:endParaRPr lang="en-US" altLang="en-US">
              <a:latin typeface="Arial" charset="0"/>
              <a:cs typeface="Arial" charset="0"/>
            </a:endParaRPr>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p:spPr>
        <p:txBody>
          <a:bodyPr/>
          <a:lstStyle/>
          <a:p>
            <a:pPr lvl="0">
              <a:defRPr sz="1800"/>
            </a:pPr>
            <a:r>
              <a:rPr lang="en-US" dirty="0"/>
              <a:t>According to the National Council on Aging, in 2010 Medicare Advantage Plans were paid about $1100 more per person than what was paid for people in original Medicare.  Beginning last year, rates are being gradually reduced so they’ll be about the same as rates under original Medicare (by 2016).  MA plans are not allowed to cut any benefits provided under original Medicare.  Medicare is also offering incentives &amp; levying penalties based on quality or star ratings.  Ratings data is included in the Plan Finder at medicare.gov. </a:t>
            </a:r>
          </a:p>
        </p:txBody>
      </p:sp>
    </p:spTree>
    <p:extLst>
      <p:ext uri="{BB962C8B-B14F-4D97-AF65-F5344CB8AC3E}">
        <p14:creationId xmlns:p14="http://schemas.microsoft.com/office/powerpoint/2010/main" val="27671654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a:ln>
            <a:miter lim="800000"/>
            <a:headEnd/>
            <a:tailEnd/>
          </a:ln>
        </p:spPr>
        <p:txBody>
          <a:bodyPr/>
          <a:lstStyle/>
          <a:p>
            <a:fld id="{F8EA7977-E9A5-4878-8EF2-7DC2AA20921C}" type="slidenum">
              <a:rPr lang="en-US" altLang="en-US" smtClean="0">
                <a:latin typeface="Arial" charset="0"/>
                <a:cs typeface="Arial" charset="0"/>
              </a:rPr>
              <a:pPr/>
              <a:t>24</a:t>
            </a:fld>
            <a:endParaRPr lang="en-US" altLang="en-US">
              <a:latin typeface="Arial" charset="0"/>
              <a:cs typeface="Arial" charset="0"/>
            </a:endParaRPr>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p:spPr>
        <p:txBody>
          <a:bodyPr/>
          <a:lstStyle/>
          <a:p>
            <a:pPr eaLnBrk="1" hangingPunct="1"/>
            <a:endParaRPr lang="en-US" altLang="en-US">
              <a:latin typeface="Arial" charset="0"/>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a:ln>
            <a:miter lim="800000"/>
            <a:headEnd/>
            <a:tailEnd/>
          </a:ln>
        </p:spPr>
        <p:txBody>
          <a:bodyPr/>
          <a:lstStyle/>
          <a:p>
            <a:fld id="{9E9B4790-C07D-4E2A-8BE4-50B4EE8AEC52}" type="slidenum">
              <a:rPr lang="en-US" altLang="en-US" smtClean="0">
                <a:latin typeface="Arial" charset="0"/>
                <a:cs typeface="Arial" charset="0"/>
              </a:rPr>
              <a:pPr/>
              <a:t>25</a:t>
            </a:fld>
            <a:endParaRPr lang="en-US" altLang="en-US">
              <a:latin typeface="Arial" charset="0"/>
              <a:cs typeface="Arial" charset="0"/>
            </a:endParaRPr>
          </a:p>
        </p:txBody>
      </p:sp>
      <p:sp>
        <p:nvSpPr>
          <p:cNvPr id="71682"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p:txBody>
          <a:bodyPr/>
          <a:lstStyle/>
          <a:p>
            <a:pPr eaLnBrk="1" hangingPunct="1">
              <a:defRPr/>
            </a:pPr>
            <a:r>
              <a:rPr lang="en-US" altLang="en-US" dirty="0">
                <a:latin typeface="Arial" charset="0"/>
                <a:cs typeface="Arial" charset="0"/>
              </a:rPr>
              <a:t>Every year there are changes!  For 2016 there will be 8 HMO plans instead of 10 in 2015. SNPs are staying the same:</a:t>
            </a:r>
          </a:p>
          <a:p>
            <a:pPr eaLnBrk="1" hangingPunct="1">
              <a:defRPr/>
            </a:pPr>
            <a:endParaRPr lang="en-US" altLang="en-US" dirty="0">
              <a:latin typeface="Arial" charset="0"/>
              <a:cs typeface="Arial" charset="0"/>
            </a:endParaRPr>
          </a:p>
          <a:p>
            <a:pPr marL="276754" indent="-275166">
              <a:lnSpc>
                <a:spcPct val="90000"/>
              </a:lnSpc>
              <a:spcBef>
                <a:spcPts val="700"/>
              </a:spcBef>
              <a:buSzPct val="110000"/>
              <a:buFont typeface="Times New Roman"/>
              <a:buChar char="•"/>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sz="1800" dirty="0"/>
              <a:t>D-SNPs are for those with Medicare and full </a:t>
            </a:r>
            <a:r>
              <a:rPr lang="en-US" sz="1800" dirty="0" err="1"/>
              <a:t>Medi</a:t>
            </a:r>
            <a:r>
              <a:rPr lang="en-US" sz="1800" dirty="0"/>
              <a:t>-Cal (duals):</a:t>
            </a:r>
          </a:p>
          <a:p>
            <a:pPr marL="837329" lvl="2" indent="-327741">
              <a:lnSpc>
                <a:spcPct val="80000"/>
              </a:lnSpc>
              <a:spcBef>
                <a:spcPts val="700"/>
              </a:spcBef>
              <a:buClr>
                <a:srgbClr val="000000"/>
              </a:buClr>
              <a:buSzPct val="110000"/>
              <a:buFont typeface="Helvetica"/>
              <a:buChar char="▪"/>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sz="1800" b="1" dirty="0"/>
              <a:t>Kaiser Sr. Advantage Medicare </a:t>
            </a:r>
            <a:r>
              <a:rPr lang="en-US" sz="1800" b="1" dirty="0" err="1"/>
              <a:t>Medi</a:t>
            </a:r>
            <a:r>
              <a:rPr lang="en-US" sz="1800" b="1" dirty="0"/>
              <a:t>-Cal Plan</a:t>
            </a:r>
          </a:p>
          <a:p>
            <a:pPr marL="837329" lvl="1" indent="-327741">
              <a:lnSpc>
                <a:spcPct val="80000"/>
              </a:lnSpc>
              <a:spcBef>
                <a:spcPts val="700"/>
              </a:spcBef>
              <a:buClr>
                <a:srgbClr val="000000"/>
              </a:buClr>
              <a:buSzPct val="110000"/>
              <a:buFont typeface="Helvetica"/>
              <a:buChar char="▪"/>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sz="1800" b="1" dirty="0"/>
              <a:t>Care 1</a:t>
            </a:r>
            <a:r>
              <a:rPr lang="en-US" sz="1800" b="1" baseline="30000" dirty="0"/>
              <a:t>st</a:t>
            </a:r>
            <a:r>
              <a:rPr lang="en-US" sz="1800" b="1" dirty="0"/>
              <a:t> Total Dual Plan </a:t>
            </a:r>
            <a:r>
              <a:rPr lang="en-US" sz="1800" dirty="0"/>
              <a:t>(Alameda, Albany, Berkeley, Emeryville, and Oakland only)</a:t>
            </a:r>
          </a:p>
          <a:p>
            <a:pPr marL="276754" indent="-275166">
              <a:lnSpc>
                <a:spcPct val="90000"/>
              </a:lnSpc>
              <a:spcBef>
                <a:spcPts val="700"/>
              </a:spcBef>
              <a:buSzPct val="110000"/>
              <a:buFont typeface="Times New Roman"/>
              <a:buChar char="•"/>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sz="1800" dirty="0"/>
              <a:t>D-SNPs have $0 premiums and few co-pays and they include Part D coverage with the full subsidy.</a:t>
            </a:r>
          </a:p>
          <a:p>
            <a:pPr marL="276754" indent="-275166">
              <a:lnSpc>
                <a:spcPct val="90000"/>
              </a:lnSpc>
              <a:spcBef>
                <a:spcPts val="700"/>
              </a:spcBef>
              <a:buClr>
                <a:srgbClr val="000000"/>
              </a:buClr>
              <a:buSzPct val="110000"/>
              <a:buFont typeface="Times New Roman"/>
              <a:buChar char="•"/>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sz="1800" dirty="0"/>
              <a:t>PACE Plans in Alameda County:</a:t>
            </a:r>
            <a:endParaRPr lang="en-US" sz="1800" baseline="30000" dirty="0"/>
          </a:p>
          <a:p>
            <a:pPr marL="1320212" lvl="2" indent="-301037">
              <a:lnSpc>
                <a:spcPct val="90000"/>
              </a:lnSpc>
              <a:spcBef>
                <a:spcPts val="700"/>
              </a:spcBef>
              <a:buClr>
                <a:srgbClr val="000000"/>
              </a:buClr>
              <a:buSzPct val="85000"/>
              <a:buFont typeface="Helvetica"/>
              <a:buChar char="▪"/>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sz="1800" b="1" dirty="0"/>
              <a:t>Center for Elders Independence </a:t>
            </a:r>
          </a:p>
          <a:p>
            <a:pPr marL="1019175" lvl="2">
              <a:lnSpc>
                <a:spcPct val="90000"/>
              </a:lnSpc>
              <a:spcBef>
                <a:spcPts val="700"/>
              </a:spcBef>
              <a:buClr>
                <a:srgbClr val="000000"/>
              </a:buClr>
              <a:buSzPct val="85000"/>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sz="1800" dirty="0"/>
              <a:t>	(North &amp; Central County only)</a:t>
            </a:r>
            <a:endParaRPr lang="en-US" sz="1800" baseline="30000" dirty="0"/>
          </a:p>
          <a:p>
            <a:pPr marL="1320212" lvl="2" indent="-301037">
              <a:lnSpc>
                <a:spcPct val="90000"/>
              </a:lnSpc>
              <a:spcBef>
                <a:spcPts val="700"/>
              </a:spcBef>
              <a:buClr>
                <a:srgbClr val="000000"/>
              </a:buClr>
              <a:buSzPct val="85000"/>
              <a:buFont typeface="Helvetica"/>
              <a:buChar char="▪"/>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sz="1800" b="1" dirty="0"/>
              <a:t>On </a:t>
            </a:r>
            <a:r>
              <a:rPr lang="en-US" sz="1800" b="1" dirty="0" err="1"/>
              <a:t>Lok</a:t>
            </a:r>
            <a:r>
              <a:rPr lang="en-US" sz="1800" b="1" dirty="0"/>
              <a:t> </a:t>
            </a:r>
            <a:r>
              <a:rPr lang="en-US" sz="1800" b="1" dirty="0" err="1"/>
              <a:t>Lifeways</a:t>
            </a:r>
            <a:r>
              <a:rPr lang="en-US" sz="1800" b="1" dirty="0"/>
              <a:t> </a:t>
            </a:r>
          </a:p>
          <a:p>
            <a:pPr marL="1019175" lvl="3">
              <a:lnSpc>
                <a:spcPct val="90000"/>
              </a:lnSpc>
              <a:spcBef>
                <a:spcPts val="700"/>
              </a:spcBef>
              <a:buClr>
                <a:srgbClr val="000000"/>
              </a:buClr>
              <a:buSzPct val="85000"/>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sz="1800" b="1" dirty="0"/>
              <a:t>	</a:t>
            </a:r>
            <a:r>
              <a:rPr lang="en-US" sz="1800" dirty="0"/>
              <a:t>(Fremont, Newark, Union City only)</a:t>
            </a:r>
          </a:p>
          <a:p>
            <a:pPr marL="276754" indent="-275166">
              <a:lnSpc>
                <a:spcPct val="90000"/>
              </a:lnSpc>
              <a:spcBef>
                <a:spcPts val="700"/>
              </a:spcBef>
              <a:buSzPct val="110000"/>
              <a:buFont typeface="Arial"/>
              <a:buChar char="•"/>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sz="1800" dirty="0"/>
              <a:t>PACE plans operate like SNPs, but provide additional services and have more eligibility restrictions  (age 55+, at risk of institutionalization).</a:t>
            </a:r>
          </a:p>
          <a:p>
            <a:pPr eaLnBrk="1" hangingPunct="1">
              <a:defRPr/>
            </a:pPr>
            <a:endParaRPr lang="en-US" altLang="en-US" dirty="0">
              <a:latin typeface="Arial" charset="0"/>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a:ln>
            <a:miter lim="800000"/>
            <a:headEnd/>
            <a:tailEnd/>
          </a:ln>
        </p:spPr>
        <p:txBody>
          <a:bodyPr/>
          <a:lstStyle/>
          <a:p>
            <a:fld id="{9E9B4790-C07D-4E2A-8BE4-50B4EE8AEC52}" type="slidenum">
              <a:rPr lang="en-US" altLang="en-US" smtClean="0">
                <a:latin typeface="Arial" charset="0"/>
                <a:cs typeface="Arial" charset="0"/>
              </a:rPr>
              <a:pPr/>
              <a:t>26</a:t>
            </a:fld>
            <a:endParaRPr lang="en-US" altLang="en-US">
              <a:latin typeface="Arial" charset="0"/>
              <a:cs typeface="Arial" charset="0"/>
            </a:endParaRPr>
          </a:p>
        </p:txBody>
      </p:sp>
      <p:sp>
        <p:nvSpPr>
          <p:cNvPr id="71682"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p:txBody>
          <a:bodyPr/>
          <a:lstStyle/>
          <a:p>
            <a:pPr eaLnBrk="1" hangingPunct="1">
              <a:defRPr/>
            </a:pPr>
            <a:r>
              <a:rPr lang="en-US" altLang="en-US" dirty="0">
                <a:latin typeface="Arial" charset="0"/>
                <a:cs typeface="Arial" charset="0"/>
              </a:rPr>
              <a:t>Every year there are changes!  For 2016 there will be 8 HMO plans instead of 10 in 2015. SNPs are staying the same:</a:t>
            </a:r>
          </a:p>
          <a:p>
            <a:pPr eaLnBrk="1" hangingPunct="1">
              <a:defRPr/>
            </a:pPr>
            <a:endParaRPr lang="en-US" altLang="en-US" dirty="0">
              <a:latin typeface="Arial" charset="0"/>
              <a:cs typeface="Arial" charset="0"/>
            </a:endParaRPr>
          </a:p>
          <a:p>
            <a:pPr marL="276754" indent="-275166">
              <a:lnSpc>
                <a:spcPct val="90000"/>
              </a:lnSpc>
              <a:spcBef>
                <a:spcPts val="700"/>
              </a:spcBef>
              <a:buSzPct val="110000"/>
              <a:buFont typeface="Times New Roman"/>
              <a:buChar char="•"/>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sz="1800" dirty="0"/>
              <a:t>D-SNPs are for those with Medicare and full </a:t>
            </a:r>
            <a:r>
              <a:rPr lang="en-US" sz="1800" dirty="0" err="1"/>
              <a:t>Medi</a:t>
            </a:r>
            <a:r>
              <a:rPr lang="en-US" sz="1800" dirty="0"/>
              <a:t>-Cal (duals):</a:t>
            </a:r>
          </a:p>
          <a:p>
            <a:pPr marL="837329" lvl="2" indent="-327741">
              <a:lnSpc>
                <a:spcPct val="80000"/>
              </a:lnSpc>
              <a:spcBef>
                <a:spcPts val="700"/>
              </a:spcBef>
              <a:buClr>
                <a:srgbClr val="000000"/>
              </a:buClr>
              <a:buSzPct val="110000"/>
              <a:buFont typeface="Helvetica"/>
              <a:buChar char="▪"/>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sz="1800" b="1" dirty="0"/>
              <a:t>Kaiser Sr. Advantage Medicare </a:t>
            </a:r>
            <a:r>
              <a:rPr lang="en-US" sz="1800" b="1" dirty="0" err="1"/>
              <a:t>Medi</a:t>
            </a:r>
            <a:r>
              <a:rPr lang="en-US" sz="1800" b="1" dirty="0"/>
              <a:t>-Cal Plan</a:t>
            </a:r>
          </a:p>
          <a:p>
            <a:pPr marL="837329" lvl="1" indent="-327741">
              <a:lnSpc>
                <a:spcPct val="80000"/>
              </a:lnSpc>
              <a:spcBef>
                <a:spcPts val="700"/>
              </a:spcBef>
              <a:buClr>
                <a:srgbClr val="000000"/>
              </a:buClr>
              <a:buSzPct val="110000"/>
              <a:buFont typeface="Helvetica"/>
              <a:buChar char="▪"/>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sz="1800" b="1" dirty="0"/>
              <a:t>Care 1</a:t>
            </a:r>
            <a:r>
              <a:rPr lang="en-US" sz="1800" b="1" baseline="30000" dirty="0"/>
              <a:t>st</a:t>
            </a:r>
            <a:r>
              <a:rPr lang="en-US" sz="1800" b="1" dirty="0"/>
              <a:t> Total Dual Plan </a:t>
            </a:r>
            <a:r>
              <a:rPr lang="en-US" sz="1800" dirty="0"/>
              <a:t>(Alameda, Albany, Berkeley, Emeryville, and Oakland only)</a:t>
            </a:r>
          </a:p>
          <a:p>
            <a:pPr marL="276754" indent="-275166">
              <a:lnSpc>
                <a:spcPct val="90000"/>
              </a:lnSpc>
              <a:spcBef>
                <a:spcPts val="700"/>
              </a:spcBef>
              <a:buSzPct val="110000"/>
              <a:buFont typeface="Times New Roman"/>
              <a:buChar char="•"/>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sz="1800" dirty="0"/>
              <a:t>D-SNPs have $0 premiums and few co-pays and they include Part D coverage with the full subsidy.</a:t>
            </a:r>
          </a:p>
          <a:p>
            <a:pPr marL="276754" indent="-275166">
              <a:lnSpc>
                <a:spcPct val="90000"/>
              </a:lnSpc>
              <a:spcBef>
                <a:spcPts val="700"/>
              </a:spcBef>
              <a:buClr>
                <a:srgbClr val="000000"/>
              </a:buClr>
              <a:buSzPct val="110000"/>
              <a:buFont typeface="Times New Roman"/>
              <a:buChar char="•"/>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sz="1800" dirty="0"/>
              <a:t>PACE Plans in Alameda County:</a:t>
            </a:r>
            <a:endParaRPr lang="en-US" sz="1800" baseline="30000" dirty="0"/>
          </a:p>
          <a:p>
            <a:pPr marL="1320212" lvl="2" indent="-301037">
              <a:lnSpc>
                <a:spcPct val="90000"/>
              </a:lnSpc>
              <a:spcBef>
                <a:spcPts val="700"/>
              </a:spcBef>
              <a:buClr>
                <a:srgbClr val="000000"/>
              </a:buClr>
              <a:buSzPct val="85000"/>
              <a:buFont typeface="Helvetica"/>
              <a:buChar char="▪"/>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sz="1800" b="1" dirty="0"/>
              <a:t>Center for Elders Independence </a:t>
            </a:r>
          </a:p>
          <a:p>
            <a:pPr marL="1019175" lvl="2">
              <a:lnSpc>
                <a:spcPct val="90000"/>
              </a:lnSpc>
              <a:spcBef>
                <a:spcPts val="700"/>
              </a:spcBef>
              <a:buClr>
                <a:srgbClr val="000000"/>
              </a:buClr>
              <a:buSzPct val="85000"/>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sz="1800" dirty="0"/>
              <a:t>	(North &amp; Central County only)</a:t>
            </a:r>
            <a:endParaRPr lang="en-US" sz="1800" baseline="30000" dirty="0"/>
          </a:p>
          <a:p>
            <a:pPr marL="1320212" lvl="2" indent="-301037">
              <a:lnSpc>
                <a:spcPct val="90000"/>
              </a:lnSpc>
              <a:spcBef>
                <a:spcPts val="700"/>
              </a:spcBef>
              <a:buClr>
                <a:srgbClr val="000000"/>
              </a:buClr>
              <a:buSzPct val="85000"/>
              <a:buFont typeface="Helvetica"/>
              <a:buChar char="▪"/>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sz="1800" b="1" dirty="0"/>
              <a:t>On </a:t>
            </a:r>
            <a:r>
              <a:rPr lang="en-US" sz="1800" b="1" dirty="0" err="1"/>
              <a:t>Lok</a:t>
            </a:r>
            <a:r>
              <a:rPr lang="en-US" sz="1800" b="1" dirty="0"/>
              <a:t> </a:t>
            </a:r>
            <a:r>
              <a:rPr lang="en-US" sz="1800" b="1" dirty="0" err="1"/>
              <a:t>Lifeways</a:t>
            </a:r>
            <a:r>
              <a:rPr lang="en-US" sz="1800" b="1" dirty="0"/>
              <a:t> </a:t>
            </a:r>
          </a:p>
          <a:p>
            <a:pPr marL="1019175" lvl="3">
              <a:lnSpc>
                <a:spcPct val="90000"/>
              </a:lnSpc>
              <a:spcBef>
                <a:spcPts val="700"/>
              </a:spcBef>
              <a:buClr>
                <a:srgbClr val="000000"/>
              </a:buClr>
              <a:buSzPct val="85000"/>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sz="1800" b="1" dirty="0"/>
              <a:t>	</a:t>
            </a:r>
            <a:r>
              <a:rPr lang="en-US" sz="1800" dirty="0"/>
              <a:t>(Fremont, Newark, Union City only)</a:t>
            </a:r>
          </a:p>
          <a:p>
            <a:pPr marL="276754" indent="-275166">
              <a:lnSpc>
                <a:spcPct val="90000"/>
              </a:lnSpc>
              <a:spcBef>
                <a:spcPts val="700"/>
              </a:spcBef>
              <a:buSzPct val="110000"/>
              <a:buFont typeface="Arial"/>
              <a:buChar char="•"/>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sz="1800" dirty="0"/>
              <a:t>PACE plans operate like SNPs, but provide additional services and have more eligibility restrictions  (age 55+, at risk of institutionalization).</a:t>
            </a:r>
          </a:p>
          <a:p>
            <a:pPr eaLnBrk="1" hangingPunct="1">
              <a:defRPr/>
            </a:pPr>
            <a:endParaRPr lang="en-US" altLang="en-US" dirty="0">
              <a:latin typeface="Arial" charset="0"/>
              <a:cs typeface="Arial" charset="0"/>
            </a:endParaRPr>
          </a:p>
        </p:txBody>
      </p:sp>
    </p:spTree>
    <p:extLst>
      <p:ext uri="{BB962C8B-B14F-4D97-AF65-F5344CB8AC3E}">
        <p14:creationId xmlns:p14="http://schemas.microsoft.com/office/powerpoint/2010/main" val="27929709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a:ln>
            <a:miter lim="800000"/>
            <a:headEnd/>
            <a:tailEnd/>
          </a:ln>
        </p:spPr>
        <p:txBody>
          <a:bodyPr/>
          <a:lstStyle/>
          <a:p>
            <a:fld id="{9E9B4790-C07D-4E2A-8BE4-50B4EE8AEC52}" type="slidenum">
              <a:rPr lang="en-US" altLang="en-US" smtClean="0">
                <a:latin typeface="Arial" charset="0"/>
                <a:cs typeface="Arial" charset="0"/>
              </a:rPr>
              <a:pPr/>
              <a:t>27</a:t>
            </a:fld>
            <a:endParaRPr lang="en-US" altLang="en-US">
              <a:latin typeface="Arial" charset="0"/>
              <a:cs typeface="Arial" charset="0"/>
            </a:endParaRPr>
          </a:p>
        </p:txBody>
      </p:sp>
      <p:sp>
        <p:nvSpPr>
          <p:cNvPr id="71682"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p:txBody>
          <a:bodyPr/>
          <a:lstStyle/>
          <a:p>
            <a:pPr eaLnBrk="1" hangingPunct="1">
              <a:defRPr/>
            </a:pPr>
            <a:r>
              <a:rPr lang="en-US" altLang="en-US" dirty="0">
                <a:latin typeface="Arial" charset="0"/>
                <a:cs typeface="Arial" charset="0"/>
              </a:rPr>
              <a:t>Every year there are changes!  For 2016 there will be 8 HMO plans instead of 10 in 2015. SNPs are staying the same:</a:t>
            </a:r>
          </a:p>
          <a:p>
            <a:pPr eaLnBrk="1" hangingPunct="1">
              <a:defRPr/>
            </a:pPr>
            <a:endParaRPr lang="en-US" altLang="en-US" dirty="0">
              <a:latin typeface="Arial" charset="0"/>
              <a:cs typeface="Arial" charset="0"/>
            </a:endParaRPr>
          </a:p>
          <a:p>
            <a:pPr marL="276754" indent="-275166">
              <a:lnSpc>
                <a:spcPct val="90000"/>
              </a:lnSpc>
              <a:spcBef>
                <a:spcPts val="700"/>
              </a:spcBef>
              <a:buSzPct val="110000"/>
              <a:buFont typeface="Times New Roman"/>
              <a:buChar char="•"/>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sz="1800" dirty="0"/>
              <a:t>D-SNPs are for those with Medicare and full </a:t>
            </a:r>
            <a:r>
              <a:rPr lang="en-US" sz="1800" dirty="0" err="1"/>
              <a:t>Medi</a:t>
            </a:r>
            <a:r>
              <a:rPr lang="en-US" sz="1800" dirty="0"/>
              <a:t>-Cal (duals):</a:t>
            </a:r>
          </a:p>
          <a:p>
            <a:pPr marL="837329" lvl="2" indent="-327741">
              <a:lnSpc>
                <a:spcPct val="80000"/>
              </a:lnSpc>
              <a:spcBef>
                <a:spcPts val="700"/>
              </a:spcBef>
              <a:buClr>
                <a:srgbClr val="000000"/>
              </a:buClr>
              <a:buSzPct val="110000"/>
              <a:buFont typeface="Helvetica"/>
              <a:buChar char="▪"/>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sz="1800" b="1" dirty="0"/>
              <a:t>Kaiser Sr. Advantage Medicare </a:t>
            </a:r>
            <a:r>
              <a:rPr lang="en-US" sz="1800" b="1" dirty="0" err="1"/>
              <a:t>Medi</a:t>
            </a:r>
            <a:r>
              <a:rPr lang="en-US" sz="1800" b="1" dirty="0"/>
              <a:t>-Cal Plan</a:t>
            </a:r>
          </a:p>
          <a:p>
            <a:pPr marL="837329" lvl="1" indent="-327741">
              <a:lnSpc>
                <a:spcPct val="80000"/>
              </a:lnSpc>
              <a:spcBef>
                <a:spcPts val="700"/>
              </a:spcBef>
              <a:buClr>
                <a:srgbClr val="000000"/>
              </a:buClr>
              <a:buSzPct val="110000"/>
              <a:buFont typeface="Helvetica"/>
              <a:buChar char="▪"/>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sz="1800" b="1" dirty="0"/>
              <a:t>Care 1</a:t>
            </a:r>
            <a:r>
              <a:rPr lang="en-US" sz="1800" b="1" baseline="30000" dirty="0"/>
              <a:t>st</a:t>
            </a:r>
            <a:r>
              <a:rPr lang="en-US" sz="1800" b="1" dirty="0"/>
              <a:t> Total Dual Plan </a:t>
            </a:r>
            <a:r>
              <a:rPr lang="en-US" sz="1800" dirty="0"/>
              <a:t>(Alameda, Albany, Berkeley, Emeryville, and Oakland only)</a:t>
            </a:r>
          </a:p>
          <a:p>
            <a:pPr marL="276754" indent="-275166">
              <a:lnSpc>
                <a:spcPct val="90000"/>
              </a:lnSpc>
              <a:spcBef>
                <a:spcPts val="700"/>
              </a:spcBef>
              <a:buSzPct val="110000"/>
              <a:buFont typeface="Times New Roman"/>
              <a:buChar char="•"/>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sz="1800" dirty="0"/>
              <a:t>D-SNPs have $0 premiums and few co-pays and they include Part D coverage with the full subsidy.</a:t>
            </a:r>
          </a:p>
          <a:p>
            <a:pPr marL="276754" indent="-275166">
              <a:lnSpc>
                <a:spcPct val="90000"/>
              </a:lnSpc>
              <a:spcBef>
                <a:spcPts val="700"/>
              </a:spcBef>
              <a:buClr>
                <a:srgbClr val="000000"/>
              </a:buClr>
              <a:buSzPct val="110000"/>
              <a:buFont typeface="Times New Roman"/>
              <a:buChar char="•"/>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sz="1800" dirty="0"/>
              <a:t>PACE Plans in Alameda County:</a:t>
            </a:r>
            <a:endParaRPr lang="en-US" sz="1800" baseline="30000" dirty="0"/>
          </a:p>
          <a:p>
            <a:pPr marL="1320212" lvl="2" indent="-301037">
              <a:lnSpc>
                <a:spcPct val="90000"/>
              </a:lnSpc>
              <a:spcBef>
                <a:spcPts val="700"/>
              </a:spcBef>
              <a:buClr>
                <a:srgbClr val="000000"/>
              </a:buClr>
              <a:buSzPct val="85000"/>
              <a:buFont typeface="Helvetica"/>
              <a:buChar char="▪"/>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sz="1800" b="1" dirty="0"/>
              <a:t>Center for Elders Independence </a:t>
            </a:r>
          </a:p>
          <a:p>
            <a:pPr marL="1019175" lvl="2">
              <a:lnSpc>
                <a:spcPct val="90000"/>
              </a:lnSpc>
              <a:spcBef>
                <a:spcPts val="700"/>
              </a:spcBef>
              <a:buClr>
                <a:srgbClr val="000000"/>
              </a:buClr>
              <a:buSzPct val="85000"/>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sz="1800" dirty="0"/>
              <a:t>	(North &amp; Central County only)</a:t>
            </a:r>
            <a:endParaRPr lang="en-US" sz="1800" baseline="30000" dirty="0"/>
          </a:p>
          <a:p>
            <a:pPr marL="1320212" lvl="2" indent="-301037">
              <a:lnSpc>
                <a:spcPct val="90000"/>
              </a:lnSpc>
              <a:spcBef>
                <a:spcPts val="700"/>
              </a:spcBef>
              <a:buClr>
                <a:srgbClr val="000000"/>
              </a:buClr>
              <a:buSzPct val="85000"/>
              <a:buFont typeface="Helvetica"/>
              <a:buChar char="▪"/>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sz="1800" b="1" dirty="0"/>
              <a:t>On </a:t>
            </a:r>
            <a:r>
              <a:rPr lang="en-US" sz="1800" b="1" dirty="0" err="1"/>
              <a:t>Lok</a:t>
            </a:r>
            <a:r>
              <a:rPr lang="en-US" sz="1800" b="1" dirty="0"/>
              <a:t> </a:t>
            </a:r>
            <a:r>
              <a:rPr lang="en-US" sz="1800" b="1" dirty="0" err="1"/>
              <a:t>Lifeways</a:t>
            </a:r>
            <a:r>
              <a:rPr lang="en-US" sz="1800" b="1" dirty="0"/>
              <a:t> </a:t>
            </a:r>
          </a:p>
          <a:p>
            <a:pPr marL="1019175" lvl="3">
              <a:lnSpc>
                <a:spcPct val="90000"/>
              </a:lnSpc>
              <a:spcBef>
                <a:spcPts val="700"/>
              </a:spcBef>
              <a:buClr>
                <a:srgbClr val="000000"/>
              </a:buClr>
              <a:buSzPct val="85000"/>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sz="1800" b="1" dirty="0"/>
              <a:t>	</a:t>
            </a:r>
            <a:r>
              <a:rPr lang="en-US" sz="1800" dirty="0"/>
              <a:t>(Fremont, Newark, Union City only)</a:t>
            </a:r>
          </a:p>
          <a:p>
            <a:pPr marL="276754" indent="-275166">
              <a:lnSpc>
                <a:spcPct val="90000"/>
              </a:lnSpc>
              <a:spcBef>
                <a:spcPts val="700"/>
              </a:spcBef>
              <a:buSzPct val="110000"/>
              <a:buFont typeface="Arial"/>
              <a:buChar char="•"/>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sz="1800" dirty="0"/>
              <a:t>PACE plans operate like SNPs, but provide additional services and have more eligibility restrictions  (age 55+, at risk of institutionalization).</a:t>
            </a:r>
          </a:p>
          <a:p>
            <a:pPr eaLnBrk="1" hangingPunct="1">
              <a:defRPr/>
            </a:pPr>
            <a:endParaRPr lang="en-US" altLang="en-US" dirty="0">
              <a:latin typeface="Arial" charset="0"/>
              <a:cs typeface="Arial" charset="0"/>
            </a:endParaRPr>
          </a:p>
        </p:txBody>
      </p:sp>
    </p:spTree>
    <p:extLst>
      <p:ext uri="{BB962C8B-B14F-4D97-AF65-F5344CB8AC3E}">
        <p14:creationId xmlns:p14="http://schemas.microsoft.com/office/powerpoint/2010/main" val="7738569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a:ln>
            <a:miter lim="800000"/>
            <a:headEnd/>
            <a:tailEnd/>
          </a:ln>
        </p:spPr>
        <p:txBody>
          <a:bodyPr/>
          <a:lstStyle/>
          <a:p>
            <a:fld id="{9E9B4790-C07D-4E2A-8BE4-50B4EE8AEC52}" type="slidenum">
              <a:rPr lang="en-US" altLang="en-US" smtClean="0">
                <a:latin typeface="Arial" charset="0"/>
                <a:cs typeface="Arial" charset="0"/>
              </a:rPr>
              <a:pPr/>
              <a:t>28</a:t>
            </a:fld>
            <a:endParaRPr lang="en-US" altLang="en-US">
              <a:latin typeface="Arial" charset="0"/>
              <a:cs typeface="Arial" charset="0"/>
            </a:endParaRPr>
          </a:p>
        </p:txBody>
      </p:sp>
      <p:sp>
        <p:nvSpPr>
          <p:cNvPr id="71682"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p:txBody>
          <a:bodyPr/>
          <a:lstStyle/>
          <a:p>
            <a:pPr eaLnBrk="1" hangingPunct="1">
              <a:defRPr/>
            </a:pPr>
            <a:r>
              <a:rPr lang="en-US" altLang="en-US" dirty="0">
                <a:latin typeface="Arial" charset="0"/>
                <a:cs typeface="Arial" charset="0"/>
              </a:rPr>
              <a:t>Every year there are changes!  For 2016 there will be 8 HMO plans instead of 10 in 2015. SNPs are staying the same:</a:t>
            </a:r>
          </a:p>
          <a:p>
            <a:pPr eaLnBrk="1" hangingPunct="1">
              <a:defRPr/>
            </a:pPr>
            <a:endParaRPr lang="en-US" altLang="en-US" dirty="0">
              <a:latin typeface="Arial" charset="0"/>
              <a:cs typeface="Arial" charset="0"/>
            </a:endParaRPr>
          </a:p>
          <a:p>
            <a:pPr marL="276754" indent="-275166">
              <a:lnSpc>
                <a:spcPct val="90000"/>
              </a:lnSpc>
              <a:spcBef>
                <a:spcPts val="700"/>
              </a:spcBef>
              <a:buSzPct val="110000"/>
              <a:buFont typeface="Times New Roman"/>
              <a:buChar char="•"/>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sz="1800" dirty="0"/>
              <a:t>D-SNPs are for those with Medicare and full </a:t>
            </a:r>
            <a:r>
              <a:rPr lang="en-US" sz="1800" dirty="0" err="1"/>
              <a:t>Medi</a:t>
            </a:r>
            <a:r>
              <a:rPr lang="en-US" sz="1800" dirty="0"/>
              <a:t>-Cal (duals):</a:t>
            </a:r>
          </a:p>
          <a:p>
            <a:pPr marL="837329" lvl="2" indent="-327741">
              <a:lnSpc>
                <a:spcPct val="80000"/>
              </a:lnSpc>
              <a:spcBef>
                <a:spcPts val="700"/>
              </a:spcBef>
              <a:buClr>
                <a:srgbClr val="000000"/>
              </a:buClr>
              <a:buSzPct val="110000"/>
              <a:buFont typeface="Helvetica"/>
              <a:buChar char="▪"/>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sz="1800" b="1" dirty="0"/>
              <a:t>Kaiser Sr. Advantage Medicare </a:t>
            </a:r>
            <a:r>
              <a:rPr lang="en-US" sz="1800" b="1" dirty="0" err="1"/>
              <a:t>Medi</a:t>
            </a:r>
            <a:r>
              <a:rPr lang="en-US" sz="1800" b="1" dirty="0"/>
              <a:t>-Cal Plan</a:t>
            </a:r>
          </a:p>
          <a:p>
            <a:pPr marL="837329" lvl="1" indent="-327741">
              <a:lnSpc>
                <a:spcPct val="80000"/>
              </a:lnSpc>
              <a:spcBef>
                <a:spcPts val="700"/>
              </a:spcBef>
              <a:buClr>
                <a:srgbClr val="000000"/>
              </a:buClr>
              <a:buSzPct val="110000"/>
              <a:buFont typeface="Helvetica"/>
              <a:buChar char="▪"/>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sz="1800" b="1" dirty="0"/>
              <a:t>Care 1</a:t>
            </a:r>
            <a:r>
              <a:rPr lang="en-US" sz="1800" b="1" baseline="30000" dirty="0"/>
              <a:t>st</a:t>
            </a:r>
            <a:r>
              <a:rPr lang="en-US" sz="1800" b="1" dirty="0"/>
              <a:t> Total Dual Plan </a:t>
            </a:r>
            <a:r>
              <a:rPr lang="en-US" sz="1800" dirty="0"/>
              <a:t>(Alameda, Albany, Berkeley, Emeryville, and Oakland only)</a:t>
            </a:r>
          </a:p>
          <a:p>
            <a:pPr marL="276754" indent="-275166">
              <a:lnSpc>
                <a:spcPct val="90000"/>
              </a:lnSpc>
              <a:spcBef>
                <a:spcPts val="700"/>
              </a:spcBef>
              <a:buSzPct val="110000"/>
              <a:buFont typeface="Times New Roman"/>
              <a:buChar char="•"/>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sz="1800" dirty="0"/>
              <a:t>D-SNPs have $0 premiums and few co-pays and they include Part D coverage with the full subsidy.</a:t>
            </a:r>
          </a:p>
          <a:p>
            <a:pPr marL="276754" indent="-275166">
              <a:lnSpc>
                <a:spcPct val="90000"/>
              </a:lnSpc>
              <a:spcBef>
                <a:spcPts val="700"/>
              </a:spcBef>
              <a:buClr>
                <a:srgbClr val="000000"/>
              </a:buClr>
              <a:buSzPct val="110000"/>
              <a:buFont typeface="Times New Roman"/>
              <a:buChar char="•"/>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sz="1800" dirty="0"/>
              <a:t>PACE Plans in Alameda County:</a:t>
            </a:r>
            <a:endParaRPr lang="en-US" sz="1800" baseline="30000" dirty="0"/>
          </a:p>
          <a:p>
            <a:pPr marL="1320212" lvl="2" indent="-301037">
              <a:lnSpc>
                <a:spcPct val="90000"/>
              </a:lnSpc>
              <a:spcBef>
                <a:spcPts val="700"/>
              </a:spcBef>
              <a:buClr>
                <a:srgbClr val="000000"/>
              </a:buClr>
              <a:buSzPct val="85000"/>
              <a:buFont typeface="Helvetica"/>
              <a:buChar char="▪"/>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sz="1800" b="1" dirty="0"/>
              <a:t>Center for Elders Independence </a:t>
            </a:r>
          </a:p>
          <a:p>
            <a:pPr marL="1019175" lvl="2">
              <a:lnSpc>
                <a:spcPct val="90000"/>
              </a:lnSpc>
              <a:spcBef>
                <a:spcPts val="700"/>
              </a:spcBef>
              <a:buClr>
                <a:srgbClr val="000000"/>
              </a:buClr>
              <a:buSzPct val="85000"/>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sz="1800" dirty="0"/>
              <a:t>	(North &amp; Central County only)</a:t>
            </a:r>
            <a:endParaRPr lang="en-US" sz="1800" baseline="30000" dirty="0"/>
          </a:p>
          <a:p>
            <a:pPr marL="1320212" lvl="2" indent="-301037">
              <a:lnSpc>
                <a:spcPct val="90000"/>
              </a:lnSpc>
              <a:spcBef>
                <a:spcPts val="700"/>
              </a:spcBef>
              <a:buClr>
                <a:srgbClr val="000000"/>
              </a:buClr>
              <a:buSzPct val="85000"/>
              <a:buFont typeface="Helvetica"/>
              <a:buChar char="▪"/>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sz="1800" b="1" dirty="0"/>
              <a:t>On </a:t>
            </a:r>
            <a:r>
              <a:rPr lang="en-US" sz="1800" b="1" dirty="0" err="1"/>
              <a:t>Lok</a:t>
            </a:r>
            <a:r>
              <a:rPr lang="en-US" sz="1800" b="1" dirty="0"/>
              <a:t> </a:t>
            </a:r>
            <a:r>
              <a:rPr lang="en-US" sz="1800" b="1" dirty="0" err="1"/>
              <a:t>Lifeways</a:t>
            </a:r>
            <a:r>
              <a:rPr lang="en-US" sz="1800" b="1" dirty="0"/>
              <a:t> </a:t>
            </a:r>
          </a:p>
          <a:p>
            <a:pPr marL="1019175" lvl="3">
              <a:lnSpc>
                <a:spcPct val="90000"/>
              </a:lnSpc>
              <a:spcBef>
                <a:spcPts val="700"/>
              </a:spcBef>
              <a:buClr>
                <a:srgbClr val="000000"/>
              </a:buClr>
              <a:buSzPct val="85000"/>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sz="1800" b="1" dirty="0"/>
              <a:t>	</a:t>
            </a:r>
            <a:r>
              <a:rPr lang="en-US" sz="1800" dirty="0"/>
              <a:t>(Fremont, Newark, Union City only)</a:t>
            </a:r>
          </a:p>
          <a:p>
            <a:pPr marL="276754" indent="-275166">
              <a:lnSpc>
                <a:spcPct val="90000"/>
              </a:lnSpc>
              <a:spcBef>
                <a:spcPts val="700"/>
              </a:spcBef>
              <a:buSzPct val="110000"/>
              <a:buFont typeface="Arial"/>
              <a:buChar char="•"/>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sz="1800" dirty="0"/>
              <a:t>PACE plans operate like SNPs, but provide additional services and have more eligibility restrictions  (age 55+, at risk of institutionalization).</a:t>
            </a:r>
          </a:p>
          <a:p>
            <a:pPr eaLnBrk="1" hangingPunct="1">
              <a:defRPr/>
            </a:pPr>
            <a:endParaRPr lang="en-US" altLang="en-US" dirty="0">
              <a:latin typeface="Arial" charset="0"/>
              <a:cs typeface="Arial" charset="0"/>
            </a:endParaRPr>
          </a:p>
        </p:txBody>
      </p:sp>
    </p:spTree>
    <p:extLst>
      <p:ext uri="{BB962C8B-B14F-4D97-AF65-F5344CB8AC3E}">
        <p14:creationId xmlns:p14="http://schemas.microsoft.com/office/powerpoint/2010/main" val="9290801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a:ln>
            <a:miter lim="800000"/>
            <a:headEnd/>
            <a:tailEnd/>
          </a:ln>
        </p:spPr>
        <p:txBody>
          <a:bodyPr/>
          <a:lstStyle/>
          <a:p>
            <a:fld id="{9E9B4790-C07D-4E2A-8BE4-50B4EE8AEC52}" type="slidenum">
              <a:rPr lang="en-US" altLang="en-US" smtClean="0">
                <a:latin typeface="Arial" charset="0"/>
                <a:cs typeface="Arial" charset="0"/>
              </a:rPr>
              <a:pPr/>
              <a:t>29</a:t>
            </a:fld>
            <a:endParaRPr lang="en-US" altLang="en-US">
              <a:latin typeface="Arial" charset="0"/>
              <a:cs typeface="Arial" charset="0"/>
            </a:endParaRPr>
          </a:p>
        </p:txBody>
      </p:sp>
      <p:sp>
        <p:nvSpPr>
          <p:cNvPr id="71682"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p:txBody>
          <a:bodyPr/>
          <a:lstStyle/>
          <a:p>
            <a:pPr eaLnBrk="1" hangingPunct="1">
              <a:defRPr/>
            </a:pPr>
            <a:r>
              <a:rPr lang="en-US" altLang="en-US" dirty="0">
                <a:latin typeface="Arial" charset="0"/>
                <a:cs typeface="Arial" charset="0"/>
              </a:rPr>
              <a:t>Every year there are changes!  For 2016 there will be 8 HMO plans instead of 10 in 2015. SNPs are staying the same:</a:t>
            </a:r>
          </a:p>
          <a:p>
            <a:pPr eaLnBrk="1" hangingPunct="1">
              <a:defRPr/>
            </a:pPr>
            <a:endParaRPr lang="en-US" altLang="en-US" dirty="0">
              <a:latin typeface="Arial" charset="0"/>
              <a:cs typeface="Arial" charset="0"/>
            </a:endParaRPr>
          </a:p>
          <a:p>
            <a:pPr marL="276754" indent="-275166">
              <a:lnSpc>
                <a:spcPct val="90000"/>
              </a:lnSpc>
              <a:spcBef>
                <a:spcPts val="700"/>
              </a:spcBef>
              <a:buSzPct val="110000"/>
              <a:buFont typeface="Times New Roman"/>
              <a:buChar char="•"/>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sz="1800" dirty="0"/>
              <a:t>D-SNPs are for those with Medicare and full </a:t>
            </a:r>
            <a:r>
              <a:rPr lang="en-US" sz="1800" dirty="0" err="1"/>
              <a:t>Medi</a:t>
            </a:r>
            <a:r>
              <a:rPr lang="en-US" sz="1800" dirty="0"/>
              <a:t>-Cal (duals):</a:t>
            </a:r>
          </a:p>
          <a:p>
            <a:pPr marL="837329" lvl="2" indent="-327741">
              <a:lnSpc>
                <a:spcPct val="80000"/>
              </a:lnSpc>
              <a:spcBef>
                <a:spcPts val="700"/>
              </a:spcBef>
              <a:buClr>
                <a:srgbClr val="000000"/>
              </a:buClr>
              <a:buSzPct val="110000"/>
              <a:buFont typeface="Helvetica"/>
              <a:buChar char="▪"/>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sz="1800" b="1" dirty="0"/>
              <a:t>Kaiser Sr. Advantage Medicare </a:t>
            </a:r>
            <a:r>
              <a:rPr lang="en-US" sz="1800" b="1" dirty="0" err="1"/>
              <a:t>Medi</a:t>
            </a:r>
            <a:r>
              <a:rPr lang="en-US" sz="1800" b="1" dirty="0"/>
              <a:t>-Cal Plan</a:t>
            </a:r>
          </a:p>
          <a:p>
            <a:pPr marL="837329" lvl="1" indent="-327741">
              <a:lnSpc>
                <a:spcPct val="80000"/>
              </a:lnSpc>
              <a:spcBef>
                <a:spcPts val="700"/>
              </a:spcBef>
              <a:buClr>
                <a:srgbClr val="000000"/>
              </a:buClr>
              <a:buSzPct val="110000"/>
              <a:buFont typeface="Helvetica"/>
              <a:buChar char="▪"/>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sz="1800" b="1" dirty="0"/>
              <a:t>Care 1</a:t>
            </a:r>
            <a:r>
              <a:rPr lang="en-US" sz="1800" b="1" baseline="30000" dirty="0"/>
              <a:t>st</a:t>
            </a:r>
            <a:r>
              <a:rPr lang="en-US" sz="1800" b="1" dirty="0"/>
              <a:t> Total Dual Plan </a:t>
            </a:r>
            <a:r>
              <a:rPr lang="en-US" sz="1800" dirty="0"/>
              <a:t>(Alameda, Albany, Berkeley, Emeryville, and Oakland only)</a:t>
            </a:r>
          </a:p>
          <a:p>
            <a:pPr marL="276754" indent="-275166">
              <a:lnSpc>
                <a:spcPct val="90000"/>
              </a:lnSpc>
              <a:spcBef>
                <a:spcPts val="700"/>
              </a:spcBef>
              <a:buSzPct val="110000"/>
              <a:buFont typeface="Times New Roman"/>
              <a:buChar char="•"/>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sz="1800" dirty="0"/>
              <a:t>D-SNPs have $0 premiums and few co-pays and they include Part D coverage with the full subsidy.</a:t>
            </a:r>
          </a:p>
          <a:p>
            <a:pPr marL="276754" indent="-275166">
              <a:lnSpc>
                <a:spcPct val="90000"/>
              </a:lnSpc>
              <a:spcBef>
                <a:spcPts val="700"/>
              </a:spcBef>
              <a:buClr>
                <a:srgbClr val="000000"/>
              </a:buClr>
              <a:buSzPct val="110000"/>
              <a:buFont typeface="Times New Roman"/>
              <a:buChar char="•"/>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sz="1800" dirty="0"/>
              <a:t>PACE Plans in Alameda County:</a:t>
            </a:r>
            <a:endParaRPr lang="en-US" sz="1800" baseline="30000" dirty="0"/>
          </a:p>
          <a:p>
            <a:pPr marL="1320212" lvl="2" indent="-301037">
              <a:lnSpc>
                <a:spcPct val="90000"/>
              </a:lnSpc>
              <a:spcBef>
                <a:spcPts val="700"/>
              </a:spcBef>
              <a:buClr>
                <a:srgbClr val="000000"/>
              </a:buClr>
              <a:buSzPct val="85000"/>
              <a:buFont typeface="Helvetica"/>
              <a:buChar char="▪"/>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sz="1800" b="1" dirty="0"/>
              <a:t>Center for Elders Independence </a:t>
            </a:r>
          </a:p>
          <a:p>
            <a:pPr marL="1019175" lvl="2">
              <a:lnSpc>
                <a:spcPct val="90000"/>
              </a:lnSpc>
              <a:spcBef>
                <a:spcPts val="700"/>
              </a:spcBef>
              <a:buClr>
                <a:srgbClr val="000000"/>
              </a:buClr>
              <a:buSzPct val="85000"/>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sz="1800" dirty="0"/>
              <a:t>	(North &amp; Central County only)</a:t>
            </a:r>
            <a:endParaRPr lang="en-US" sz="1800" baseline="30000" dirty="0"/>
          </a:p>
          <a:p>
            <a:pPr marL="1320212" lvl="2" indent="-301037">
              <a:lnSpc>
                <a:spcPct val="90000"/>
              </a:lnSpc>
              <a:spcBef>
                <a:spcPts val="700"/>
              </a:spcBef>
              <a:buClr>
                <a:srgbClr val="000000"/>
              </a:buClr>
              <a:buSzPct val="85000"/>
              <a:buFont typeface="Helvetica"/>
              <a:buChar char="▪"/>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sz="1800" b="1" dirty="0"/>
              <a:t>On </a:t>
            </a:r>
            <a:r>
              <a:rPr lang="en-US" sz="1800" b="1" dirty="0" err="1"/>
              <a:t>Lok</a:t>
            </a:r>
            <a:r>
              <a:rPr lang="en-US" sz="1800" b="1" dirty="0"/>
              <a:t> </a:t>
            </a:r>
            <a:r>
              <a:rPr lang="en-US" sz="1800" b="1" dirty="0" err="1"/>
              <a:t>Lifeways</a:t>
            </a:r>
            <a:r>
              <a:rPr lang="en-US" sz="1800" b="1" dirty="0"/>
              <a:t> </a:t>
            </a:r>
          </a:p>
          <a:p>
            <a:pPr marL="1019175" lvl="3">
              <a:lnSpc>
                <a:spcPct val="90000"/>
              </a:lnSpc>
              <a:spcBef>
                <a:spcPts val="700"/>
              </a:spcBef>
              <a:buClr>
                <a:srgbClr val="000000"/>
              </a:buClr>
              <a:buSzPct val="85000"/>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sz="1800" b="1" dirty="0"/>
              <a:t>	</a:t>
            </a:r>
            <a:r>
              <a:rPr lang="en-US" sz="1800" dirty="0"/>
              <a:t>(Fremont, Newark, Union City only)</a:t>
            </a:r>
          </a:p>
          <a:p>
            <a:pPr marL="276754" indent="-275166">
              <a:lnSpc>
                <a:spcPct val="90000"/>
              </a:lnSpc>
              <a:spcBef>
                <a:spcPts val="700"/>
              </a:spcBef>
              <a:buSzPct val="110000"/>
              <a:buFont typeface="Arial"/>
              <a:buChar char="•"/>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sz="1800" dirty="0"/>
              <a:t>PACE plans operate like SNPs, but provide additional services and have more eligibility restrictions  (age 55+, at risk of institutionalization).</a:t>
            </a:r>
          </a:p>
          <a:p>
            <a:pPr eaLnBrk="1" hangingPunct="1">
              <a:defRPr/>
            </a:pPr>
            <a:endParaRPr lang="en-US" altLang="en-US" dirty="0">
              <a:latin typeface="Arial" charset="0"/>
              <a:cs typeface="Arial" charset="0"/>
            </a:endParaRPr>
          </a:p>
        </p:txBody>
      </p:sp>
    </p:spTree>
    <p:extLst>
      <p:ext uri="{BB962C8B-B14F-4D97-AF65-F5344CB8AC3E}">
        <p14:creationId xmlns:p14="http://schemas.microsoft.com/office/powerpoint/2010/main" val="3412927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a:ln/>
        </p:spPr>
      </p:sp>
      <p:sp>
        <p:nvSpPr>
          <p:cNvPr id="25602" name="Notes Placeholder 2"/>
          <p:cNvSpPr>
            <a:spLocks noGrp="1"/>
          </p:cNvSpPr>
          <p:nvPr>
            <p:ph type="body" idx="1"/>
          </p:nvPr>
        </p:nvSpPr>
        <p:spPr>
          <a:noFill/>
        </p:spPr>
        <p:txBody>
          <a:bodyPr/>
          <a:lstStyle/>
          <a:p>
            <a:endParaRPr lang="en-US">
              <a:latin typeface="Arial" charset="0"/>
              <a:cs typeface="Arial" charset="0"/>
            </a:endParaRPr>
          </a:p>
        </p:txBody>
      </p:sp>
      <p:sp>
        <p:nvSpPr>
          <p:cNvPr id="25603" name="Slide Number Placeholder 3"/>
          <p:cNvSpPr>
            <a:spLocks noGrp="1"/>
          </p:cNvSpPr>
          <p:nvPr>
            <p:ph type="sldNum" sz="quarter" idx="5"/>
          </p:nvPr>
        </p:nvSpPr>
        <p:spPr>
          <a:noFill/>
          <a:ln>
            <a:miter lim="800000"/>
            <a:headEnd/>
            <a:tailEnd/>
          </a:ln>
        </p:spPr>
        <p:txBody>
          <a:bodyPr/>
          <a:lstStyle/>
          <a:p>
            <a:fld id="{6B810915-9531-44D7-B87A-1EC5B4AE26E0}" type="slidenum">
              <a:rPr lang="en-US" smtClean="0">
                <a:latin typeface="Arial" charset="0"/>
                <a:cs typeface="Arial" charset="0"/>
              </a:rPr>
              <a:pPr/>
              <a:t>3</a:t>
            </a:fld>
            <a:endParaRPr lang="en-US">
              <a:latin typeface="Arial" charset="0"/>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a:ln>
            <a:miter lim="800000"/>
            <a:headEnd/>
            <a:tailEnd/>
          </a:ln>
        </p:spPr>
        <p:txBody>
          <a:bodyPr/>
          <a:lstStyle/>
          <a:p>
            <a:fld id="{9E9B4790-C07D-4E2A-8BE4-50B4EE8AEC52}" type="slidenum">
              <a:rPr lang="en-US" altLang="en-US" smtClean="0">
                <a:latin typeface="Arial" charset="0"/>
                <a:cs typeface="Arial" charset="0"/>
              </a:rPr>
              <a:pPr/>
              <a:t>30</a:t>
            </a:fld>
            <a:endParaRPr lang="en-US" altLang="en-US">
              <a:latin typeface="Arial" charset="0"/>
              <a:cs typeface="Arial" charset="0"/>
            </a:endParaRPr>
          </a:p>
        </p:txBody>
      </p:sp>
      <p:sp>
        <p:nvSpPr>
          <p:cNvPr id="71682"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p:txBody>
          <a:bodyPr/>
          <a:lstStyle/>
          <a:p>
            <a:pPr eaLnBrk="1" hangingPunct="1">
              <a:defRPr/>
            </a:pPr>
            <a:r>
              <a:rPr lang="en-US" altLang="en-US" dirty="0">
                <a:latin typeface="Arial" charset="0"/>
                <a:cs typeface="Arial" charset="0"/>
              </a:rPr>
              <a:t>Every year there are changes!  For 2016 there will be 8 HMO plans instead of 10 in 2015. SNPs are staying the same:</a:t>
            </a:r>
          </a:p>
          <a:p>
            <a:pPr eaLnBrk="1" hangingPunct="1">
              <a:defRPr/>
            </a:pPr>
            <a:endParaRPr lang="en-US" altLang="en-US" dirty="0">
              <a:latin typeface="Arial" charset="0"/>
              <a:cs typeface="Arial" charset="0"/>
            </a:endParaRPr>
          </a:p>
          <a:p>
            <a:pPr marL="276754" indent="-275166">
              <a:lnSpc>
                <a:spcPct val="90000"/>
              </a:lnSpc>
              <a:spcBef>
                <a:spcPts val="700"/>
              </a:spcBef>
              <a:buSzPct val="110000"/>
              <a:buFont typeface="Times New Roman"/>
              <a:buChar char="•"/>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sz="1800" dirty="0"/>
              <a:t>D-SNPs are for those with Medicare and full </a:t>
            </a:r>
            <a:r>
              <a:rPr lang="en-US" sz="1800" dirty="0" err="1"/>
              <a:t>Medi</a:t>
            </a:r>
            <a:r>
              <a:rPr lang="en-US" sz="1800" dirty="0"/>
              <a:t>-Cal (duals):</a:t>
            </a:r>
          </a:p>
          <a:p>
            <a:pPr marL="837329" lvl="2" indent="-327741">
              <a:lnSpc>
                <a:spcPct val="80000"/>
              </a:lnSpc>
              <a:spcBef>
                <a:spcPts val="700"/>
              </a:spcBef>
              <a:buClr>
                <a:srgbClr val="000000"/>
              </a:buClr>
              <a:buSzPct val="110000"/>
              <a:buFont typeface="Helvetica"/>
              <a:buChar char="▪"/>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sz="1800" b="1" dirty="0"/>
              <a:t>Kaiser Sr. Advantage Medicare </a:t>
            </a:r>
            <a:r>
              <a:rPr lang="en-US" sz="1800" b="1" dirty="0" err="1"/>
              <a:t>Medi</a:t>
            </a:r>
            <a:r>
              <a:rPr lang="en-US" sz="1800" b="1" dirty="0"/>
              <a:t>-Cal Plan</a:t>
            </a:r>
          </a:p>
          <a:p>
            <a:pPr marL="837329" lvl="1" indent="-327741">
              <a:lnSpc>
                <a:spcPct val="80000"/>
              </a:lnSpc>
              <a:spcBef>
                <a:spcPts val="700"/>
              </a:spcBef>
              <a:buClr>
                <a:srgbClr val="000000"/>
              </a:buClr>
              <a:buSzPct val="110000"/>
              <a:buFont typeface="Helvetica"/>
              <a:buChar char="▪"/>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sz="1800" b="1" dirty="0"/>
              <a:t>Care 1</a:t>
            </a:r>
            <a:r>
              <a:rPr lang="en-US" sz="1800" b="1" baseline="30000" dirty="0"/>
              <a:t>st</a:t>
            </a:r>
            <a:r>
              <a:rPr lang="en-US" sz="1800" b="1" dirty="0"/>
              <a:t> Total Dual Plan </a:t>
            </a:r>
            <a:r>
              <a:rPr lang="en-US" sz="1800" dirty="0"/>
              <a:t>(Alameda, Albany, Berkeley, Emeryville, and Oakland only)</a:t>
            </a:r>
          </a:p>
          <a:p>
            <a:pPr marL="276754" indent="-275166">
              <a:lnSpc>
                <a:spcPct val="90000"/>
              </a:lnSpc>
              <a:spcBef>
                <a:spcPts val="700"/>
              </a:spcBef>
              <a:buSzPct val="110000"/>
              <a:buFont typeface="Times New Roman"/>
              <a:buChar char="•"/>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sz="1800" dirty="0"/>
              <a:t>D-SNPs have $0 premiums and few co-pays and they include Part D coverage with the full subsidy.</a:t>
            </a:r>
          </a:p>
          <a:p>
            <a:pPr marL="276754" indent="-275166">
              <a:lnSpc>
                <a:spcPct val="90000"/>
              </a:lnSpc>
              <a:spcBef>
                <a:spcPts val="700"/>
              </a:spcBef>
              <a:buClr>
                <a:srgbClr val="000000"/>
              </a:buClr>
              <a:buSzPct val="110000"/>
              <a:buFont typeface="Times New Roman"/>
              <a:buChar char="•"/>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sz="1800" dirty="0"/>
              <a:t>PACE Plans in Alameda County:</a:t>
            </a:r>
            <a:endParaRPr lang="en-US" sz="1800" baseline="30000" dirty="0"/>
          </a:p>
          <a:p>
            <a:pPr marL="1320212" lvl="2" indent="-301037">
              <a:lnSpc>
                <a:spcPct val="90000"/>
              </a:lnSpc>
              <a:spcBef>
                <a:spcPts val="700"/>
              </a:spcBef>
              <a:buClr>
                <a:srgbClr val="000000"/>
              </a:buClr>
              <a:buSzPct val="85000"/>
              <a:buFont typeface="Helvetica"/>
              <a:buChar char="▪"/>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sz="1800" b="1" dirty="0"/>
              <a:t>Center for Elders Independence </a:t>
            </a:r>
          </a:p>
          <a:p>
            <a:pPr marL="1019175" lvl="2">
              <a:lnSpc>
                <a:spcPct val="90000"/>
              </a:lnSpc>
              <a:spcBef>
                <a:spcPts val="700"/>
              </a:spcBef>
              <a:buClr>
                <a:srgbClr val="000000"/>
              </a:buClr>
              <a:buSzPct val="85000"/>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sz="1800" dirty="0"/>
              <a:t>	(North &amp; Central County only)</a:t>
            </a:r>
            <a:endParaRPr lang="en-US" sz="1800" baseline="30000" dirty="0"/>
          </a:p>
          <a:p>
            <a:pPr marL="1320212" lvl="2" indent="-301037">
              <a:lnSpc>
                <a:spcPct val="90000"/>
              </a:lnSpc>
              <a:spcBef>
                <a:spcPts val="700"/>
              </a:spcBef>
              <a:buClr>
                <a:srgbClr val="000000"/>
              </a:buClr>
              <a:buSzPct val="85000"/>
              <a:buFont typeface="Helvetica"/>
              <a:buChar char="▪"/>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sz="1800" b="1" dirty="0"/>
              <a:t>On </a:t>
            </a:r>
            <a:r>
              <a:rPr lang="en-US" sz="1800" b="1" dirty="0" err="1"/>
              <a:t>Lok</a:t>
            </a:r>
            <a:r>
              <a:rPr lang="en-US" sz="1800" b="1" dirty="0"/>
              <a:t> </a:t>
            </a:r>
            <a:r>
              <a:rPr lang="en-US" sz="1800" b="1" dirty="0" err="1"/>
              <a:t>Lifeways</a:t>
            </a:r>
            <a:r>
              <a:rPr lang="en-US" sz="1800" b="1" dirty="0"/>
              <a:t> </a:t>
            </a:r>
          </a:p>
          <a:p>
            <a:pPr marL="1019175" lvl="3">
              <a:lnSpc>
                <a:spcPct val="90000"/>
              </a:lnSpc>
              <a:spcBef>
                <a:spcPts val="700"/>
              </a:spcBef>
              <a:buClr>
                <a:srgbClr val="000000"/>
              </a:buClr>
              <a:buSzPct val="85000"/>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sz="1800" b="1" dirty="0"/>
              <a:t>	</a:t>
            </a:r>
            <a:r>
              <a:rPr lang="en-US" sz="1800" dirty="0"/>
              <a:t>(Fremont, Newark, Union City only)</a:t>
            </a:r>
          </a:p>
          <a:p>
            <a:pPr marL="276754" indent="-275166">
              <a:lnSpc>
                <a:spcPct val="90000"/>
              </a:lnSpc>
              <a:spcBef>
                <a:spcPts val="700"/>
              </a:spcBef>
              <a:buSzPct val="110000"/>
              <a:buFont typeface="Arial"/>
              <a:buChar char="•"/>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sz="1800" dirty="0"/>
              <a:t>PACE plans operate like SNPs, but provide additional services and have more eligibility restrictions  (age 55+, at risk of institutionalization).</a:t>
            </a:r>
          </a:p>
          <a:p>
            <a:pPr eaLnBrk="1" hangingPunct="1">
              <a:defRPr/>
            </a:pPr>
            <a:endParaRPr lang="en-US" altLang="en-US" dirty="0">
              <a:latin typeface="Arial" charset="0"/>
              <a:cs typeface="Arial" charset="0"/>
            </a:endParaRPr>
          </a:p>
        </p:txBody>
      </p:sp>
    </p:spTree>
    <p:extLst>
      <p:ext uri="{BB962C8B-B14F-4D97-AF65-F5344CB8AC3E}">
        <p14:creationId xmlns:p14="http://schemas.microsoft.com/office/powerpoint/2010/main" val="6452369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a:ln/>
        </p:spPr>
      </p:sp>
      <p:sp>
        <p:nvSpPr>
          <p:cNvPr id="83970" name="Notes Placeholder 2"/>
          <p:cNvSpPr>
            <a:spLocks noGrp="1"/>
          </p:cNvSpPr>
          <p:nvPr>
            <p:ph type="body" idx="1"/>
          </p:nvPr>
        </p:nvSpPr>
        <p:spPr>
          <a:noFill/>
        </p:spPr>
        <p:txBody>
          <a:bodyPr/>
          <a:lstStyle/>
          <a:p>
            <a:r>
              <a:rPr lang="en-US">
                <a:latin typeface="Arial" charset="0"/>
                <a:cs typeface="Arial" charset="0"/>
              </a:rPr>
              <a:t>* Creditable coverage notices (it isn’t always a letter), goes out by October 15 (formerly 9/30 each year). </a:t>
            </a:r>
          </a:p>
        </p:txBody>
      </p:sp>
      <p:sp>
        <p:nvSpPr>
          <p:cNvPr id="83971" name="Slide Number Placeholder 3"/>
          <p:cNvSpPr>
            <a:spLocks noGrp="1"/>
          </p:cNvSpPr>
          <p:nvPr>
            <p:ph type="sldNum" sz="quarter" idx="5"/>
          </p:nvPr>
        </p:nvSpPr>
        <p:spPr>
          <a:noFill/>
          <a:ln>
            <a:miter lim="800000"/>
            <a:headEnd/>
            <a:tailEnd/>
          </a:ln>
        </p:spPr>
        <p:txBody>
          <a:bodyPr/>
          <a:lstStyle/>
          <a:p>
            <a:fld id="{6C9F6E60-B7E9-4018-9B07-4FF0E7070594}" type="slidenum">
              <a:rPr lang="en-US" smtClean="0">
                <a:latin typeface="Arial" charset="0"/>
                <a:cs typeface="Arial" charset="0"/>
              </a:rPr>
              <a:pPr/>
              <a:t>31</a:t>
            </a:fld>
            <a:endParaRPr lang="en-US">
              <a:latin typeface="Arial" charset="0"/>
              <a:cs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a:ln/>
        </p:spPr>
      </p:sp>
      <p:sp>
        <p:nvSpPr>
          <p:cNvPr id="86018" name="Notes Placeholder 2"/>
          <p:cNvSpPr>
            <a:spLocks noGrp="1"/>
          </p:cNvSpPr>
          <p:nvPr>
            <p:ph type="body" idx="1"/>
          </p:nvPr>
        </p:nvSpPr>
        <p:spPr>
          <a:noFill/>
        </p:spPr>
        <p:txBody>
          <a:bodyPr/>
          <a:lstStyle/>
          <a:p>
            <a:r>
              <a:rPr lang="en-US">
                <a:latin typeface="Arial" charset="0"/>
                <a:cs typeface="Arial" charset="0"/>
              </a:rPr>
              <a:t>Separate system from Medicare (just as with V.A.)</a:t>
            </a:r>
          </a:p>
        </p:txBody>
      </p:sp>
      <p:sp>
        <p:nvSpPr>
          <p:cNvPr id="86019" name="Slide Number Placeholder 3"/>
          <p:cNvSpPr>
            <a:spLocks noGrp="1"/>
          </p:cNvSpPr>
          <p:nvPr>
            <p:ph type="sldNum" sz="quarter" idx="5"/>
          </p:nvPr>
        </p:nvSpPr>
        <p:spPr>
          <a:noFill/>
          <a:ln>
            <a:miter lim="800000"/>
            <a:headEnd/>
            <a:tailEnd/>
          </a:ln>
        </p:spPr>
        <p:txBody>
          <a:bodyPr/>
          <a:lstStyle/>
          <a:p>
            <a:fld id="{5C96AD73-492F-427A-8B8E-A1CBB40B9647}" type="slidenum">
              <a:rPr lang="en-US" smtClean="0">
                <a:latin typeface="Arial" charset="0"/>
                <a:cs typeface="Arial" charset="0"/>
              </a:rPr>
              <a:pPr/>
              <a:t>32</a:t>
            </a:fld>
            <a:endParaRPr lang="en-US">
              <a:latin typeface="Arial" charset="0"/>
              <a:cs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a:ln/>
        </p:spPr>
      </p:sp>
      <p:sp>
        <p:nvSpPr>
          <p:cNvPr id="90114" name="Notes Placeholder 2"/>
          <p:cNvSpPr>
            <a:spLocks noGrp="1"/>
          </p:cNvSpPr>
          <p:nvPr>
            <p:ph type="body" idx="1"/>
          </p:nvPr>
        </p:nvSpPr>
        <p:spPr>
          <a:noFill/>
        </p:spPr>
        <p:txBody>
          <a:bodyPr/>
          <a:lstStyle/>
          <a:p>
            <a:endParaRPr lang="en-US">
              <a:latin typeface="Arial" charset="0"/>
              <a:cs typeface="Arial" charset="0"/>
            </a:endParaRPr>
          </a:p>
        </p:txBody>
      </p:sp>
      <p:sp>
        <p:nvSpPr>
          <p:cNvPr id="90115" name="Slide Number Placeholder 3"/>
          <p:cNvSpPr>
            <a:spLocks noGrp="1"/>
          </p:cNvSpPr>
          <p:nvPr>
            <p:ph type="sldNum" sz="quarter" idx="5"/>
          </p:nvPr>
        </p:nvSpPr>
        <p:spPr>
          <a:noFill/>
          <a:ln>
            <a:miter lim="800000"/>
            <a:headEnd/>
            <a:tailEnd/>
          </a:ln>
        </p:spPr>
        <p:txBody>
          <a:bodyPr/>
          <a:lstStyle/>
          <a:p>
            <a:fld id="{F05FEBBE-F89B-4597-947F-A51C1E0BA136}" type="slidenum">
              <a:rPr lang="en-US" smtClean="0">
                <a:latin typeface="Arial" charset="0"/>
                <a:cs typeface="Arial" charset="0"/>
              </a:rPr>
              <a:pPr/>
              <a:t>33</a:t>
            </a:fld>
            <a:endParaRPr lang="en-US">
              <a:latin typeface="Arial" charset="0"/>
              <a:cs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a:ln>
            <a:miter lim="800000"/>
            <a:headEnd/>
            <a:tailEnd/>
          </a:ln>
        </p:spPr>
        <p:txBody>
          <a:bodyPr/>
          <a:lstStyle/>
          <a:p>
            <a:fld id="{DAA31459-6B02-4802-8DCE-3B3730746A4C}" type="slidenum">
              <a:rPr lang="en-US" altLang="en-US" smtClean="0">
                <a:latin typeface="Arial" charset="0"/>
                <a:cs typeface="Arial" charset="0"/>
              </a:rPr>
              <a:pPr/>
              <a:t>34</a:t>
            </a:fld>
            <a:endParaRPr lang="en-US" altLang="en-US">
              <a:latin typeface="Arial" charset="0"/>
              <a:cs typeface="Arial" charset="0"/>
            </a:endParaRPr>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p:spPr>
        <p:txBody>
          <a:bodyPr/>
          <a:lstStyle/>
          <a:p>
            <a:pPr eaLnBrk="1" hangingPunct="1"/>
            <a:endParaRPr lang="en-US" altLang="en-US">
              <a:latin typeface="Arial" charset="0"/>
              <a:cs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a:ln>
            <a:miter lim="800000"/>
            <a:headEnd/>
            <a:tailEnd/>
          </a:ln>
        </p:spPr>
        <p:txBody>
          <a:bodyPr/>
          <a:lstStyle/>
          <a:p>
            <a:fld id="{83807DFB-5A00-4BD0-89D3-167D383FB527}" type="slidenum">
              <a:rPr lang="en-US" altLang="en-US" smtClean="0">
                <a:latin typeface="Arial" charset="0"/>
                <a:cs typeface="Arial" charset="0"/>
              </a:rPr>
              <a:pPr/>
              <a:t>35</a:t>
            </a:fld>
            <a:endParaRPr lang="en-US" altLang="en-US">
              <a:latin typeface="Arial" charset="0"/>
              <a:cs typeface="Arial" charset="0"/>
            </a:endParaRPr>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p:spPr>
        <p:txBody>
          <a:bodyPr/>
          <a:lstStyle/>
          <a:p>
            <a:pPr eaLnBrk="1" hangingPunct="1"/>
            <a:endParaRPr lang="en-US" altLang="en-US">
              <a:latin typeface="Arial" charset="0"/>
              <a:cs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a:ln/>
        </p:spPr>
      </p:sp>
      <p:sp>
        <p:nvSpPr>
          <p:cNvPr id="98306" name="Notes Placeholder 2"/>
          <p:cNvSpPr>
            <a:spLocks noGrp="1"/>
          </p:cNvSpPr>
          <p:nvPr>
            <p:ph type="body" idx="1"/>
          </p:nvPr>
        </p:nvSpPr>
        <p:spPr>
          <a:noFill/>
        </p:spPr>
        <p:txBody>
          <a:bodyPr/>
          <a:lstStyle/>
          <a:p>
            <a:r>
              <a:rPr lang="en-US">
                <a:latin typeface="Arial" charset="0"/>
                <a:cs typeface="Arial" charset="0"/>
              </a:rPr>
              <a:t>Section 1902(n)(3)(B) of the Social Security Act, as modified by Section 4714 of the balanced Budget Act of 1997, prohibits Medicare providers from balance billing QMBs for Medicare cost sharing.</a:t>
            </a:r>
          </a:p>
          <a:p>
            <a:endParaRPr lang="en-US">
              <a:latin typeface="Arial" charset="0"/>
              <a:cs typeface="Arial" charset="0"/>
            </a:endParaRPr>
          </a:p>
          <a:p>
            <a:r>
              <a:rPr lang="en-US">
                <a:latin typeface="Arial" charset="0"/>
                <a:cs typeface="Arial" charset="0"/>
              </a:rPr>
              <a:t>Example of provider payment Medicare allowed amount for office visit $100 Medicare pays provider $80 Medicaid allowed amount for office visit $70 Medicaid pays provider $0</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p:cNvSpPr>
          <p:nvPr>
            <p:ph type="sldImg"/>
          </p:nvPr>
        </p:nvSpPr>
        <p:spPr>
          <a:ln/>
        </p:spPr>
      </p:sp>
      <p:sp>
        <p:nvSpPr>
          <p:cNvPr id="100354" name="Notes Placeholder 2"/>
          <p:cNvSpPr>
            <a:spLocks noGrp="1"/>
          </p:cNvSpPr>
          <p:nvPr>
            <p:ph type="body" idx="1"/>
          </p:nvPr>
        </p:nvSpPr>
        <p:spPr>
          <a:noFill/>
        </p:spPr>
        <p:txBody>
          <a:bodyPr/>
          <a:lstStyle/>
          <a:p>
            <a:endParaRPr lang="en-US">
              <a:latin typeface="Arial" charset="0"/>
              <a:cs typeface="Arial" charset="0"/>
            </a:endParaRPr>
          </a:p>
        </p:txBody>
      </p:sp>
      <p:sp>
        <p:nvSpPr>
          <p:cNvPr id="100355" name="Slide Number Placeholder 3"/>
          <p:cNvSpPr>
            <a:spLocks noGrp="1"/>
          </p:cNvSpPr>
          <p:nvPr>
            <p:ph type="sldNum" sz="quarter" idx="5"/>
          </p:nvPr>
        </p:nvSpPr>
        <p:spPr>
          <a:noFill/>
          <a:ln>
            <a:miter lim="800000"/>
            <a:headEnd/>
            <a:tailEnd/>
          </a:ln>
        </p:spPr>
        <p:txBody>
          <a:bodyPr/>
          <a:lstStyle/>
          <a:p>
            <a:fld id="{CC563876-582D-4F98-A00E-DEA93F71DABD}" type="slidenum">
              <a:rPr lang="en-US" smtClean="0">
                <a:latin typeface="Arial" charset="0"/>
                <a:cs typeface="Arial" charset="0"/>
              </a:rPr>
              <a:pPr/>
              <a:t>37</a:t>
            </a:fld>
            <a:endParaRPr lang="en-US">
              <a:latin typeface="Arial" charset="0"/>
              <a:cs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p:cNvSpPr>
          <p:nvPr>
            <p:ph type="sldImg"/>
          </p:nvPr>
        </p:nvSpPr>
        <p:spPr>
          <a:ln/>
        </p:spPr>
      </p:sp>
      <p:sp>
        <p:nvSpPr>
          <p:cNvPr id="108546" name="Notes Placeholder 2"/>
          <p:cNvSpPr>
            <a:spLocks noGrp="1"/>
          </p:cNvSpPr>
          <p:nvPr>
            <p:ph type="body" idx="1"/>
          </p:nvPr>
        </p:nvSpPr>
        <p:spPr>
          <a:noFill/>
        </p:spPr>
        <p:txBody>
          <a:bodyPr/>
          <a:lstStyle/>
          <a:p>
            <a:endParaRPr lang="en-US">
              <a:latin typeface="Arial" charset="0"/>
              <a:cs typeface="Arial" charset="0"/>
            </a:endParaRPr>
          </a:p>
        </p:txBody>
      </p:sp>
      <p:sp>
        <p:nvSpPr>
          <p:cNvPr id="108547" name="Slide Number Placeholder 3"/>
          <p:cNvSpPr>
            <a:spLocks noGrp="1"/>
          </p:cNvSpPr>
          <p:nvPr>
            <p:ph type="sldNum" sz="quarter" idx="5"/>
          </p:nvPr>
        </p:nvSpPr>
        <p:spPr>
          <a:noFill/>
          <a:ln>
            <a:miter lim="800000"/>
            <a:headEnd/>
            <a:tailEnd/>
          </a:ln>
        </p:spPr>
        <p:txBody>
          <a:bodyPr/>
          <a:lstStyle/>
          <a:p>
            <a:fld id="{0457BBD4-D553-4BC5-8EE7-E30790529189}" type="slidenum">
              <a:rPr lang="en-US" smtClean="0">
                <a:latin typeface="Arial" charset="0"/>
                <a:cs typeface="Arial" charset="0"/>
              </a:rPr>
              <a:pPr/>
              <a:t>38</a:t>
            </a:fld>
            <a:endParaRPr lang="en-US">
              <a:latin typeface="Arial" charset="0"/>
              <a:cs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p:cNvSpPr>
          <p:nvPr>
            <p:ph type="sldImg"/>
          </p:nvPr>
        </p:nvSpPr>
        <p:spPr>
          <a:ln/>
        </p:spPr>
      </p:sp>
      <p:sp>
        <p:nvSpPr>
          <p:cNvPr id="112642" name="Notes Placeholder 2"/>
          <p:cNvSpPr>
            <a:spLocks noGrp="1"/>
          </p:cNvSpPr>
          <p:nvPr>
            <p:ph type="body" idx="1"/>
          </p:nvPr>
        </p:nvSpPr>
        <p:spPr>
          <a:noFill/>
        </p:spPr>
        <p:txBody>
          <a:bodyPr/>
          <a:lstStyle/>
          <a:p>
            <a:endParaRPr lang="en-US">
              <a:latin typeface="Arial" charset="0"/>
              <a:cs typeface="Arial" charset="0"/>
            </a:endParaRPr>
          </a:p>
        </p:txBody>
      </p:sp>
      <p:sp>
        <p:nvSpPr>
          <p:cNvPr id="112643" name="Slide Number Placeholder 3"/>
          <p:cNvSpPr>
            <a:spLocks noGrp="1"/>
          </p:cNvSpPr>
          <p:nvPr>
            <p:ph type="sldNum" sz="quarter" idx="5"/>
          </p:nvPr>
        </p:nvSpPr>
        <p:spPr>
          <a:noFill/>
          <a:ln>
            <a:miter lim="800000"/>
            <a:headEnd/>
            <a:tailEnd/>
          </a:ln>
        </p:spPr>
        <p:txBody>
          <a:bodyPr/>
          <a:lstStyle/>
          <a:p>
            <a:fld id="{68372CAF-A036-4727-BEC5-CBEBAE1D40DB}" type="slidenum">
              <a:rPr lang="en-US" smtClean="0">
                <a:latin typeface="Arial" charset="0"/>
                <a:cs typeface="Arial" charset="0"/>
              </a:rPr>
              <a:pPr/>
              <a:t>39</a:t>
            </a:fld>
            <a:endParaRPr lang="en-US">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a:ln/>
        </p:spPr>
      </p:sp>
      <p:sp>
        <p:nvSpPr>
          <p:cNvPr id="65538" name="Notes Placeholder 2"/>
          <p:cNvSpPr>
            <a:spLocks noGrp="1"/>
          </p:cNvSpPr>
          <p:nvPr>
            <p:ph type="body" idx="1"/>
          </p:nvPr>
        </p:nvSpPr>
        <p:spPr>
          <a:noFill/>
        </p:spPr>
        <p:txBody>
          <a:bodyPr/>
          <a:lstStyle/>
          <a:p>
            <a:endParaRPr lang="en-US">
              <a:latin typeface="Arial" charset="0"/>
              <a:cs typeface="Arial" charset="0"/>
            </a:endParaRPr>
          </a:p>
        </p:txBody>
      </p:sp>
      <p:sp>
        <p:nvSpPr>
          <p:cNvPr id="65539" name="Slide Number Placeholder 3"/>
          <p:cNvSpPr>
            <a:spLocks noGrp="1"/>
          </p:cNvSpPr>
          <p:nvPr>
            <p:ph type="sldNum" sz="quarter" idx="5"/>
          </p:nvPr>
        </p:nvSpPr>
        <p:spPr>
          <a:noFill/>
          <a:ln>
            <a:miter lim="800000"/>
            <a:headEnd/>
            <a:tailEnd/>
          </a:ln>
        </p:spPr>
        <p:txBody>
          <a:bodyPr/>
          <a:lstStyle/>
          <a:p>
            <a:fld id="{39FE7B09-3F24-4E64-9BBC-ECD64A6028AF}" type="slidenum">
              <a:rPr lang="en-US" smtClean="0">
                <a:latin typeface="Arial" charset="0"/>
                <a:cs typeface="Arial" charset="0"/>
              </a:rPr>
              <a:pPr/>
              <a:t>4</a:t>
            </a:fld>
            <a:endParaRPr lang="en-US">
              <a:latin typeface="Arial" charset="0"/>
              <a:cs typeface="Arial" charset="0"/>
            </a:endParaRPr>
          </a:p>
        </p:txBody>
      </p:sp>
    </p:spTree>
    <p:extLst>
      <p:ext uri="{BB962C8B-B14F-4D97-AF65-F5344CB8AC3E}">
        <p14:creationId xmlns:p14="http://schemas.microsoft.com/office/powerpoint/2010/main" val="1403920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p:cNvSpPr>
          <p:nvPr>
            <p:ph type="sldImg"/>
          </p:nvPr>
        </p:nvSpPr>
        <p:spPr>
          <a:ln/>
        </p:spPr>
      </p:sp>
      <p:sp>
        <p:nvSpPr>
          <p:cNvPr id="112642" name="Notes Placeholder 2"/>
          <p:cNvSpPr>
            <a:spLocks noGrp="1"/>
          </p:cNvSpPr>
          <p:nvPr>
            <p:ph type="body" idx="1"/>
          </p:nvPr>
        </p:nvSpPr>
        <p:spPr>
          <a:noFill/>
        </p:spPr>
        <p:txBody>
          <a:bodyPr/>
          <a:lstStyle/>
          <a:p>
            <a:endParaRPr lang="en-US">
              <a:latin typeface="Arial" charset="0"/>
              <a:cs typeface="Arial" charset="0"/>
            </a:endParaRPr>
          </a:p>
        </p:txBody>
      </p:sp>
      <p:sp>
        <p:nvSpPr>
          <p:cNvPr id="112643" name="Slide Number Placeholder 3"/>
          <p:cNvSpPr>
            <a:spLocks noGrp="1"/>
          </p:cNvSpPr>
          <p:nvPr>
            <p:ph type="sldNum" sz="quarter" idx="5"/>
          </p:nvPr>
        </p:nvSpPr>
        <p:spPr>
          <a:noFill/>
          <a:ln>
            <a:miter lim="800000"/>
            <a:headEnd/>
            <a:tailEnd/>
          </a:ln>
        </p:spPr>
        <p:txBody>
          <a:bodyPr/>
          <a:lstStyle/>
          <a:p>
            <a:fld id="{68372CAF-A036-4727-BEC5-CBEBAE1D40DB}" type="slidenum">
              <a:rPr lang="en-US" smtClean="0">
                <a:latin typeface="Arial" charset="0"/>
                <a:cs typeface="Arial" charset="0"/>
              </a:rPr>
              <a:pPr/>
              <a:t>40</a:t>
            </a:fld>
            <a:endParaRPr lang="en-US">
              <a:latin typeface="Arial" charset="0"/>
              <a:cs typeface="Arial" charset="0"/>
            </a:endParaRPr>
          </a:p>
        </p:txBody>
      </p:sp>
    </p:spTree>
    <p:extLst>
      <p:ext uri="{BB962C8B-B14F-4D97-AF65-F5344CB8AC3E}">
        <p14:creationId xmlns:p14="http://schemas.microsoft.com/office/powerpoint/2010/main" val="1675099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p:cNvSpPr>
          <p:nvPr>
            <p:ph type="sldImg"/>
          </p:nvPr>
        </p:nvSpPr>
        <p:spPr>
          <a:ln/>
        </p:spPr>
      </p:sp>
      <p:sp>
        <p:nvSpPr>
          <p:cNvPr id="112642" name="Notes Placeholder 2"/>
          <p:cNvSpPr>
            <a:spLocks noGrp="1"/>
          </p:cNvSpPr>
          <p:nvPr>
            <p:ph type="body" idx="1"/>
          </p:nvPr>
        </p:nvSpPr>
        <p:spPr>
          <a:noFill/>
        </p:spPr>
        <p:txBody>
          <a:bodyPr/>
          <a:lstStyle/>
          <a:p>
            <a:endParaRPr lang="en-US">
              <a:latin typeface="Arial" charset="0"/>
              <a:cs typeface="Arial" charset="0"/>
            </a:endParaRPr>
          </a:p>
        </p:txBody>
      </p:sp>
      <p:sp>
        <p:nvSpPr>
          <p:cNvPr id="112643" name="Slide Number Placeholder 3"/>
          <p:cNvSpPr>
            <a:spLocks noGrp="1"/>
          </p:cNvSpPr>
          <p:nvPr>
            <p:ph type="sldNum" sz="quarter" idx="5"/>
          </p:nvPr>
        </p:nvSpPr>
        <p:spPr>
          <a:noFill/>
          <a:ln>
            <a:miter lim="800000"/>
            <a:headEnd/>
            <a:tailEnd/>
          </a:ln>
        </p:spPr>
        <p:txBody>
          <a:bodyPr/>
          <a:lstStyle/>
          <a:p>
            <a:fld id="{68372CAF-A036-4727-BEC5-CBEBAE1D40DB}" type="slidenum">
              <a:rPr lang="en-US" smtClean="0">
                <a:latin typeface="Arial" charset="0"/>
                <a:cs typeface="Arial" charset="0"/>
              </a:rPr>
              <a:pPr/>
              <a:t>41</a:t>
            </a:fld>
            <a:endParaRPr lang="en-US">
              <a:latin typeface="Arial" charset="0"/>
              <a:cs typeface="Arial" charset="0"/>
            </a:endParaRPr>
          </a:p>
        </p:txBody>
      </p:sp>
    </p:spTree>
    <p:extLst>
      <p:ext uri="{BB962C8B-B14F-4D97-AF65-F5344CB8AC3E}">
        <p14:creationId xmlns:p14="http://schemas.microsoft.com/office/powerpoint/2010/main" val="1931614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p:cNvSpPr>
          <p:nvPr>
            <p:ph type="sldImg"/>
          </p:nvPr>
        </p:nvSpPr>
        <p:spPr>
          <a:ln/>
        </p:spPr>
      </p:sp>
      <p:sp>
        <p:nvSpPr>
          <p:cNvPr id="112642" name="Notes Placeholder 2"/>
          <p:cNvSpPr>
            <a:spLocks noGrp="1"/>
          </p:cNvSpPr>
          <p:nvPr>
            <p:ph type="body" idx="1"/>
          </p:nvPr>
        </p:nvSpPr>
        <p:spPr>
          <a:noFill/>
        </p:spPr>
        <p:txBody>
          <a:bodyPr/>
          <a:lstStyle/>
          <a:p>
            <a:endParaRPr lang="en-US">
              <a:latin typeface="Arial" charset="0"/>
              <a:cs typeface="Arial" charset="0"/>
            </a:endParaRPr>
          </a:p>
        </p:txBody>
      </p:sp>
      <p:sp>
        <p:nvSpPr>
          <p:cNvPr id="112643" name="Slide Number Placeholder 3"/>
          <p:cNvSpPr>
            <a:spLocks noGrp="1"/>
          </p:cNvSpPr>
          <p:nvPr>
            <p:ph type="sldNum" sz="quarter" idx="5"/>
          </p:nvPr>
        </p:nvSpPr>
        <p:spPr>
          <a:noFill/>
          <a:ln>
            <a:miter lim="800000"/>
            <a:headEnd/>
            <a:tailEnd/>
          </a:ln>
        </p:spPr>
        <p:txBody>
          <a:bodyPr/>
          <a:lstStyle/>
          <a:p>
            <a:fld id="{68372CAF-A036-4727-BEC5-CBEBAE1D40DB}" type="slidenum">
              <a:rPr lang="en-US" smtClean="0">
                <a:latin typeface="Arial" charset="0"/>
                <a:cs typeface="Arial" charset="0"/>
              </a:rPr>
              <a:pPr/>
              <a:t>42</a:t>
            </a:fld>
            <a:endParaRPr lang="en-US">
              <a:latin typeface="Arial" charset="0"/>
              <a:cs typeface="Arial" charset="0"/>
            </a:endParaRPr>
          </a:p>
        </p:txBody>
      </p:sp>
    </p:spTree>
    <p:extLst>
      <p:ext uri="{BB962C8B-B14F-4D97-AF65-F5344CB8AC3E}">
        <p14:creationId xmlns:p14="http://schemas.microsoft.com/office/powerpoint/2010/main" val="14881614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dirty="0"/>
              <a:t>SNFs - Sampling based on survey of 16,000 Medicare-certified SNFs, at least 10% were polled, and at least 10 facilities per region provided data, often many more.  Total of 2000 providers contributed private and semi-private daily rate data.</a:t>
            </a:r>
          </a:p>
          <a:p>
            <a:pPr eaLnBrk="1" hangingPunct="1"/>
            <a:r>
              <a:rPr lang="en-US" altLang="en-US" sz="1400" dirty="0"/>
              <a:t>Assisted Living Facilities  - 40,000 facilities sampled, with 10% polled.  10 facilities provided data in all regions, with more than 2000 providing data.  Daily rates were calculated by dividing monthly rates by 30.4.</a:t>
            </a:r>
          </a:p>
          <a:p>
            <a:pPr eaLnBrk="1" hangingPunct="1"/>
            <a:endParaRPr lang="en-US" altLang="en-US" sz="1400" dirty="0"/>
          </a:p>
          <a:p>
            <a:pPr eaLnBrk="1" hangingPunct="1"/>
            <a:r>
              <a:rPr lang="en-US" altLang="en-US" sz="1400" dirty="0"/>
              <a:t>Daily rate is based on survey of 25,000 Medicare certified home health agency, again with a minimum of 10% polled, total of over 2000 data sources.  Daily rate assumes a four hour day (usual minimum), although the rate may rise by anywhere from $2 - $10/hr. for weekends.</a:t>
            </a:r>
          </a:p>
          <a:p>
            <a:pPr eaLnBrk="1" hangingPunct="1"/>
            <a:endParaRPr lang="en-US" altLang="en-US" sz="1400" dirty="0"/>
          </a:p>
          <a:p>
            <a:pPr eaLnBrk="1" hangingPunct="1"/>
            <a:r>
              <a:rPr lang="en-US" altLang="en-US" dirty="0"/>
              <a:t>California nursing home rates increased at an average rate of over 5% per year during the past twenty years and are likely in the future to continue to increase by at least 5% per year. A 5% annual increase means a year of care that costs $50,000 today will cost twice that amount in 14 years, or $100,000 a year. (CA </a:t>
            </a:r>
            <a:r>
              <a:rPr lang="en-US" altLang="en-US" dirty="0" err="1"/>
              <a:t>Dept</a:t>
            </a:r>
            <a:r>
              <a:rPr lang="en-US" altLang="en-US" dirty="0"/>
              <a:t> of Insurance website)</a:t>
            </a:r>
            <a:endParaRPr lang="en-US" altLang="en-US" sz="1400"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p:cNvSpPr>
          <p:nvPr>
            <p:ph type="sldImg"/>
          </p:nvPr>
        </p:nvSpPr>
        <p:spPr>
          <a:ln/>
        </p:spPr>
      </p:sp>
      <p:sp>
        <p:nvSpPr>
          <p:cNvPr id="112642" name="Notes Placeholder 2"/>
          <p:cNvSpPr>
            <a:spLocks noGrp="1"/>
          </p:cNvSpPr>
          <p:nvPr>
            <p:ph type="body" idx="1"/>
          </p:nvPr>
        </p:nvSpPr>
        <p:spPr>
          <a:noFill/>
        </p:spPr>
        <p:txBody>
          <a:bodyPr/>
          <a:lstStyle/>
          <a:p>
            <a:endParaRPr lang="en-US">
              <a:latin typeface="Arial" charset="0"/>
              <a:cs typeface="Arial" charset="0"/>
            </a:endParaRPr>
          </a:p>
        </p:txBody>
      </p:sp>
      <p:sp>
        <p:nvSpPr>
          <p:cNvPr id="112643" name="Slide Number Placeholder 3"/>
          <p:cNvSpPr>
            <a:spLocks noGrp="1"/>
          </p:cNvSpPr>
          <p:nvPr>
            <p:ph type="sldNum" sz="quarter" idx="5"/>
          </p:nvPr>
        </p:nvSpPr>
        <p:spPr>
          <a:noFill/>
          <a:ln>
            <a:miter lim="800000"/>
            <a:headEnd/>
            <a:tailEnd/>
          </a:ln>
        </p:spPr>
        <p:txBody>
          <a:bodyPr/>
          <a:lstStyle/>
          <a:p>
            <a:fld id="{68372CAF-A036-4727-BEC5-CBEBAE1D40DB}" type="slidenum">
              <a:rPr lang="en-US" smtClean="0">
                <a:latin typeface="Arial" charset="0"/>
                <a:cs typeface="Arial" charset="0"/>
              </a:rPr>
              <a:pPr/>
              <a:t>44</a:t>
            </a:fld>
            <a:endParaRPr lang="en-US">
              <a:latin typeface="Arial" charset="0"/>
              <a:cs typeface="Arial" charset="0"/>
            </a:endParaRPr>
          </a:p>
        </p:txBody>
      </p:sp>
    </p:spTree>
    <p:extLst>
      <p:ext uri="{BB962C8B-B14F-4D97-AF65-F5344CB8AC3E}">
        <p14:creationId xmlns:p14="http://schemas.microsoft.com/office/powerpoint/2010/main" val="14014333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4997" eaLnBrk="0" hangingPunct="0">
              <a:defRPr>
                <a:solidFill>
                  <a:schemeClr val="tx1"/>
                </a:solidFill>
                <a:latin typeface="Arial" pitchFamily="34" charset="0"/>
                <a:cs typeface="Arial" pitchFamily="34" charset="0"/>
              </a:defRPr>
            </a:lvl1pPr>
            <a:lvl2pPr marL="742786" indent="-285687" defTabSz="864997" eaLnBrk="0" hangingPunct="0">
              <a:defRPr>
                <a:solidFill>
                  <a:schemeClr val="tx1"/>
                </a:solidFill>
                <a:latin typeface="Arial" pitchFamily="34" charset="0"/>
                <a:cs typeface="Arial" pitchFamily="34" charset="0"/>
              </a:defRPr>
            </a:lvl2pPr>
            <a:lvl3pPr marL="1142747" indent="-228549" defTabSz="864997" eaLnBrk="0" hangingPunct="0">
              <a:defRPr>
                <a:solidFill>
                  <a:schemeClr val="tx1"/>
                </a:solidFill>
                <a:latin typeface="Arial" pitchFamily="34" charset="0"/>
                <a:cs typeface="Arial" pitchFamily="34" charset="0"/>
              </a:defRPr>
            </a:lvl3pPr>
            <a:lvl4pPr marL="1599846" indent="-228549" defTabSz="864997" eaLnBrk="0" hangingPunct="0">
              <a:defRPr>
                <a:solidFill>
                  <a:schemeClr val="tx1"/>
                </a:solidFill>
                <a:latin typeface="Arial" pitchFamily="34" charset="0"/>
                <a:cs typeface="Arial" pitchFamily="34" charset="0"/>
              </a:defRPr>
            </a:lvl4pPr>
            <a:lvl5pPr marL="2056946" indent="-228549" defTabSz="864997" eaLnBrk="0" hangingPunct="0">
              <a:defRPr>
                <a:solidFill>
                  <a:schemeClr val="tx1"/>
                </a:solidFill>
                <a:latin typeface="Arial" pitchFamily="34" charset="0"/>
                <a:cs typeface="Arial" pitchFamily="34" charset="0"/>
              </a:defRPr>
            </a:lvl5pPr>
            <a:lvl6pPr marL="2514044" indent="-228549" defTabSz="864997" eaLnBrk="0" fontAlgn="base" hangingPunct="0">
              <a:spcBef>
                <a:spcPct val="0"/>
              </a:spcBef>
              <a:spcAft>
                <a:spcPct val="0"/>
              </a:spcAft>
              <a:defRPr>
                <a:solidFill>
                  <a:schemeClr val="tx1"/>
                </a:solidFill>
                <a:latin typeface="Arial" pitchFamily="34" charset="0"/>
                <a:cs typeface="Arial" pitchFamily="34" charset="0"/>
              </a:defRPr>
            </a:lvl6pPr>
            <a:lvl7pPr marL="2971144" indent="-228549" defTabSz="864997" eaLnBrk="0" fontAlgn="base" hangingPunct="0">
              <a:spcBef>
                <a:spcPct val="0"/>
              </a:spcBef>
              <a:spcAft>
                <a:spcPct val="0"/>
              </a:spcAft>
              <a:defRPr>
                <a:solidFill>
                  <a:schemeClr val="tx1"/>
                </a:solidFill>
                <a:latin typeface="Arial" pitchFamily="34" charset="0"/>
                <a:cs typeface="Arial" pitchFamily="34" charset="0"/>
              </a:defRPr>
            </a:lvl7pPr>
            <a:lvl8pPr marL="3428242" indent="-228549" defTabSz="864997" eaLnBrk="0" fontAlgn="base" hangingPunct="0">
              <a:spcBef>
                <a:spcPct val="0"/>
              </a:spcBef>
              <a:spcAft>
                <a:spcPct val="0"/>
              </a:spcAft>
              <a:defRPr>
                <a:solidFill>
                  <a:schemeClr val="tx1"/>
                </a:solidFill>
                <a:latin typeface="Arial" pitchFamily="34" charset="0"/>
                <a:cs typeface="Arial" pitchFamily="34" charset="0"/>
              </a:defRPr>
            </a:lvl8pPr>
            <a:lvl9pPr marL="3885341" indent="-228549" defTabSz="864997" eaLnBrk="0" fontAlgn="base" hangingPunct="0">
              <a:spcBef>
                <a:spcPct val="0"/>
              </a:spcBef>
              <a:spcAft>
                <a:spcPct val="0"/>
              </a:spcAft>
              <a:defRPr>
                <a:solidFill>
                  <a:schemeClr val="tx1"/>
                </a:solidFill>
                <a:latin typeface="Arial" pitchFamily="34" charset="0"/>
                <a:cs typeface="Arial" pitchFamily="34" charset="0"/>
              </a:defRPr>
            </a:lvl9pPr>
          </a:lstStyle>
          <a:p>
            <a:fld id="{A4CA3C0D-9E86-4FF2-888D-895EC25B0B65}" type="slidenum">
              <a:rPr lang="en-US" altLang="en-US" smtClean="0">
                <a:latin typeface="Times New Roman" pitchFamily="18" charset="0"/>
              </a:rPr>
              <a:pPr/>
              <a:t>45</a:t>
            </a:fld>
            <a:endParaRPr lang="en-US" altLang="en-US">
              <a:latin typeface="Times New Roman"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Per Benefit Period:  if out of SNF for 60 days, benefit period begins again.</a:t>
            </a:r>
          </a:p>
          <a:p>
            <a:pPr eaLnBrk="1" hangingPunct="1"/>
            <a:r>
              <a:rPr lang="en-US" altLang="en-US" dirty="0"/>
              <a:t>Home health</a:t>
            </a:r>
            <a:r>
              <a:rPr lang="en-US" altLang="en-US" baseline="0" dirty="0"/>
              <a:t> care requires doctor’s order and that the person be “homebound.”</a:t>
            </a:r>
            <a:endParaRPr lang="en-US" altLang="en-US" dirty="0"/>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4997" eaLnBrk="0" hangingPunct="0">
              <a:defRPr>
                <a:solidFill>
                  <a:schemeClr val="tx1"/>
                </a:solidFill>
                <a:latin typeface="Arial" pitchFamily="34" charset="0"/>
                <a:cs typeface="Arial" pitchFamily="34" charset="0"/>
              </a:defRPr>
            </a:lvl1pPr>
            <a:lvl2pPr marL="742786" indent="-285687" defTabSz="864997" eaLnBrk="0" hangingPunct="0">
              <a:defRPr>
                <a:solidFill>
                  <a:schemeClr val="tx1"/>
                </a:solidFill>
                <a:latin typeface="Arial" pitchFamily="34" charset="0"/>
                <a:cs typeface="Arial" pitchFamily="34" charset="0"/>
              </a:defRPr>
            </a:lvl2pPr>
            <a:lvl3pPr marL="1142747" indent="-228549" defTabSz="864997" eaLnBrk="0" hangingPunct="0">
              <a:defRPr>
                <a:solidFill>
                  <a:schemeClr val="tx1"/>
                </a:solidFill>
                <a:latin typeface="Arial" pitchFamily="34" charset="0"/>
                <a:cs typeface="Arial" pitchFamily="34" charset="0"/>
              </a:defRPr>
            </a:lvl3pPr>
            <a:lvl4pPr marL="1599846" indent="-228549" defTabSz="864997" eaLnBrk="0" hangingPunct="0">
              <a:defRPr>
                <a:solidFill>
                  <a:schemeClr val="tx1"/>
                </a:solidFill>
                <a:latin typeface="Arial" pitchFamily="34" charset="0"/>
                <a:cs typeface="Arial" pitchFamily="34" charset="0"/>
              </a:defRPr>
            </a:lvl4pPr>
            <a:lvl5pPr marL="2056946" indent="-228549" defTabSz="864997" eaLnBrk="0" hangingPunct="0">
              <a:defRPr>
                <a:solidFill>
                  <a:schemeClr val="tx1"/>
                </a:solidFill>
                <a:latin typeface="Arial" pitchFamily="34" charset="0"/>
                <a:cs typeface="Arial" pitchFamily="34" charset="0"/>
              </a:defRPr>
            </a:lvl5pPr>
            <a:lvl6pPr marL="2514044" indent="-228549" defTabSz="864997" eaLnBrk="0" fontAlgn="base" hangingPunct="0">
              <a:spcBef>
                <a:spcPct val="0"/>
              </a:spcBef>
              <a:spcAft>
                <a:spcPct val="0"/>
              </a:spcAft>
              <a:defRPr>
                <a:solidFill>
                  <a:schemeClr val="tx1"/>
                </a:solidFill>
                <a:latin typeface="Arial" pitchFamily="34" charset="0"/>
                <a:cs typeface="Arial" pitchFamily="34" charset="0"/>
              </a:defRPr>
            </a:lvl6pPr>
            <a:lvl7pPr marL="2971144" indent="-228549" defTabSz="864997" eaLnBrk="0" fontAlgn="base" hangingPunct="0">
              <a:spcBef>
                <a:spcPct val="0"/>
              </a:spcBef>
              <a:spcAft>
                <a:spcPct val="0"/>
              </a:spcAft>
              <a:defRPr>
                <a:solidFill>
                  <a:schemeClr val="tx1"/>
                </a:solidFill>
                <a:latin typeface="Arial" pitchFamily="34" charset="0"/>
                <a:cs typeface="Arial" pitchFamily="34" charset="0"/>
              </a:defRPr>
            </a:lvl7pPr>
            <a:lvl8pPr marL="3428242" indent="-228549" defTabSz="864997" eaLnBrk="0" fontAlgn="base" hangingPunct="0">
              <a:spcBef>
                <a:spcPct val="0"/>
              </a:spcBef>
              <a:spcAft>
                <a:spcPct val="0"/>
              </a:spcAft>
              <a:defRPr>
                <a:solidFill>
                  <a:schemeClr val="tx1"/>
                </a:solidFill>
                <a:latin typeface="Arial" pitchFamily="34" charset="0"/>
                <a:cs typeface="Arial" pitchFamily="34" charset="0"/>
              </a:defRPr>
            </a:lvl8pPr>
            <a:lvl9pPr marL="3885341" indent="-228549" defTabSz="864997" eaLnBrk="0" fontAlgn="base" hangingPunct="0">
              <a:spcBef>
                <a:spcPct val="0"/>
              </a:spcBef>
              <a:spcAft>
                <a:spcPct val="0"/>
              </a:spcAft>
              <a:defRPr>
                <a:solidFill>
                  <a:schemeClr val="tx1"/>
                </a:solidFill>
                <a:latin typeface="Arial" pitchFamily="34" charset="0"/>
                <a:cs typeface="Arial" pitchFamily="34" charset="0"/>
              </a:defRPr>
            </a:lvl9pPr>
          </a:lstStyle>
          <a:p>
            <a:fld id="{A6319329-AC80-435E-AD4E-7B321584A0A9}" type="slidenum">
              <a:rPr lang="en-US" altLang="en-US" smtClean="0">
                <a:latin typeface="Times New Roman" pitchFamily="18" charset="0"/>
              </a:rPr>
              <a:pPr/>
              <a:t>46</a:t>
            </a:fld>
            <a:endParaRPr lang="en-US" altLang="en-US">
              <a:latin typeface="Times New Roman" pitchFamily="18"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4997" eaLnBrk="0" hangingPunct="0">
              <a:defRPr>
                <a:solidFill>
                  <a:schemeClr val="tx1"/>
                </a:solidFill>
                <a:latin typeface="Arial" pitchFamily="34" charset="0"/>
                <a:cs typeface="Arial" pitchFamily="34" charset="0"/>
              </a:defRPr>
            </a:lvl1pPr>
            <a:lvl2pPr marL="742786" indent="-285687" defTabSz="864997" eaLnBrk="0" hangingPunct="0">
              <a:defRPr>
                <a:solidFill>
                  <a:schemeClr val="tx1"/>
                </a:solidFill>
                <a:latin typeface="Arial" pitchFamily="34" charset="0"/>
                <a:cs typeface="Arial" pitchFamily="34" charset="0"/>
              </a:defRPr>
            </a:lvl2pPr>
            <a:lvl3pPr marL="1142747" indent="-228549" defTabSz="864997" eaLnBrk="0" hangingPunct="0">
              <a:defRPr>
                <a:solidFill>
                  <a:schemeClr val="tx1"/>
                </a:solidFill>
                <a:latin typeface="Arial" pitchFamily="34" charset="0"/>
                <a:cs typeface="Arial" pitchFamily="34" charset="0"/>
              </a:defRPr>
            </a:lvl3pPr>
            <a:lvl4pPr marL="1599846" indent="-228549" defTabSz="864997" eaLnBrk="0" hangingPunct="0">
              <a:defRPr>
                <a:solidFill>
                  <a:schemeClr val="tx1"/>
                </a:solidFill>
                <a:latin typeface="Arial" pitchFamily="34" charset="0"/>
                <a:cs typeface="Arial" pitchFamily="34" charset="0"/>
              </a:defRPr>
            </a:lvl4pPr>
            <a:lvl5pPr marL="2056946" indent="-228549" defTabSz="864997" eaLnBrk="0" hangingPunct="0">
              <a:defRPr>
                <a:solidFill>
                  <a:schemeClr val="tx1"/>
                </a:solidFill>
                <a:latin typeface="Arial" pitchFamily="34" charset="0"/>
                <a:cs typeface="Arial" pitchFamily="34" charset="0"/>
              </a:defRPr>
            </a:lvl5pPr>
            <a:lvl6pPr marL="2514044" indent="-228549" defTabSz="864997" eaLnBrk="0" fontAlgn="base" hangingPunct="0">
              <a:spcBef>
                <a:spcPct val="0"/>
              </a:spcBef>
              <a:spcAft>
                <a:spcPct val="0"/>
              </a:spcAft>
              <a:defRPr>
                <a:solidFill>
                  <a:schemeClr val="tx1"/>
                </a:solidFill>
                <a:latin typeface="Arial" pitchFamily="34" charset="0"/>
                <a:cs typeface="Arial" pitchFamily="34" charset="0"/>
              </a:defRPr>
            </a:lvl6pPr>
            <a:lvl7pPr marL="2971144" indent="-228549" defTabSz="864997" eaLnBrk="0" fontAlgn="base" hangingPunct="0">
              <a:spcBef>
                <a:spcPct val="0"/>
              </a:spcBef>
              <a:spcAft>
                <a:spcPct val="0"/>
              </a:spcAft>
              <a:defRPr>
                <a:solidFill>
                  <a:schemeClr val="tx1"/>
                </a:solidFill>
                <a:latin typeface="Arial" pitchFamily="34" charset="0"/>
                <a:cs typeface="Arial" pitchFamily="34" charset="0"/>
              </a:defRPr>
            </a:lvl7pPr>
            <a:lvl8pPr marL="3428242" indent="-228549" defTabSz="864997" eaLnBrk="0" fontAlgn="base" hangingPunct="0">
              <a:spcBef>
                <a:spcPct val="0"/>
              </a:spcBef>
              <a:spcAft>
                <a:spcPct val="0"/>
              </a:spcAft>
              <a:defRPr>
                <a:solidFill>
                  <a:schemeClr val="tx1"/>
                </a:solidFill>
                <a:latin typeface="Arial" pitchFamily="34" charset="0"/>
                <a:cs typeface="Arial" pitchFamily="34" charset="0"/>
              </a:defRPr>
            </a:lvl8pPr>
            <a:lvl9pPr marL="3885341" indent="-228549" defTabSz="864997" eaLnBrk="0" fontAlgn="base" hangingPunct="0">
              <a:spcBef>
                <a:spcPct val="0"/>
              </a:spcBef>
              <a:spcAft>
                <a:spcPct val="0"/>
              </a:spcAft>
              <a:defRPr>
                <a:solidFill>
                  <a:schemeClr val="tx1"/>
                </a:solidFill>
                <a:latin typeface="Arial" pitchFamily="34" charset="0"/>
                <a:cs typeface="Arial" pitchFamily="34" charset="0"/>
              </a:defRPr>
            </a:lvl9pPr>
          </a:lstStyle>
          <a:p>
            <a:fld id="{78F9005F-BBDF-4E4C-95FE-E5DCA6225732}" type="slidenum">
              <a:rPr lang="en-US" altLang="en-US" smtClean="0">
                <a:latin typeface="Times New Roman" pitchFamily="18" charset="0"/>
              </a:rPr>
              <a:pPr/>
              <a:t>47</a:t>
            </a:fld>
            <a:endParaRPr lang="en-US" altLang="en-US">
              <a:latin typeface="Times New Roman" pitchFamily="18"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12" indent="-171412" eaLnBrk="1" hangingPunct="1">
              <a:buFont typeface="Arial" pitchFamily="34" charset="0"/>
              <a:buChar char="•"/>
            </a:pPr>
            <a:r>
              <a:rPr lang="en-US" altLang="en-US" dirty="0"/>
              <a:t>The community spouse may be able to keep more income pending a court order or via the fair hearing process.  </a:t>
            </a:r>
          </a:p>
          <a:p>
            <a:pPr marL="171412" indent="-171412" eaLnBrk="1" hangingPunct="1">
              <a:buFont typeface="Arial" pitchFamily="34" charset="0"/>
              <a:buChar char="•"/>
            </a:pPr>
            <a:r>
              <a:rPr lang="en-US" dirty="0"/>
              <a:t>Under the “name on the instrument rule,” the community spouse may retain any income received in his/ her name alone, even if this exceeds the MMMNA. For example, if the community spouse’s monthly income (in his or her name alone) is $5,000, the community spouse may keep it all.</a:t>
            </a:r>
            <a:endParaRPr lang="en-US" altLang="en-US" dirty="0"/>
          </a:p>
          <a:p>
            <a:pPr marL="171412" indent="-171412" eaLnBrk="1" hangingPunct="1">
              <a:buFont typeface="Arial" pitchFamily="34" charset="0"/>
              <a:buChar char="•"/>
            </a:pPr>
            <a:r>
              <a:rPr lang="en-US" dirty="0"/>
              <a:t>Resources acquired after the spouse is institutionalized and before he/she goes on Medi-Cal are not protected and will be counted at the time of application. However, once the spouse is eligible for Medi-Cal, any resources acquired after eligibility by the community spouse are protected and will not affect the institutionalized spouse's eligibility. For example, if the community spouse inherited $100,000 after the nursing home spouse was on Medi-Cal, she could keep this without affecting the other spouse's eligibility. Resources held prior to the spouse's institutionalization may be transferred under certain conditions.</a:t>
            </a:r>
            <a:endParaRPr lang="en-US" altLang="en-US" dirty="0"/>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4997" eaLnBrk="0" hangingPunct="0">
              <a:defRPr>
                <a:solidFill>
                  <a:schemeClr val="tx1"/>
                </a:solidFill>
                <a:latin typeface="Arial" pitchFamily="34" charset="0"/>
                <a:cs typeface="Arial" pitchFamily="34" charset="0"/>
              </a:defRPr>
            </a:lvl1pPr>
            <a:lvl2pPr marL="742786" indent="-285687" defTabSz="864997" eaLnBrk="0" hangingPunct="0">
              <a:defRPr>
                <a:solidFill>
                  <a:schemeClr val="tx1"/>
                </a:solidFill>
                <a:latin typeface="Arial" pitchFamily="34" charset="0"/>
                <a:cs typeface="Arial" pitchFamily="34" charset="0"/>
              </a:defRPr>
            </a:lvl2pPr>
            <a:lvl3pPr marL="1142747" indent="-228549" defTabSz="864997" eaLnBrk="0" hangingPunct="0">
              <a:defRPr>
                <a:solidFill>
                  <a:schemeClr val="tx1"/>
                </a:solidFill>
                <a:latin typeface="Arial" pitchFamily="34" charset="0"/>
                <a:cs typeface="Arial" pitchFamily="34" charset="0"/>
              </a:defRPr>
            </a:lvl3pPr>
            <a:lvl4pPr marL="1599846" indent="-228549" defTabSz="864997" eaLnBrk="0" hangingPunct="0">
              <a:defRPr>
                <a:solidFill>
                  <a:schemeClr val="tx1"/>
                </a:solidFill>
                <a:latin typeface="Arial" pitchFamily="34" charset="0"/>
                <a:cs typeface="Arial" pitchFamily="34" charset="0"/>
              </a:defRPr>
            </a:lvl4pPr>
            <a:lvl5pPr marL="2056946" indent="-228549" defTabSz="864997" eaLnBrk="0" hangingPunct="0">
              <a:defRPr>
                <a:solidFill>
                  <a:schemeClr val="tx1"/>
                </a:solidFill>
                <a:latin typeface="Arial" pitchFamily="34" charset="0"/>
                <a:cs typeface="Arial" pitchFamily="34" charset="0"/>
              </a:defRPr>
            </a:lvl5pPr>
            <a:lvl6pPr marL="2514044" indent="-228549" defTabSz="864997" eaLnBrk="0" fontAlgn="base" hangingPunct="0">
              <a:spcBef>
                <a:spcPct val="0"/>
              </a:spcBef>
              <a:spcAft>
                <a:spcPct val="0"/>
              </a:spcAft>
              <a:defRPr>
                <a:solidFill>
                  <a:schemeClr val="tx1"/>
                </a:solidFill>
                <a:latin typeface="Arial" pitchFamily="34" charset="0"/>
                <a:cs typeface="Arial" pitchFamily="34" charset="0"/>
              </a:defRPr>
            </a:lvl6pPr>
            <a:lvl7pPr marL="2971144" indent="-228549" defTabSz="864997" eaLnBrk="0" fontAlgn="base" hangingPunct="0">
              <a:spcBef>
                <a:spcPct val="0"/>
              </a:spcBef>
              <a:spcAft>
                <a:spcPct val="0"/>
              </a:spcAft>
              <a:defRPr>
                <a:solidFill>
                  <a:schemeClr val="tx1"/>
                </a:solidFill>
                <a:latin typeface="Arial" pitchFamily="34" charset="0"/>
                <a:cs typeface="Arial" pitchFamily="34" charset="0"/>
              </a:defRPr>
            </a:lvl7pPr>
            <a:lvl8pPr marL="3428242" indent="-228549" defTabSz="864997" eaLnBrk="0" fontAlgn="base" hangingPunct="0">
              <a:spcBef>
                <a:spcPct val="0"/>
              </a:spcBef>
              <a:spcAft>
                <a:spcPct val="0"/>
              </a:spcAft>
              <a:defRPr>
                <a:solidFill>
                  <a:schemeClr val="tx1"/>
                </a:solidFill>
                <a:latin typeface="Arial" pitchFamily="34" charset="0"/>
                <a:cs typeface="Arial" pitchFamily="34" charset="0"/>
              </a:defRPr>
            </a:lvl8pPr>
            <a:lvl9pPr marL="3885341" indent="-228549" defTabSz="864997" eaLnBrk="0" fontAlgn="base" hangingPunct="0">
              <a:spcBef>
                <a:spcPct val="0"/>
              </a:spcBef>
              <a:spcAft>
                <a:spcPct val="0"/>
              </a:spcAft>
              <a:defRPr>
                <a:solidFill>
                  <a:schemeClr val="tx1"/>
                </a:solidFill>
                <a:latin typeface="Arial" pitchFamily="34" charset="0"/>
                <a:cs typeface="Arial" pitchFamily="34" charset="0"/>
              </a:defRPr>
            </a:lvl9pPr>
          </a:lstStyle>
          <a:p>
            <a:fld id="{E515D95C-5E27-4261-9136-98C952DE7854}" type="slidenum">
              <a:rPr lang="en-US" altLang="en-US" smtClean="0">
                <a:latin typeface="Times New Roman" pitchFamily="18" charset="0"/>
              </a:rPr>
              <a:pPr/>
              <a:t>48</a:t>
            </a:fld>
            <a:endParaRPr lang="en-US" altLang="en-US">
              <a:latin typeface="Times New Roman" pitchFamily="18"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4997" eaLnBrk="0" hangingPunct="0">
              <a:defRPr>
                <a:solidFill>
                  <a:schemeClr val="tx1"/>
                </a:solidFill>
                <a:latin typeface="Arial" pitchFamily="34" charset="0"/>
                <a:cs typeface="Arial" pitchFamily="34" charset="0"/>
              </a:defRPr>
            </a:lvl1pPr>
            <a:lvl2pPr marL="742786" indent="-285687" defTabSz="864997" eaLnBrk="0" hangingPunct="0">
              <a:defRPr>
                <a:solidFill>
                  <a:schemeClr val="tx1"/>
                </a:solidFill>
                <a:latin typeface="Arial" pitchFamily="34" charset="0"/>
                <a:cs typeface="Arial" pitchFamily="34" charset="0"/>
              </a:defRPr>
            </a:lvl2pPr>
            <a:lvl3pPr marL="1142747" indent="-228549" defTabSz="864997" eaLnBrk="0" hangingPunct="0">
              <a:defRPr>
                <a:solidFill>
                  <a:schemeClr val="tx1"/>
                </a:solidFill>
                <a:latin typeface="Arial" pitchFamily="34" charset="0"/>
                <a:cs typeface="Arial" pitchFamily="34" charset="0"/>
              </a:defRPr>
            </a:lvl3pPr>
            <a:lvl4pPr marL="1599846" indent="-228549" defTabSz="864997" eaLnBrk="0" hangingPunct="0">
              <a:defRPr>
                <a:solidFill>
                  <a:schemeClr val="tx1"/>
                </a:solidFill>
                <a:latin typeface="Arial" pitchFamily="34" charset="0"/>
                <a:cs typeface="Arial" pitchFamily="34" charset="0"/>
              </a:defRPr>
            </a:lvl4pPr>
            <a:lvl5pPr marL="2056946" indent="-228549" defTabSz="864997" eaLnBrk="0" hangingPunct="0">
              <a:defRPr>
                <a:solidFill>
                  <a:schemeClr val="tx1"/>
                </a:solidFill>
                <a:latin typeface="Arial" pitchFamily="34" charset="0"/>
                <a:cs typeface="Arial" pitchFamily="34" charset="0"/>
              </a:defRPr>
            </a:lvl5pPr>
            <a:lvl6pPr marL="2514044" indent="-228549" defTabSz="864997" eaLnBrk="0" fontAlgn="base" hangingPunct="0">
              <a:spcBef>
                <a:spcPct val="0"/>
              </a:spcBef>
              <a:spcAft>
                <a:spcPct val="0"/>
              </a:spcAft>
              <a:defRPr>
                <a:solidFill>
                  <a:schemeClr val="tx1"/>
                </a:solidFill>
                <a:latin typeface="Arial" pitchFamily="34" charset="0"/>
                <a:cs typeface="Arial" pitchFamily="34" charset="0"/>
              </a:defRPr>
            </a:lvl6pPr>
            <a:lvl7pPr marL="2971144" indent="-228549" defTabSz="864997" eaLnBrk="0" fontAlgn="base" hangingPunct="0">
              <a:spcBef>
                <a:spcPct val="0"/>
              </a:spcBef>
              <a:spcAft>
                <a:spcPct val="0"/>
              </a:spcAft>
              <a:defRPr>
                <a:solidFill>
                  <a:schemeClr val="tx1"/>
                </a:solidFill>
                <a:latin typeface="Arial" pitchFamily="34" charset="0"/>
                <a:cs typeface="Arial" pitchFamily="34" charset="0"/>
              </a:defRPr>
            </a:lvl7pPr>
            <a:lvl8pPr marL="3428242" indent="-228549" defTabSz="864997" eaLnBrk="0" fontAlgn="base" hangingPunct="0">
              <a:spcBef>
                <a:spcPct val="0"/>
              </a:spcBef>
              <a:spcAft>
                <a:spcPct val="0"/>
              </a:spcAft>
              <a:defRPr>
                <a:solidFill>
                  <a:schemeClr val="tx1"/>
                </a:solidFill>
                <a:latin typeface="Arial" pitchFamily="34" charset="0"/>
                <a:cs typeface="Arial" pitchFamily="34" charset="0"/>
              </a:defRPr>
            </a:lvl8pPr>
            <a:lvl9pPr marL="3885341" indent="-228549" defTabSz="864997" eaLnBrk="0" fontAlgn="base" hangingPunct="0">
              <a:spcBef>
                <a:spcPct val="0"/>
              </a:spcBef>
              <a:spcAft>
                <a:spcPct val="0"/>
              </a:spcAft>
              <a:defRPr>
                <a:solidFill>
                  <a:schemeClr val="tx1"/>
                </a:solidFill>
                <a:latin typeface="Arial" pitchFamily="34" charset="0"/>
                <a:cs typeface="Arial" pitchFamily="34" charset="0"/>
              </a:defRPr>
            </a:lvl9pPr>
          </a:lstStyle>
          <a:p>
            <a:fld id="{4426FDBF-E202-4B6A-A218-4795854EFD93}" type="slidenum">
              <a:rPr lang="en-US" altLang="en-US" smtClean="0">
                <a:latin typeface="Times New Roman" pitchFamily="18" charset="0"/>
              </a:rPr>
              <a:pPr/>
              <a:t>49</a:t>
            </a:fld>
            <a:endParaRPr lang="en-US" altLang="en-US">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a:ln/>
        </p:spPr>
      </p:sp>
      <p:sp>
        <p:nvSpPr>
          <p:cNvPr id="65538" name="Notes Placeholder 2"/>
          <p:cNvSpPr>
            <a:spLocks noGrp="1"/>
          </p:cNvSpPr>
          <p:nvPr>
            <p:ph type="body" idx="1"/>
          </p:nvPr>
        </p:nvSpPr>
        <p:spPr>
          <a:noFill/>
        </p:spPr>
        <p:txBody>
          <a:bodyPr/>
          <a:lstStyle/>
          <a:p>
            <a:endParaRPr lang="en-US">
              <a:latin typeface="Arial" charset="0"/>
              <a:cs typeface="Arial" charset="0"/>
            </a:endParaRPr>
          </a:p>
        </p:txBody>
      </p:sp>
      <p:sp>
        <p:nvSpPr>
          <p:cNvPr id="65539" name="Slide Number Placeholder 3"/>
          <p:cNvSpPr>
            <a:spLocks noGrp="1"/>
          </p:cNvSpPr>
          <p:nvPr>
            <p:ph type="sldNum" sz="quarter" idx="5"/>
          </p:nvPr>
        </p:nvSpPr>
        <p:spPr>
          <a:noFill/>
          <a:ln>
            <a:miter lim="800000"/>
            <a:headEnd/>
            <a:tailEnd/>
          </a:ln>
        </p:spPr>
        <p:txBody>
          <a:bodyPr/>
          <a:lstStyle/>
          <a:p>
            <a:fld id="{39FE7B09-3F24-4E64-9BBC-ECD64A6028AF}" type="slidenum">
              <a:rPr lang="en-US" smtClean="0">
                <a:latin typeface="Arial" charset="0"/>
                <a:cs typeface="Arial" charset="0"/>
              </a:rPr>
              <a:pPr/>
              <a:t>5</a:t>
            </a:fld>
            <a:endParaRPr lang="en-US">
              <a:latin typeface="Arial" charset="0"/>
              <a:cs typeface="Arial"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4997" eaLnBrk="0" hangingPunct="0">
              <a:defRPr>
                <a:solidFill>
                  <a:schemeClr val="tx1"/>
                </a:solidFill>
                <a:latin typeface="Arial" pitchFamily="34" charset="0"/>
                <a:cs typeface="Arial" pitchFamily="34" charset="0"/>
              </a:defRPr>
            </a:lvl1pPr>
            <a:lvl2pPr marL="742786" indent="-285687" defTabSz="864997" eaLnBrk="0" hangingPunct="0">
              <a:defRPr>
                <a:solidFill>
                  <a:schemeClr val="tx1"/>
                </a:solidFill>
                <a:latin typeface="Arial" pitchFamily="34" charset="0"/>
                <a:cs typeface="Arial" pitchFamily="34" charset="0"/>
              </a:defRPr>
            </a:lvl2pPr>
            <a:lvl3pPr marL="1142747" indent="-228549" defTabSz="864997" eaLnBrk="0" hangingPunct="0">
              <a:defRPr>
                <a:solidFill>
                  <a:schemeClr val="tx1"/>
                </a:solidFill>
                <a:latin typeface="Arial" pitchFamily="34" charset="0"/>
                <a:cs typeface="Arial" pitchFamily="34" charset="0"/>
              </a:defRPr>
            </a:lvl3pPr>
            <a:lvl4pPr marL="1599846" indent="-228549" defTabSz="864997" eaLnBrk="0" hangingPunct="0">
              <a:defRPr>
                <a:solidFill>
                  <a:schemeClr val="tx1"/>
                </a:solidFill>
                <a:latin typeface="Arial" pitchFamily="34" charset="0"/>
                <a:cs typeface="Arial" pitchFamily="34" charset="0"/>
              </a:defRPr>
            </a:lvl4pPr>
            <a:lvl5pPr marL="2056946" indent="-228549" defTabSz="864997" eaLnBrk="0" hangingPunct="0">
              <a:defRPr>
                <a:solidFill>
                  <a:schemeClr val="tx1"/>
                </a:solidFill>
                <a:latin typeface="Arial" pitchFamily="34" charset="0"/>
                <a:cs typeface="Arial" pitchFamily="34" charset="0"/>
              </a:defRPr>
            </a:lvl5pPr>
            <a:lvl6pPr marL="2514044" indent="-228549" defTabSz="864997" eaLnBrk="0" fontAlgn="base" hangingPunct="0">
              <a:spcBef>
                <a:spcPct val="0"/>
              </a:spcBef>
              <a:spcAft>
                <a:spcPct val="0"/>
              </a:spcAft>
              <a:defRPr>
                <a:solidFill>
                  <a:schemeClr val="tx1"/>
                </a:solidFill>
                <a:latin typeface="Arial" pitchFamily="34" charset="0"/>
                <a:cs typeface="Arial" pitchFamily="34" charset="0"/>
              </a:defRPr>
            </a:lvl6pPr>
            <a:lvl7pPr marL="2971144" indent="-228549" defTabSz="864997" eaLnBrk="0" fontAlgn="base" hangingPunct="0">
              <a:spcBef>
                <a:spcPct val="0"/>
              </a:spcBef>
              <a:spcAft>
                <a:spcPct val="0"/>
              </a:spcAft>
              <a:defRPr>
                <a:solidFill>
                  <a:schemeClr val="tx1"/>
                </a:solidFill>
                <a:latin typeface="Arial" pitchFamily="34" charset="0"/>
                <a:cs typeface="Arial" pitchFamily="34" charset="0"/>
              </a:defRPr>
            </a:lvl7pPr>
            <a:lvl8pPr marL="3428242" indent="-228549" defTabSz="864997" eaLnBrk="0" fontAlgn="base" hangingPunct="0">
              <a:spcBef>
                <a:spcPct val="0"/>
              </a:spcBef>
              <a:spcAft>
                <a:spcPct val="0"/>
              </a:spcAft>
              <a:defRPr>
                <a:solidFill>
                  <a:schemeClr val="tx1"/>
                </a:solidFill>
                <a:latin typeface="Arial" pitchFamily="34" charset="0"/>
                <a:cs typeface="Arial" pitchFamily="34" charset="0"/>
              </a:defRPr>
            </a:lvl8pPr>
            <a:lvl9pPr marL="3885341" indent="-228549" defTabSz="864997" eaLnBrk="0" fontAlgn="base" hangingPunct="0">
              <a:spcBef>
                <a:spcPct val="0"/>
              </a:spcBef>
              <a:spcAft>
                <a:spcPct val="0"/>
              </a:spcAft>
              <a:defRPr>
                <a:solidFill>
                  <a:schemeClr val="tx1"/>
                </a:solidFill>
                <a:latin typeface="Arial" pitchFamily="34" charset="0"/>
                <a:cs typeface="Arial" pitchFamily="34" charset="0"/>
              </a:defRPr>
            </a:lvl9pPr>
          </a:lstStyle>
          <a:p>
            <a:fld id="{2EA732A6-4D04-4C5A-9CC6-2C6A292AFC91}" type="slidenum">
              <a:rPr lang="en-US" altLang="en-US" smtClean="0">
                <a:latin typeface="Times New Roman" pitchFamily="18" charset="0"/>
              </a:rPr>
              <a:pPr/>
              <a:t>50</a:t>
            </a:fld>
            <a:endParaRPr lang="en-US" altLang="en-US">
              <a:latin typeface="Times New Roman" pitchFamily="18"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DAILY BENEFIT EXAMPLE: Mrs. Smith bought a policy with a daily benefit of $100 for each day of nursing home care. If the nursing home billed $150 each day, the policy would only pay the maximum daily benefit of $100, leaving a co-payment of $50 a day (equal to $1,500 a month) for Mrs. Smith to pay. Conversely, if the nursing home billed $85 a day, Mrs. Smith would only get the actual cost of $85 a day, not the maximum of $100 per day.</a:t>
            </a: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4997" eaLnBrk="0" hangingPunct="0">
              <a:defRPr>
                <a:solidFill>
                  <a:schemeClr val="tx1"/>
                </a:solidFill>
                <a:latin typeface="Arial" pitchFamily="34" charset="0"/>
                <a:cs typeface="Arial" pitchFamily="34" charset="0"/>
              </a:defRPr>
            </a:lvl1pPr>
            <a:lvl2pPr marL="742786" indent="-285687" defTabSz="864997" eaLnBrk="0" hangingPunct="0">
              <a:defRPr>
                <a:solidFill>
                  <a:schemeClr val="tx1"/>
                </a:solidFill>
                <a:latin typeface="Arial" pitchFamily="34" charset="0"/>
                <a:cs typeface="Arial" pitchFamily="34" charset="0"/>
              </a:defRPr>
            </a:lvl2pPr>
            <a:lvl3pPr marL="1142747" indent="-228549" defTabSz="864997" eaLnBrk="0" hangingPunct="0">
              <a:defRPr>
                <a:solidFill>
                  <a:schemeClr val="tx1"/>
                </a:solidFill>
                <a:latin typeface="Arial" pitchFamily="34" charset="0"/>
                <a:cs typeface="Arial" pitchFamily="34" charset="0"/>
              </a:defRPr>
            </a:lvl3pPr>
            <a:lvl4pPr marL="1599846" indent="-228549" defTabSz="864997" eaLnBrk="0" hangingPunct="0">
              <a:defRPr>
                <a:solidFill>
                  <a:schemeClr val="tx1"/>
                </a:solidFill>
                <a:latin typeface="Arial" pitchFamily="34" charset="0"/>
                <a:cs typeface="Arial" pitchFamily="34" charset="0"/>
              </a:defRPr>
            </a:lvl4pPr>
            <a:lvl5pPr marL="2056946" indent="-228549" defTabSz="864997" eaLnBrk="0" hangingPunct="0">
              <a:defRPr>
                <a:solidFill>
                  <a:schemeClr val="tx1"/>
                </a:solidFill>
                <a:latin typeface="Arial" pitchFamily="34" charset="0"/>
                <a:cs typeface="Arial" pitchFamily="34" charset="0"/>
              </a:defRPr>
            </a:lvl5pPr>
            <a:lvl6pPr marL="2514044" indent="-228549" defTabSz="864997" eaLnBrk="0" fontAlgn="base" hangingPunct="0">
              <a:spcBef>
                <a:spcPct val="0"/>
              </a:spcBef>
              <a:spcAft>
                <a:spcPct val="0"/>
              </a:spcAft>
              <a:defRPr>
                <a:solidFill>
                  <a:schemeClr val="tx1"/>
                </a:solidFill>
                <a:latin typeface="Arial" pitchFamily="34" charset="0"/>
                <a:cs typeface="Arial" pitchFamily="34" charset="0"/>
              </a:defRPr>
            </a:lvl6pPr>
            <a:lvl7pPr marL="2971144" indent="-228549" defTabSz="864997" eaLnBrk="0" fontAlgn="base" hangingPunct="0">
              <a:spcBef>
                <a:spcPct val="0"/>
              </a:spcBef>
              <a:spcAft>
                <a:spcPct val="0"/>
              </a:spcAft>
              <a:defRPr>
                <a:solidFill>
                  <a:schemeClr val="tx1"/>
                </a:solidFill>
                <a:latin typeface="Arial" pitchFamily="34" charset="0"/>
                <a:cs typeface="Arial" pitchFamily="34" charset="0"/>
              </a:defRPr>
            </a:lvl7pPr>
            <a:lvl8pPr marL="3428242" indent="-228549" defTabSz="864997" eaLnBrk="0" fontAlgn="base" hangingPunct="0">
              <a:spcBef>
                <a:spcPct val="0"/>
              </a:spcBef>
              <a:spcAft>
                <a:spcPct val="0"/>
              </a:spcAft>
              <a:defRPr>
                <a:solidFill>
                  <a:schemeClr val="tx1"/>
                </a:solidFill>
                <a:latin typeface="Arial" pitchFamily="34" charset="0"/>
                <a:cs typeface="Arial" pitchFamily="34" charset="0"/>
              </a:defRPr>
            </a:lvl8pPr>
            <a:lvl9pPr marL="3885341" indent="-228549" defTabSz="864997" eaLnBrk="0" fontAlgn="base" hangingPunct="0">
              <a:spcBef>
                <a:spcPct val="0"/>
              </a:spcBef>
              <a:spcAft>
                <a:spcPct val="0"/>
              </a:spcAft>
              <a:defRPr>
                <a:solidFill>
                  <a:schemeClr val="tx1"/>
                </a:solidFill>
                <a:latin typeface="Arial" pitchFamily="34" charset="0"/>
                <a:cs typeface="Arial" pitchFamily="34" charset="0"/>
              </a:defRPr>
            </a:lvl9pPr>
          </a:lstStyle>
          <a:p>
            <a:fld id="{A23E6387-46FB-4D72-9CF4-A21CB94426BF}" type="slidenum">
              <a:rPr lang="en-US" altLang="en-US" smtClean="0">
                <a:latin typeface="Times New Roman" pitchFamily="18" charset="0"/>
              </a:rPr>
              <a:pPr/>
              <a:t>51</a:t>
            </a:fld>
            <a:endParaRPr lang="en-US" altLang="en-US">
              <a:latin typeface="Times New Roman" pitchFamily="18"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Flexible</a:t>
            </a:r>
            <a:r>
              <a:rPr lang="en-US" altLang="en-US" baseline="0" dirty="0"/>
              <a:t> benefits:  LTC policies must allow the total amount of all of the policy benefits to be used interchangeably or in any combination of benefits covered by the policy.  The daily maximums may still apply to SNF, home care, etc. but many policies today pay the same daily amount regardless of whether care is provided in a SNF, assisted living or at home.</a:t>
            </a:r>
            <a:endParaRPr lang="en-US" altLang="en-US" dirty="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4997" eaLnBrk="0" hangingPunct="0">
              <a:defRPr>
                <a:solidFill>
                  <a:schemeClr val="tx1"/>
                </a:solidFill>
                <a:latin typeface="Arial" pitchFamily="34" charset="0"/>
                <a:cs typeface="Arial" pitchFamily="34" charset="0"/>
              </a:defRPr>
            </a:lvl1pPr>
            <a:lvl2pPr marL="742786" indent="-285687" defTabSz="864997" eaLnBrk="0" hangingPunct="0">
              <a:defRPr>
                <a:solidFill>
                  <a:schemeClr val="tx1"/>
                </a:solidFill>
                <a:latin typeface="Arial" pitchFamily="34" charset="0"/>
                <a:cs typeface="Arial" pitchFamily="34" charset="0"/>
              </a:defRPr>
            </a:lvl2pPr>
            <a:lvl3pPr marL="1142747" indent="-228549" defTabSz="864997" eaLnBrk="0" hangingPunct="0">
              <a:defRPr>
                <a:solidFill>
                  <a:schemeClr val="tx1"/>
                </a:solidFill>
                <a:latin typeface="Arial" pitchFamily="34" charset="0"/>
                <a:cs typeface="Arial" pitchFamily="34" charset="0"/>
              </a:defRPr>
            </a:lvl3pPr>
            <a:lvl4pPr marL="1599846" indent="-228549" defTabSz="864997" eaLnBrk="0" hangingPunct="0">
              <a:defRPr>
                <a:solidFill>
                  <a:schemeClr val="tx1"/>
                </a:solidFill>
                <a:latin typeface="Arial" pitchFamily="34" charset="0"/>
                <a:cs typeface="Arial" pitchFamily="34" charset="0"/>
              </a:defRPr>
            </a:lvl4pPr>
            <a:lvl5pPr marL="2056946" indent="-228549" defTabSz="864997" eaLnBrk="0" hangingPunct="0">
              <a:defRPr>
                <a:solidFill>
                  <a:schemeClr val="tx1"/>
                </a:solidFill>
                <a:latin typeface="Arial" pitchFamily="34" charset="0"/>
                <a:cs typeface="Arial" pitchFamily="34" charset="0"/>
              </a:defRPr>
            </a:lvl5pPr>
            <a:lvl6pPr marL="2514044" indent="-228549" defTabSz="864997" eaLnBrk="0" fontAlgn="base" hangingPunct="0">
              <a:spcBef>
                <a:spcPct val="0"/>
              </a:spcBef>
              <a:spcAft>
                <a:spcPct val="0"/>
              </a:spcAft>
              <a:defRPr>
                <a:solidFill>
                  <a:schemeClr val="tx1"/>
                </a:solidFill>
                <a:latin typeface="Arial" pitchFamily="34" charset="0"/>
                <a:cs typeface="Arial" pitchFamily="34" charset="0"/>
              </a:defRPr>
            </a:lvl6pPr>
            <a:lvl7pPr marL="2971144" indent="-228549" defTabSz="864997" eaLnBrk="0" fontAlgn="base" hangingPunct="0">
              <a:spcBef>
                <a:spcPct val="0"/>
              </a:spcBef>
              <a:spcAft>
                <a:spcPct val="0"/>
              </a:spcAft>
              <a:defRPr>
                <a:solidFill>
                  <a:schemeClr val="tx1"/>
                </a:solidFill>
                <a:latin typeface="Arial" pitchFamily="34" charset="0"/>
                <a:cs typeface="Arial" pitchFamily="34" charset="0"/>
              </a:defRPr>
            </a:lvl7pPr>
            <a:lvl8pPr marL="3428242" indent="-228549" defTabSz="864997" eaLnBrk="0" fontAlgn="base" hangingPunct="0">
              <a:spcBef>
                <a:spcPct val="0"/>
              </a:spcBef>
              <a:spcAft>
                <a:spcPct val="0"/>
              </a:spcAft>
              <a:defRPr>
                <a:solidFill>
                  <a:schemeClr val="tx1"/>
                </a:solidFill>
                <a:latin typeface="Arial" pitchFamily="34" charset="0"/>
                <a:cs typeface="Arial" pitchFamily="34" charset="0"/>
              </a:defRPr>
            </a:lvl8pPr>
            <a:lvl9pPr marL="3885341" indent="-228549" defTabSz="864997" eaLnBrk="0" fontAlgn="base" hangingPunct="0">
              <a:spcBef>
                <a:spcPct val="0"/>
              </a:spcBef>
              <a:spcAft>
                <a:spcPct val="0"/>
              </a:spcAft>
              <a:defRPr>
                <a:solidFill>
                  <a:schemeClr val="tx1"/>
                </a:solidFill>
                <a:latin typeface="Arial" pitchFamily="34" charset="0"/>
                <a:cs typeface="Arial" pitchFamily="34" charset="0"/>
              </a:defRPr>
            </a:lvl9pPr>
          </a:lstStyle>
          <a:p>
            <a:fld id="{5E17AC27-1354-4967-B3FD-FE98CBF5F471}" type="slidenum">
              <a:rPr lang="en-US" altLang="en-US" smtClean="0">
                <a:latin typeface="Times New Roman" pitchFamily="18" charset="0"/>
              </a:rPr>
              <a:pPr/>
              <a:t>52</a:t>
            </a:fld>
            <a:endParaRPr lang="en-US" altLang="en-US">
              <a:latin typeface="Times New Roman" pitchFamily="18"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Benefit Triggers in a tax qualified long-term care insurance policy are:</a:t>
            </a:r>
          </a:p>
          <a:p>
            <a:r>
              <a:rPr lang="en-US" altLang="en-US" b="1" dirty="0"/>
              <a:t>1. Impairment in ADLs</a:t>
            </a:r>
            <a:endParaRPr lang="en-US" altLang="en-US" dirty="0"/>
          </a:p>
          <a:p>
            <a:r>
              <a:rPr lang="en-US" altLang="en-US" dirty="0"/>
              <a:t>ADLs are used to measure your physical abilities to determine if you qualify for benefits.</a:t>
            </a:r>
          </a:p>
          <a:p>
            <a:r>
              <a:rPr lang="en-US" altLang="en-US" dirty="0"/>
              <a:t>The law requires tax-qualified policies to pay or reimburse benefits if you are impaired in two out of the following six ADLs: bathing, dressing, transferring, eating, toileting, and continence.</a:t>
            </a:r>
          </a:p>
          <a:p>
            <a:r>
              <a:rPr lang="en-US" altLang="en-US" dirty="0"/>
              <a:t>An "impairment" in ADLs means that you need "substantial assistance either in the form of hands-on assistance or standby assistance due to a loss of functional capacity to perform the activity".</a:t>
            </a:r>
          </a:p>
          <a:p>
            <a:r>
              <a:rPr lang="en-US" altLang="en-US" b="1" dirty="0"/>
              <a:t>2. Impairment of Cognitive Ability</a:t>
            </a:r>
            <a:endParaRPr lang="en-US" altLang="en-US" dirty="0"/>
          </a:p>
          <a:p>
            <a:r>
              <a:rPr lang="en-US" altLang="en-US" dirty="0"/>
              <a:t>An "impairment of cognitive ability" means you need "substantial supervision due to severe cognitive impairment".</a:t>
            </a:r>
          </a:p>
          <a:p>
            <a:r>
              <a:rPr lang="en-US" altLang="en-US" dirty="0"/>
              <a:t>Note: Some companies also offer a non tax qualified long-term care insurance policy. The non tax qualified policy will include ambulating as a seventh ADL.</a:t>
            </a:r>
          </a:p>
          <a:p>
            <a:endParaRPr lang="en-US" altLang="en-US" dirty="0"/>
          </a:p>
          <a:p>
            <a:r>
              <a:rPr lang="en-US" altLang="en-US" dirty="0"/>
              <a:t>Definitions of ADLs California law requires one set of ADL definitions for policies using the California eligibility standards. A different set of ADL definitions are used in policies using the federal eligibility standards. These definitions describe each ADL. When a person cannot do one of them they have met one of the ADLs necessary to qualify for benefits. For example: “Bathing” in a tax qualified policy means, “washing oneself by sponge bath, or in either a tub or shower, including the act of getting into or out of a tub or shower.” However, “bathing” in a policy with California eligibility standards includes “cleaning the body using a tub, shower, or sponge bath, including getting a basin of water, managing faucets, getting in or out of the tub or shower, and reaching head and body parts for soaping, rinsing and drying.” </a:t>
            </a:r>
          </a:p>
          <a:p>
            <a:endParaRPr lang="en-US" altLang="en-US" dirty="0"/>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4997" eaLnBrk="0" hangingPunct="0">
              <a:defRPr>
                <a:solidFill>
                  <a:schemeClr val="tx1"/>
                </a:solidFill>
                <a:latin typeface="Arial" pitchFamily="34" charset="0"/>
                <a:cs typeface="Arial" pitchFamily="34" charset="0"/>
              </a:defRPr>
            </a:lvl1pPr>
            <a:lvl2pPr marL="742786" indent="-285687" defTabSz="864997" eaLnBrk="0" hangingPunct="0">
              <a:defRPr>
                <a:solidFill>
                  <a:schemeClr val="tx1"/>
                </a:solidFill>
                <a:latin typeface="Arial" pitchFamily="34" charset="0"/>
                <a:cs typeface="Arial" pitchFamily="34" charset="0"/>
              </a:defRPr>
            </a:lvl2pPr>
            <a:lvl3pPr marL="1142747" indent="-228549" defTabSz="864997" eaLnBrk="0" hangingPunct="0">
              <a:defRPr>
                <a:solidFill>
                  <a:schemeClr val="tx1"/>
                </a:solidFill>
                <a:latin typeface="Arial" pitchFamily="34" charset="0"/>
                <a:cs typeface="Arial" pitchFamily="34" charset="0"/>
              </a:defRPr>
            </a:lvl3pPr>
            <a:lvl4pPr marL="1599846" indent="-228549" defTabSz="864997" eaLnBrk="0" hangingPunct="0">
              <a:defRPr>
                <a:solidFill>
                  <a:schemeClr val="tx1"/>
                </a:solidFill>
                <a:latin typeface="Arial" pitchFamily="34" charset="0"/>
                <a:cs typeface="Arial" pitchFamily="34" charset="0"/>
              </a:defRPr>
            </a:lvl4pPr>
            <a:lvl5pPr marL="2056946" indent="-228549" defTabSz="864997" eaLnBrk="0" hangingPunct="0">
              <a:defRPr>
                <a:solidFill>
                  <a:schemeClr val="tx1"/>
                </a:solidFill>
                <a:latin typeface="Arial" pitchFamily="34" charset="0"/>
                <a:cs typeface="Arial" pitchFamily="34" charset="0"/>
              </a:defRPr>
            </a:lvl5pPr>
            <a:lvl6pPr marL="2514044" indent="-228549" defTabSz="864997" eaLnBrk="0" fontAlgn="base" hangingPunct="0">
              <a:spcBef>
                <a:spcPct val="0"/>
              </a:spcBef>
              <a:spcAft>
                <a:spcPct val="0"/>
              </a:spcAft>
              <a:defRPr>
                <a:solidFill>
                  <a:schemeClr val="tx1"/>
                </a:solidFill>
                <a:latin typeface="Arial" pitchFamily="34" charset="0"/>
                <a:cs typeface="Arial" pitchFamily="34" charset="0"/>
              </a:defRPr>
            </a:lvl6pPr>
            <a:lvl7pPr marL="2971144" indent="-228549" defTabSz="864997" eaLnBrk="0" fontAlgn="base" hangingPunct="0">
              <a:spcBef>
                <a:spcPct val="0"/>
              </a:spcBef>
              <a:spcAft>
                <a:spcPct val="0"/>
              </a:spcAft>
              <a:defRPr>
                <a:solidFill>
                  <a:schemeClr val="tx1"/>
                </a:solidFill>
                <a:latin typeface="Arial" pitchFamily="34" charset="0"/>
                <a:cs typeface="Arial" pitchFamily="34" charset="0"/>
              </a:defRPr>
            </a:lvl7pPr>
            <a:lvl8pPr marL="3428242" indent="-228549" defTabSz="864997" eaLnBrk="0" fontAlgn="base" hangingPunct="0">
              <a:spcBef>
                <a:spcPct val="0"/>
              </a:spcBef>
              <a:spcAft>
                <a:spcPct val="0"/>
              </a:spcAft>
              <a:defRPr>
                <a:solidFill>
                  <a:schemeClr val="tx1"/>
                </a:solidFill>
                <a:latin typeface="Arial" pitchFamily="34" charset="0"/>
                <a:cs typeface="Arial" pitchFamily="34" charset="0"/>
              </a:defRPr>
            </a:lvl8pPr>
            <a:lvl9pPr marL="3885341" indent="-228549" defTabSz="864997" eaLnBrk="0" fontAlgn="base" hangingPunct="0">
              <a:spcBef>
                <a:spcPct val="0"/>
              </a:spcBef>
              <a:spcAft>
                <a:spcPct val="0"/>
              </a:spcAft>
              <a:defRPr>
                <a:solidFill>
                  <a:schemeClr val="tx1"/>
                </a:solidFill>
                <a:latin typeface="Arial" pitchFamily="34" charset="0"/>
                <a:cs typeface="Arial" pitchFamily="34" charset="0"/>
              </a:defRPr>
            </a:lvl9pPr>
          </a:lstStyle>
          <a:p>
            <a:fld id="{A752E4E3-855A-4573-B6F8-4BE4775DC1EC}" type="slidenum">
              <a:rPr lang="en-US" altLang="en-US" smtClean="0">
                <a:latin typeface="Times New Roman" pitchFamily="18" charset="0"/>
              </a:rPr>
              <a:pPr/>
              <a:t>53</a:t>
            </a:fld>
            <a:endParaRPr lang="en-US" altLang="en-US">
              <a:latin typeface="Times New Roman" pitchFamily="18"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From main page of site, use navigation windows at right to choose “Buying Insurance” form the Consumer section, then select Compare Premiums, and then choose the link for 2013 Long Term Insurance rates (latest range that’s posted).  The figures shown are for Individual Tax Qualified Comprehensive policies.</a:t>
            </a: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4997" eaLnBrk="0" hangingPunct="0">
              <a:defRPr>
                <a:solidFill>
                  <a:schemeClr val="tx1"/>
                </a:solidFill>
                <a:latin typeface="Arial" pitchFamily="34" charset="0"/>
                <a:cs typeface="Arial" pitchFamily="34" charset="0"/>
              </a:defRPr>
            </a:lvl1pPr>
            <a:lvl2pPr marL="742786" indent="-285687" defTabSz="864997" eaLnBrk="0" hangingPunct="0">
              <a:defRPr>
                <a:solidFill>
                  <a:schemeClr val="tx1"/>
                </a:solidFill>
                <a:latin typeface="Arial" pitchFamily="34" charset="0"/>
                <a:cs typeface="Arial" pitchFamily="34" charset="0"/>
              </a:defRPr>
            </a:lvl2pPr>
            <a:lvl3pPr marL="1142747" indent="-228549" defTabSz="864997" eaLnBrk="0" hangingPunct="0">
              <a:defRPr>
                <a:solidFill>
                  <a:schemeClr val="tx1"/>
                </a:solidFill>
                <a:latin typeface="Arial" pitchFamily="34" charset="0"/>
                <a:cs typeface="Arial" pitchFamily="34" charset="0"/>
              </a:defRPr>
            </a:lvl3pPr>
            <a:lvl4pPr marL="1599846" indent="-228549" defTabSz="864997" eaLnBrk="0" hangingPunct="0">
              <a:defRPr>
                <a:solidFill>
                  <a:schemeClr val="tx1"/>
                </a:solidFill>
                <a:latin typeface="Arial" pitchFamily="34" charset="0"/>
                <a:cs typeface="Arial" pitchFamily="34" charset="0"/>
              </a:defRPr>
            </a:lvl4pPr>
            <a:lvl5pPr marL="2056946" indent="-228549" defTabSz="864997" eaLnBrk="0" hangingPunct="0">
              <a:defRPr>
                <a:solidFill>
                  <a:schemeClr val="tx1"/>
                </a:solidFill>
                <a:latin typeface="Arial" pitchFamily="34" charset="0"/>
                <a:cs typeface="Arial" pitchFamily="34" charset="0"/>
              </a:defRPr>
            </a:lvl5pPr>
            <a:lvl6pPr marL="2514044" indent="-228549" defTabSz="864997" eaLnBrk="0" fontAlgn="base" hangingPunct="0">
              <a:spcBef>
                <a:spcPct val="0"/>
              </a:spcBef>
              <a:spcAft>
                <a:spcPct val="0"/>
              </a:spcAft>
              <a:defRPr>
                <a:solidFill>
                  <a:schemeClr val="tx1"/>
                </a:solidFill>
                <a:latin typeface="Arial" pitchFamily="34" charset="0"/>
                <a:cs typeface="Arial" pitchFamily="34" charset="0"/>
              </a:defRPr>
            </a:lvl6pPr>
            <a:lvl7pPr marL="2971144" indent="-228549" defTabSz="864997" eaLnBrk="0" fontAlgn="base" hangingPunct="0">
              <a:spcBef>
                <a:spcPct val="0"/>
              </a:spcBef>
              <a:spcAft>
                <a:spcPct val="0"/>
              </a:spcAft>
              <a:defRPr>
                <a:solidFill>
                  <a:schemeClr val="tx1"/>
                </a:solidFill>
                <a:latin typeface="Arial" pitchFamily="34" charset="0"/>
                <a:cs typeface="Arial" pitchFamily="34" charset="0"/>
              </a:defRPr>
            </a:lvl7pPr>
            <a:lvl8pPr marL="3428242" indent="-228549" defTabSz="864997" eaLnBrk="0" fontAlgn="base" hangingPunct="0">
              <a:spcBef>
                <a:spcPct val="0"/>
              </a:spcBef>
              <a:spcAft>
                <a:spcPct val="0"/>
              </a:spcAft>
              <a:defRPr>
                <a:solidFill>
                  <a:schemeClr val="tx1"/>
                </a:solidFill>
                <a:latin typeface="Arial" pitchFamily="34" charset="0"/>
                <a:cs typeface="Arial" pitchFamily="34" charset="0"/>
              </a:defRPr>
            </a:lvl8pPr>
            <a:lvl9pPr marL="3885341" indent="-228549" defTabSz="864997" eaLnBrk="0" fontAlgn="base" hangingPunct="0">
              <a:spcBef>
                <a:spcPct val="0"/>
              </a:spcBef>
              <a:spcAft>
                <a:spcPct val="0"/>
              </a:spcAft>
              <a:defRPr>
                <a:solidFill>
                  <a:schemeClr val="tx1"/>
                </a:solidFill>
                <a:latin typeface="Arial" pitchFamily="34" charset="0"/>
                <a:cs typeface="Arial" pitchFamily="34" charset="0"/>
              </a:defRPr>
            </a:lvl9pPr>
          </a:lstStyle>
          <a:p>
            <a:fld id="{49FD2436-21FC-40BE-86E3-AE56F4298CA7}" type="slidenum">
              <a:rPr lang="en-US" altLang="en-US" smtClean="0">
                <a:latin typeface="Times New Roman" pitchFamily="18" charset="0"/>
              </a:rPr>
              <a:pPr/>
              <a:t>54</a:t>
            </a:fld>
            <a:endParaRPr lang="en-US" altLang="en-US">
              <a:latin typeface="Times New Roman" pitchFamily="18"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800"/>
              <a:t>The LTC rate history report is reported by the company and displays rate history for nationwide and/or California LTC policy forms for active companies (current LTC writers) and inactive (currently not writing LTC policies in California) companies.</a:t>
            </a:r>
            <a:endParaRPr lang="en-US" altLang="en-US"/>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4997" eaLnBrk="0" hangingPunct="0">
              <a:defRPr>
                <a:solidFill>
                  <a:schemeClr val="tx1"/>
                </a:solidFill>
                <a:latin typeface="Arial" pitchFamily="34" charset="0"/>
                <a:cs typeface="Arial" pitchFamily="34" charset="0"/>
              </a:defRPr>
            </a:lvl1pPr>
            <a:lvl2pPr marL="742786" indent="-285687" defTabSz="864997" eaLnBrk="0" hangingPunct="0">
              <a:defRPr>
                <a:solidFill>
                  <a:schemeClr val="tx1"/>
                </a:solidFill>
                <a:latin typeface="Arial" pitchFamily="34" charset="0"/>
                <a:cs typeface="Arial" pitchFamily="34" charset="0"/>
              </a:defRPr>
            </a:lvl2pPr>
            <a:lvl3pPr marL="1142747" indent="-228549" defTabSz="864997" eaLnBrk="0" hangingPunct="0">
              <a:defRPr>
                <a:solidFill>
                  <a:schemeClr val="tx1"/>
                </a:solidFill>
                <a:latin typeface="Arial" pitchFamily="34" charset="0"/>
                <a:cs typeface="Arial" pitchFamily="34" charset="0"/>
              </a:defRPr>
            </a:lvl3pPr>
            <a:lvl4pPr marL="1599846" indent="-228549" defTabSz="864997" eaLnBrk="0" hangingPunct="0">
              <a:defRPr>
                <a:solidFill>
                  <a:schemeClr val="tx1"/>
                </a:solidFill>
                <a:latin typeface="Arial" pitchFamily="34" charset="0"/>
                <a:cs typeface="Arial" pitchFamily="34" charset="0"/>
              </a:defRPr>
            </a:lvl4pPr>
            <a:lvl5pPr marL="2056946" indent="-228549" defTabSz="864997" eaLnBrk="0" hangingPunct="0">
              <a:defRPr>
                <a:solidFill>
                  <a:schemeClr val="tx1"/>
                </a:solidFill>
                <a:latin typeface="Arial" pitchFamily="34" charset="0"/>
                <a:cs typeface="Arial" pitchFamily="34" charset="0"/>
              </a:defRPr>
            </a:lvl5pPr>
            <a:lvl6pPr marL="2514044" indent="-228549" defTabSz="864997" eaLnBrk="0" fontAlgn="base" hangingPunct="0">
              <a:spcBef>
                <a:spcPct val="0"/>
              </a:spcBef>
              <a:spcAft>
                <a:spcPct val="0"/>
              </a:spcAft>
              <a:defRPr>
                <a:solidFill>
                  <a:schemeClr val="tx1"/>
                </a:solidFill>
                <a:latin typeface="Arial" pitchFamily="34" charset="0"/>
                <a:cs typeface="Arial" pitchFamily="34" charset="0"/>
              </a:defRPr>
            </a:lvl6pPr>
            <a:lvl7pPr marL="2971144" indent="-228549" defTabSz="864997" eaLnBrk="0" fontAlgn="base" hangingPunct="0">
              <a:spcBef>
                <a:spcPct val="0"/>
              </a:spcBef>
              <a:spcAft>
                <a:spcPct val="0"/>
              </a:spcAft>
              <a:defRPr>
                <a:solidFill>
                  <a:schemeClr val="tx1"/>
                </a:solidFill>
                <a:latin typeface="Arial" pitchFamily="34" charset="0"/>
                <a:cs typeface="Arial" pitchFamily="34" charset="0"/>
              </a:defRPr>
            </a:lvl7pPr>
            <a:lvl8pPr marL="3428242" indent="-228549" defTabSz="864997" eaLnBrk="0" fontAlgn="base" hangingPunct="0">
              <a:spcBef>
                <a:spcPct val="0"/>
              </a:spcBef>
              <a:spcAft>
                <a:spcPct val="0"/>
              </a:spcAft>
              <a:defRPr>
                <a:solidFill>
                  <a:schemeClr val="tx1"/>
                </a:solidFill>
                <a:latin typeface="Arial" pitchFamily="34" charset="0"/>
                <a:cs typeface="Arial" pitchFamily="34" charset="0"/>
              </a:defRPr>
            </a:lvl8pPr>
            <a:lvl9pPr marL="3885341" indent="-228549" defTabSz="864997" eaLnBrk="0" fontAlgn="base" hangingPunct="0">
              <a:spcBef>
                <a:spcPct val="0"/>
              </a:spcBef>
              <a:spcAft>
                <a:spcPct val="0"/>
              </a:spcAft>
              <a:defRPr>
                <a:solidFill>
                  <a:schemeClr val="tx1"/>
                </a:solidFill>
                <a:latin typeface="Arial" pitchFamily="34" charset="0"/>
                <a:cs typeface="Arial" pitchFamily="34" charset="0"/>
              </a:defRPr>
            </a:lvl9pPr>
          </a:lstStyle>
          <a:p>
            <a:fld id="{A52BFC5D-D65C-446F-A1F3-5A3A2D277D0E}" type="slidenum">
              <a:rPr lang="en-US" altLang="en-US" smtClean="0">
                <a:latin typeface="Times New Roman" pitchFamily="18" charset="0"/>
              </a:rPr>
              <a:pPr/>
              <a:t>55</a:t>
            </a:fld>
            <a:endParaRPr lang="en-US" altLang="en-US">
              <a:latin typeface="Times New Roman" pitchFamily="18"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2015 edition from </a:t>
            </a:r>
            <a:r>
              <a:rPr lang="en-US" altLang="en-US" dirty="0" err="1"/>
              <a:t>Dept</a:t>
            </a:r>
            <a:r>
              <a:rPr lang="en-US" altLang="en-US" dirty="0"/>
              <a:t> of Insurance website: https://www.insurance.ca.gov/01-consumers/105-type/95-guides/05-health/01-ltc/ltc-co-numbers.cfm </a:t>
            </a: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4997" eaLnBrk="0" hangingPunct="0">
              <a:defRPr>
                <a:solidFill>
                  <a:schemeClr val="tx1"/>
                </a:solidFill>
                <a:latin typeface="Arial" pitchFamily="34" charset="0"/>
                <a:cs typeface="Arial" pitchFamily="34" charset="0"/>
              </a:defRPr>
            </a:lvl1pPr>
            <a:lvl2pPr marL="742786" indent="-285687" defTabSz="864997" eaLnBrk="0" hangingPunct="0">
              <a:defRPr>
                <a:solidFill>
                  <a:schemeClr val="tx1"/>
                </a:solidFill>
                <a:latin typeface="Arial" pitchFamily="34" charset="0"/>
                <a:cs typeface="Arial" pitchFamily="34" charset="0"/>
              </a:defRPr>
            </a:lvl2pPr>
            <a:lvl3pPr marL="1142747" indent="-228549" defTabSz="864997" eaLnBrk="0" hangingPunct="0">
              <a:defRPr>
                <a:solidFill>
                  <a:schemeClr val="tx1"/>
                </a:solidFill>
                <a:latin typeface="Arial" pitchFamily="34" charset="0"/>
                <a:cs typeface="Arial" pitchFamily="34" charset="0"/>
              </a:defRPr>
            </a:lvl3pPr>
            <a:lvl4pPr marL="1599846" indent="-228549" defTabSz="864997" eaLnBrk="0" hangingPunct="0">
              <a:defRPr>
                <a:solidFill>
                  <a:schemeClr val="tx1"/>
                </a:solidFill>
                <a:latin typeface="Arial" pitchFamily="34" charset="0"/>
                <a:cs typeface="Arial" pitchFamily="34" charset="0"/>
              </a:defRPr>
            </a:lvl4pPr>
            <a:lvl5pPr marL="2056946" indent="-228549" defTabSz="864997" eaLnBrk="0" hangingPunct="0">
              <a:defRPr>
                <a:solidFill>
                  <a:schemeClr val="tx1"/>
                </a:solidFill>
                <a:latin typeface="Arial" pitchFamily="34" charset="0"/>
                <a:cs typeface="Arial" pitchFamily="34" charset="0"/>
              </a:defRPr>
            </a:lvl5pPr>
            <a:lvl6pPr marL="2514044" indent="-228549" defTabSz="864997" eaLnBrk="0" fontAlgn="base" hangingPunct="0">
              <a:spcBef>
                <a:spcPct val="0"/>
              </a:spcBef>
              <a:spcAft>
                <a:spcPct val="0"/>
              </a:spcAft>
              <a:defRPr>
                <a:solidFill>
                  <a:schemeClr val="tx1"/>
                </a:solidFill>
                <a:latin typeface="Arial" pitchFamily="34" charset="0"/>
                <a:cs typeface="Arial" pitchFamily="34" charset="0"/>
              </a:defRPr>
            </a:lvl6pPr>
            <a:lvl7pPr marL="2971144" indent="-228549" defTabSz="864997" eaLnBrk="0" fontAlgn="base" hangingPunct="0">
              <a:spcBef>
                <a:spcPct val="0"/>
              </a:spcBef>
              <a:spcAft>
                <a:spcPct val="0"/>
              </a:spcAft>
              <a:defRPr>
                <a:solidFill>
                  <a:schemeClr val="tx1"/>
                </a:solidFill>
                <a:latin typeface="Arial" pitchFamily="34" charset="0"/>
                <a:cs typeface="Arial" pitchFamily="34" charset="0"/>
              </a:defRPr>
            </a:lvl7pPr>
            <a:lvl8pPr marL="3428242" indent="-228549" defTabSz="864997" eaLnBrk="0" fontAlgn="base" hangingPunct="0">
              <a:spcBef>
                <a:spcPct val="0"/>
              </a:spcBef>
              <a:spcAft>
                <a:spcPct val="0"/>
              </a:spcAft>
              <a:defRPr>
                <a:solidFill>
                  <a:schemeClr val="tx1"/>
                </a:solidFill>
                <a:latin typeface="Arial" pitchFamily="34" charset="0"/>
                <a:cs typeface="Arial" pitchFamily="34" charset="0"/>
              </a:defRPr>
            </a:lvl8pPr>
            <a:lvl9pPr marL="3885341" indent="-228549" defTabSz="864997" eaLnBrk="0" fontAlgn="base" hangingPunct="0">
              <a:spcBef>
                <a:spcPct val="0"/>
              </a:spcBef>
              <a:spcAft>
                <a:spcPct val="0"/>
              </a:spcAft>
              <a:defRPr>
                <a:solidFill>
                  <a:schemeClr val="tx1"/>
                </a:solidFill>
                <a:latin typeface="Arial" pitchFamily="34" charset="0"/>
                <a:cs typeface="Arial" pitchFamily="34" charset="0"/>
              </a:defRPr>
            </a:lvl9pPr>
          </a:lstStyle>
          <a:p>
            <a:fld id="{D57DEAF1-5F4D-4C83-95D4-E41EA5418A61}" type="slidenum">
              <a:rPr lang="en-US" altLang="en-US" smtClean="0">
                <a:latin typeface="Times New Roman" pitchFamily="18" charset="0"/>
              </a:rPr>
              <a:pPr/>
              <a:t>56</a:t>
            </a:fld>
            <a:endParaRPr lang="en-US" altLang="en-US">
              <a:latin typeface="Times New Roman" pitchFamily="18"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To help finance the Affordable Care Act, the threshold for itemized deductions for unreimbursed medical expenses was raised from 7.5% to 10% of AGI starting Jan. 1, 2013.  This threshold increase is waived for persons 65 &amp; older for tax years 2013 through 2016.</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Built-in automatic inflation protection of 5 percent annually</a:t>
            </a:r>
          </a:p>
          <a:p>
            <a:r>
              <a:rPr lang="en-US" altLang="en-US"/>
              <a:t>Care coordination and monitoring by licensed health professionals independent of the insurance company to develop a </a:t>
            </a:r>
            <a:r>
              <a:rPr lang="en-US" altLang="en-US" i="1"/>
              <a:t>plan of care</a:t>
            </a:r>
            <a:r>
              <a:rPr lang="en-US" altLang="en-US"/>
              <a:t> based upon your individual needs and resources</a:t>
            </a:r>
          </a:p>
          <a:p>
            <a:r>
              <a:rPr lang="en-US" altLang="en-US"/>
              <a:t>Once-in-a-lifetime deductible so that if you stop using policy benefits and then must use them again, you will not have to pay a second deductible</a:t>
            </a:r>
          </a:p>
          <a:p>
            <a:r>
              <a:rPr lang="en-US" altLang="en-US"/>
              <a:t>Waiver of premium for all days your policy pays for care in a nursing or residential care facility</a:t>
            </a:r>
          </a:p>
          <a:p>
            <a:r>
              <a:rPr lang="en-US" altLang="en-US"/>
              <a:t>Medical asset protection to ensure a portion of your assets are protected should you need to rely on Medi-Cal</a:t>
            </a:r>
          </a:p>
          <a:p>
            <a:pPr eaLnBrk="1" hangingPunct="1"/>
            <a:endParaRPr lang="en-US" altLang="en-US"/>
          </a:p>
          <a:p>
            <a:pPr eaLnBrk="1" hangingPunct="1"/>
            <a:r>
              <a:rPr lang="en-US" altLang="en-US"/>
              <a:t>From rureadyca.org </a:t>
            </a: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4997" eaLnBrk="0" hangingPunct="0">
              <a:defRPr>
                <a:solidFill>
                  <a:schemeClr val="tx1"/>
                </a:solidFill>
                <a:latin typeface="Arial" pitchFamily="34" charset="0"/>
                <a:cs typeface="Arial" pitchFamily="34" charset="0"/>
              </a:defRPr>
            </a:lvl1pPr>
            <a:lvl2pPr marL="742786" indent="-285687" defTabSz="864997" eaLnBrk="0" hangingPunct="0">
              <a:defRPr>
                <a:solidFill>
                  <a:schemeClr val="tx1"/>
                </a:solidFill>
                <a:latin typeface="Arial" pitchFamily="34" charset="0"/>
                <a:cs typeface="Arial" pitchFamily="34" charset="0"/>
              </a:defRPr>
            </a:lvl2pPr>
            <a:lvl3pPr marL="1142747" indent="-228549" defTabSz="864997" eaLnBrk="0" hangingPunct="0">
              <a:defRPr>
                <a:solidFill>
                  <a:schemeClr val="tx1"/>
                </a:solidFill>
                <a:latin typeface="Arial" pitchFamily="34" charset="0"/>
                <a:cs typeface="Arial" pitchFamily="34" charset="0"/>
              </a:defRPr>
            </a:lvl3pPr>
            <a:lvl4pPr marL="1599846" indent="-228549" defTabSz="864997" eaLnBrk="0" hangingPunct="0">
              <a:defRPr>
                <a:solidFill>
                  <a:schemeClr val="tx1"/>
                </a:solidFill>
                <a:latin typeface="Arial" pitchFamily="34" charset="0"/>
                <a:cs typeface="Arial" pitchFamily="34" charset="0"/>
              </a:defRPr>
            </a:lvl4pPr>
            <a:lvl5pPr marL="2056946" indent="-228549" defTabSz="864997" eaLnBrk="0" hangingPunct="0">
              <a:defRPr>
                <a:solidFill>
                  <a:schemeClr val="tx1"/>
                </a:solidFill>
                <a:latin typeface="Arial" pitchFamily="34" charset="0"/>
                <a:cs typeface="Arial" pitchFamily="34" charset="0"/>
              </a:defRPr>
            </a:lvl5pPr>
            <a:lvl6pPr marL="2514044" indent="-228549" defTabSz="864997" eaLnBrk="0" fontAlgn="base" hangingPunct="0">
              <a:spcBef>
                <a:spcPct val="0"/>
              </a:spcBef>
              <a:spcAft>
                <a:spcPct val="0"/>
              </a:spcAft>
              <a:defRPr>
                <a:solidFill>
                  <a:schemeClr val="tx1"/>
                </a:solidFill>
                <a:latin typeface="Arial" pitchFamily="34" charset="0"/>
                <a:cs typeface="Arial" pitchFamily="34" charset="0"/>
              </a:defRPr>
            </a:lvl6pPr>
            <a:lvl7pPr marL="2971144" indent="-228549" defTabSz="864997" eaLnBrk="0" fontAlgn="base" hangingPunct="0">
              <a:spcBef>
                <a:spcPct val="0"/>
              </a:spcBef>
              <a:spcAft>
                <a:spcPct val="0"/>
              </a:spcAft>
              <a:defRPr>
                <a:solidFill>
                  <a:schemeClr val="tx1"/>
                </a:solidFill>
                <a:latin typeface="Arial" pitchFamily="34" charset="0"/>
                <a:cs typeface="Arial" pitchFamily="34" charset="0"/>
              </a:defRPr>
            </a:lvl7pPr>
            <a:lvl8pPr marL="3428242" indent="-228549" defTabSz="864997" eaLnBrk="0" fontAlgn="base" hangingPunct="0">
              <a:spcBef>
                <a:spcPct val="0"/>
              </a:spcBef>
              <a:spcAft>
                <a:spcPct val="0"/>
              </a:spcAft>
              <a:defRPr>
                <a:solidFill>
                  <a:schemeClr val="tx1"/>
                </a:solidFill>
                <a:latin typeface="Arial" pitchFamily="34" charset="0"/>
                <a:cs typeface="Arial" pitchFamily="34" charset="0"/>
              </a:defRPr>
            </a:lvl8pPr>
            <a:lvl9pPr marL="3885341" indent="-228549" defTabSz="864997" eaLnBrk="0" fontAlgn="base" hangingPunct="0">
              <a:spcBef>
                <a:spcPct val="0"/>
              </a:spcBef>
              <a:spcAft>
                <a:spcPct val="0"/>
              </a:spcAft>
              <a:defRPr>
                <a:solidFill>
                  <a:schemeClr val="tx1"/>
                </a:solidFill>
                <a:latin typeface="Arial" pitchFamily="34" charset="0"/>
                <a:cs typeface="Arial" pitchFamily="34" charset="0"/>
              </a:defRPr>
            </a:lvl9pPr>
          </a:lstStyle>
          <a:p>
            <a:fld id="{EAA33D91-707C-48BC-ADC6-FD59D56BC24A}" type="slidenum">
              <a:rPr lang="en-US" altLang="en-US" smtClean="0">
                <a:latin typeface="Times New Roman" pitchFamily="18" charset="0"/>
              </a:rPr>
              <a:pPr/>
              <a:t>58</a:t>
            </a:fld>
            <a:endParaRPr lang="en-US" altLang="en-US">
              <a:latin typeface="Times New Roman" pitchFamily="18"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Based on the current</a:t>
            </a:r>
            <a:r>
              <a:rPr lang="en-US" altLang="en-US" baseline="0" dirty="0"/>
              <a:t> </a:t>
            </a:r>
            <a:r>
              <a:rPr lang="en-US" altLang="en-US" dirty="0"/>
              <a:t>list at http://rureadyca.org/partnership-certified-companies </a:t>
            </a:r>
          </a:p>
          <a:p>
            <a:pPr eaLnBrk="1" hangingPunct="1"/>
            <a:r>
              <a:rPr lang="en-US" altLang="en-US" dirty="0"/>
              <a:t>  </a:t>
            </a:r>
          </a:p>
          <a:p>
            <a:pPr eaLnBrk="1" hangingPunct="1"/>
            <a:r>
              <a:rPr lang="en-US" altLang="en-US" dirty="0"/>
              <a:t>Some companies have started selling policies with gender based pricing, women’s rates average 15% higher.</a:t>
            </a: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4997" eaLnBrk="0" hangingPunct="0">
              <a:defRPr>
                <a:solidFill>
                  <a:schemeClr val="tx1"/>
                </a:solidFill>
                <a:latin typeface="Arial" pitchFamily="34" charset="0"/>
                <a:cs typeface="Arial" pitchFamily="34" charset="0"/>
              </a:defRPr>
            </a:lvl1pPr>
            <a:lvl2pPr marL="742786" indent="-285687" defTabSz="864997" eaLnBrk="0" hangingPunct="0">
              <a:defRPr>
                <a:solidFill>
                  <a:schemeClr val="tx1"/>
                </a:solidFill>
                <a:latin typeface="Arial" pitchFamily="34" charset="0"/>
                <a:cs typeface="Arial" pitchFamily="34" charset="0"/>
              </a:defRPr>
            </a:lvl2pPr>
            <a:lvl3pPr marL="1142747" indent="-228549" defTabSz="864997" eaLnBrk="0" hangingPunct="0">
              <a:defRPr>
                <a:solidFill>
                  <a:schemeClr val="tx1"/>
                </a:solidFill>
                <a:latin typeface="Arial" pitchFamily="34" charset="0"/>
                <a:cs typeface="Arial" pitchFamily="34" charset="0"/>
              </a:defRPr>
            </a:lvl3pPr>
            <a:lvl4pPr marL="1599846" indent="-228549" defTabSz="864997" eaLnBrk="0" hangingPunct="0">
              <a:defRPr>
                <a:solidFill>
                  <a:schemeClr val="tx1"/>
                </a:solidFill>
                <a:latin typeface="Arial" pitchFamily="34" charset="0"/>
                <a:cs typeface="Arial" pitchFamily="34" charset="0"/>
              </a:defRPr>
            </a:lvl4pPr>
            <a:lvl5pPr marL="2056946" indent="-228549" defTabSz="864997" eaLnBrk="0" hangingPunct="0">
              <a:defRPr>
                <a:solidFill>
                  <a:schemeClr val="tx1"/>
                </a:solidFill>
                <a:latin typeface="Arial" pitchFamily="34" charset="0"/>
                <a:cs typeface="Arial" pitchFamily="34" charset="0"/>
              </a:defRPr>
            </a:lvl5pPr>
            <a:lvl6pPr marL="2514044" indent="-228549" defTabSz="864997" eaLnBrk="0" fontAlgn="base" hangingPunct="0">
              <a:spcBef>
                <a:spcPct val="0"/>
              </a:spcBef>
              <a:spcAft>
                <a:spcPct val="0"/>
              </a:spcAft>
              <a:defRPr>
                <a:solidFill>
                  <a:schemeClr val="tx1"/>
                </a:solidFill>
                <a:latin typeface="Arial" pitchFamily="34" charset="0"/>
                <a:cs typeface="Arial" pitchFamily="34" charset="0"/>
              </a:defRPr>
            </a:lvl6pPr>
            <a:lvl7pPr marL="2971144" indent="-228549" defTabSz="864997" eaLnBrk="0" fontAlgn="base" hangingPunct="0">
              <a:spcBef>
                <a:spcPct val="0"/>
              </a:spcBef>
              <a:spcAft>
                <a:spcPct val="0"/>
              </a:spcAft>
              <a:defRPr>
                <a:solidFill>
                  <a:schemeClr val="tx1"/>
                </a:solidFill>
                <a:latin typeface="Arial" pitchFamily="34" charset="0"/>
                <a:cs typeface="Arial" pitchFamily="34" charset="0"/>
              </a:defRPr>
            </a:lvl7pPr>
            <a:lvl8pPr marL="3428242" indent="-228549" defTabSz="864997" eaLnBrk="0" fontAlgn="base" hangingPunct="0">
              <a:spcBef>
                <a:spcPct val="0"/>
              </a:spcBef>
              <a:spcAft>
                <a:spcPct val="0"/>
              </a:spcAft>
              <a:defRPr>
                <a:solidFill>
                  <a:schemeClr val="tx1"/>
                </a:solidFill>
                <a:latin typeface="Arial" pitchFamily="34" charset="0"/>
                <a:cs typeface="Arial" pitchFamily="34" charset="0"/>
              </a:defRPr>
            </a:lvl8pPr>
            <a:lvl9pPr marL="3885341" indent="-228549" defTabSz="864997" eaLnBrk="0" fontAlgn="base" hangingPunct="0">
              <a:spcBef>
                <a:spcPct val="0"/>
              </a:spcBef>
              <a:spcAft>
                <a:spcPct val="0"/>
              </a:spcAft>
              <a:defRPr>
                <a:solidFill>
                  <a:schemeClr val="tx1"/>
                </a:solidFill>
                <a:latin typeface="Arial" pitchFamily="34" charset="0"/>
                <a:cs typeface="Arial" pitchFamily="34" charset="0"/>
              </a:defRPr>
            </a:lvl9pPr>
          </a:lstStyle>
          <a:p>
            <a:fld id="{D5A0F4E3-3A94-4322-A24C-1000673C1D81}" type="slidenum">
              <a:rPr lang="en-US" altLang="en-US" smtClean="0">
                <a:latin typeface="Times New Roman" pitchFamily="18" charset="0"/>
              </a:rPr>
              <a:pPr/>
              <a:t>59</a:t>
            </a:fld>
            <a:endParaRPr lang="en-US" altLang="en-US">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a:ln/>
        </p:spPr>
      </p:sp>
      <p:sp>
        <p:nvSpPr>
          <p:cNvPr id="27650" name="Notes Placeholder 2"/>
          <p:cNvSpPr>
            <a:spLocks noGrp="1"/>
          </p:cNvSpPr>
          <p:nvPr>
            <p:ph type="body" idx="1"/>
          </p:nvPr>
        </p:nvSpPr>
        <p:spPr>
          <a:noFill/>
        </p:spPr>
        <p:txBody>
          <a:bodyPr/>
          <a:lstStyle/>
          <a:p>
            <a:endParaRPr lang="en-US">
              <a:latin typeface="Arial" charset="0"/>
              <a:cs typeface="Arial" charset="0"/>
            </a:endParaRPr>
          </a:p>
        </p:txBody>
      </p:sp>
      <p:sp>
        <p:nvSpPr>
          <p:cNvPr id="27651" name="Slide Number Placeholder 3"/>
          <p:cNvSpPr>
            <a:spLocks noGrp="1"/>
          </p:cNvSpPr>
          <p:nvPr>
            <p:ph type="sldNum" sz="quarter" idx="5"/>
          </p:nvPr>
        </p:nvSpPr>
        <p:spPr>
          <a:noFill/>
          <a:ln>
            <a:miter lim="800000"/>
            <a:headEnd/>
            <a:tailEnd/>
          </a:ln>
        </p:spPr>
        <p:txBody>
          <a:bodyPr/>
          <a:lstStyle/>
          <a:p>
            <a:fld id="{FBF90DF2-8499-455E-84D3-F160DBEEBB0D}" type="slidenum">
              <a:rPr lang="en-US" smtClean="0">
                <a:latin typeface="Arial" charset="0"/>
                <a:cs typeface="Arial" charset="0"/>
              </a:rPr>
              <a:pPr/>
              <a:t>6</a:t>
            </a:fld>
            <a:endParaRPr lang="en-US">
              <a:latin typeface="Arial" charset="0"/>
              <a:cs typeface="Arial"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4997" eaLnBrk="0" hangingPunct="0">
              <a:defRPr>
                <a:solidFill>
                  <a:schemeClr val="tx1"/>
                </a:solidFill>
                <a:latin typeface="Arial" pitchFamily="34" charset="0"/>
                <a:cs typeface="Arial" pitchFamily="34" charset="0"/>
              </a:defRPr>
            </a:lvl1pPr>
            <a:lvl2pPr marL="742786" indent="-285687" defTabSz="864997" eaLnBrk="0" hangingPunct="0">
              <a:defRPr>
                <a:solidFill>
                  <a:schemeClr val="tx1"/>
                </a:solidFill>
                <a:latin typeface="Arial" pitchFamily="34" charset="0"/>
                <a:cs typeface="Arial" pitchFamily="34" charset="0"/>
              </a:defRPr>
            </a:lvl2pPr>
            <a:lvl3pPr marL="1142747" indent="-228549" defTabSz="864997" eaLnBrk="0" hangingPunct="0">
              <a:defRPr>
                <a:solidFill>
                  <a:schemeClr val="tx1"/>
                </a:solidFill>
                <a:latin typeface="Arial" pitchFamily="34" charset="0"/>
                <a:cs typeface="Arial" pitchFamily="34" charset="0"/>
              </a:defRPr>
            </a:lvl3pPr>
            <a:lvl4pPr marL="1599846" indent="-228549" defTabSz="864997" eaLnBrk="0" hangingPunct="0">
              <a:defRPr>
                <a:solidFill>
                  <a:schemeClr val="tx1"/>
                </a:solidFill>
                <a:latin typeface="Arial" pitchFamily="34" charset="0"/>
                <a:cs typeface="Arial" pitchFamily="34" charset="0"/>
              </a:defRPr>
            </a:lvl4pPr>
            <a:lvl5pPr marL="2056946" indent="-228549" defTabSz="864997" eaLnBrk="0" hangingPunct="0">
              <a:defRPr>
                <a:solidFill>
                  <a:schemeClr val="tx1"/>
                </a:solidFill>
                <a:latin typeface="Arial" pitchFamily="34" charset="0"/>
                <a:cs typeface="Arial" pitchFamily="34" charset="0"/>
              </a:defRPr>
            </a:lvl5pPr>
            <a:lvl6pPr marL="2514044" indent="-228549" defTabSz="864997" eaLnBrk="0" fontAlgn="base" hangingPunct="0">
              <a:spcBef>
                <a:spcPct val="0"/>
              </a:spcBef>
              <a:spcAft>
                <a:spcPct val="0"/>
              </a:spcAft>
              <a:defRPr>
                <a:solidFill>
                  <a:schemeClr val="tx1"/>
                </a:solidFill>
                <a:latin typeface="Arial" pitchFamily="34" charset="0"/>
                <a:cs typeface="Arial" pitchFamily="34" charset="0"/>
              </a:defRPr>
            </a:lvl6pPr>
            <a:lvl7pPr marL="2971144" indent="-228549" defTabSz="864997" eaLnBrk="0" fontAlgn="base" hangingPunct="0">
              <a:spcBef>
                <a:spcPct val="0"/>
              </a:spcBef>
              <a:spcAft>
                <a:spcPct val="0"/>
              </a:spcAft>
              <a:defRPr>
                <a:solidFill>
                  <a:schemeClr val="tx1"/>
                </a:solidFill>
                <a:latin typeface="Arial" pitchFamily="34" charset="0"/>
                <a:cs typeface="Arial" pitchFamily="34" charset="0"/>
              </a:defRPr>
            </a:lvl7pPr>
            <a:lvl8pPr marL="3428242" indent="-228549" defTabSz="864997" eaLnBrk="0" fontAlgn="base" hangingPunct="0">
              <a:spcBef>
                <a:spcPct val="0"/>
              </a:spcBef>
              <a:spcAft>
                <a:spcPct val="0"/>
              </a:spcAft>
              <a:defRPr>
                <a:solidFill>
                  <a:schemeClr val="tx1"/>
                </a:solidFill>
                <a:latin typeface="Arial" pitchFamily="34" charset="0"/>
                <a:cs typeface="Arial" pitchFamily="34" charset="0"/>
              </a:defRPr>
            </a:lvl8pPr>
            <a:lvl9pPr marL="3885341" indent="-228549" defTabSz="864997" eaLnBrk="0" fontAlgn="base" hangingPunct="0">
              <a:spcBef>
                <a:spcPct val="0"/>
              </a:spcBef>
              <a:spcAft>
                <a:spcPct val="0"/>
              </a:spcAft>
              <a:defRPr>
                <a:solidFill>
                  <a:schemeClr val="tx1"/>
                </a:solidFill>
                <a:latin typeface="Arial" pitchFamily="34" charset="0"/>
                <a:cs typeface="Arial" pitchFamily="34" charset="0"/>
              </a:defRPr>
            </a:lvl9pPr>
          </a:lstStyle>
          <a:p>
            <a:fld id="{E37EEA79-3ADA-4ED0-9C0E-2CE70863F7E7}" type="slidenum">
              <a:rPr lang="en-US" altLang="en-US" smtClean="0">
                <a:latin typeface="Times New Roman" pitchFamily="18" charset="0"/>
              </a:rPr>
              <a:pPr/>
              <a:t>60</a:t>
            </a:fld>
            <a:endParaRPr lang="en-US" altLang="en-US">
              <a:latin typeface="Times New Roman" pitchFamily="18"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4997" eaLnBrk="0" hangingPunct="0">
              <a:defRPr>
                <a:solidFill>
                  <a:schemeClr val="tx1"/>
                </a:solidFill>
                <a:latin typeface="Arial" pitchFamily="34" charset="0"/>
                <a:cs typeface="Arial" pitchFamily="34" charset="0"/>
              </a:defRPr>
            </a:lvl1pPr>
            <a:lvl2pPr marL="742786" indent="-285687" defTabSz="864997" eaLnBrk="0" hangingPunct="0">
              <a:defRPr>
                <a:solidFill>
                  <a:schemeClr val="tx1"/>
                </a:solidFill>
                <a:latin typeface="Arial" pitchFamily="34" charset="0"/>
                <a:cs typeface="Arial" pitchFamily="34" charset="0"/>
              </a:defRPr>
            </a:lvl2pPr>
            <a:lvl3pPr marL="1142747" indent="-228549" defTabSz="864997" eaLnBrk="0" hangingPunct="0">
              <a:defRPr>
                <a:solidFill>
                  <a:schemeClr val="tx1"/>
                </a:solidFill>
                <a:latin typeface="Arial" pitchFamily="34" charset="0"/>
                <a:cs typeface="Arial" pitchFamily="34" charset="0"/>
              </a:defRPr>
            </a:lvl3pPr>
            <a:lvl4pPr marL="1599846" indent="-228549" defTabSz="864997" eaLnBrk="0" hangingPunct="0">
              <a:defRPr>
                <a:solidFill>
                  <a:schemeClr val="tx1"/>
                </a:solidFill>
                <a:latin typeface="Arial" pitchFamily="34" charset="0"/>
                <a:cs typeface="Arial" pitchFamily="34" charset="0"/>
              </a:defRPr>
            </a:lvl4pPr>
            <a:lvl5pPr marL="2056946" indent="-228549" defTabSz="864997" eaLnBrk="0" hangingPunct="0">
              <a:defRPr>
                <a:solidFill>
                  <a:schemeClr val="tx1"/>
                </a:solidFill>
                <a:latin typeface="Arial" pitchFamily="34" charset="0"/>
                <a:cs typeface="Arial" pitchFamily="34" charset="0"/>
              </a:defRPr>
            </a:lvl5pPr>
            <a:lvl6pPr marL="2514044" indent="-228549" defTabSz="864997" eaLnBrk="0" fontAlgn="base" hangingPunct="0">
              <a:spcBef>
                <a:spcPct val="0"/>
              </a:spcBef>
              <a:spcAft>
                <a:spcPct val="0"/>
              </a:spcAft>
              <a:defRPr>
                <a:solidFill>
                  <a:schemeClr val="tx1"/>
                </a:solidFill>
                <a:latin typeface="Arial" pitchFamily="34" charset="0"/>
                <a:cs typeface="Arial" pitchFamily="34" charset="0"/>
              </a:defRPr>
            </a:lvl6pPr>
            <a:lvl7pPr marL="2971144" indent="-228549" defTabSz="864997" eaLnBrk="0" fontAlgn="base" hangingPunct="0">
              <a:spcBef>
                <a:spcPct val="0"/>
              </a:spcBef>
              <a:spcAft>
                <a:spcPct val="0"/>
              </a:spcAft>
              <a:defRPr>
                <a:solidFill>
                  <a:schemeClr val="tx1"/>
                </a:solidFill>
                <a:latin typeface="Arial" pitchFamily="34" charset="0"/>
                <a:cs typeface="Arial" pitchFamily="34" charset="0"/>
              </a:defRPr>
            </a:lvl7pPr>
            <a:lvl8pPr marL="3428242" indent="-228549" defTabSz="864997" eaLnBrk="0" fontAlgn="base" hangingPunct="0">
              <a:spcBef>
                <a:spcPct val="0"/>
              </a:spcBef>
              <a:spcAft>
                <a:spcPct val="0"/>
              </a:spcAft>
              <a:defRPr>
                <a:solidFill>
                  <a:schemeClr val="tx1"/>
                </a:solidFill>
                <a:latin typeface="Arial" pitchFamily="34" charset="0"/>
                <a:cs typeface="Arial" pitchFamily="34" charset="0"/>
              </a:defRPr>
            </a:lvl8pPr>
            <a:lvl9pPr marL="3885341" indent="-228549" defTabSz="864997" eaLnBrk="0" fontAlgn="base" hangingPunct="0">
              <a:spcBef>
                <a:spcPct val="0"/>
              </a:spcBef>
              <a:spcAft>
                <a:spcPct val="0"/>
              </a:spcAft>
              <a:defRPr>
                <a:solidFill>
                  <a:schemeClr val="tx1"/>
                </a:solidFill>
                <a:latin typeface="Arial" pitchFamily="34" charset="0"/>
                <a:cs typeface="Arial" pitchFamily="34" charset="0"/>
              </a:defRPr>
            </a:lvl9pPr>
          </a:lstStyle>
          <a:p>
            <a:fld id="{E37EEA79-3ADA-4ED0-9C0E-2CE70863F7E7}" type="slidenum">
              <a:rPr lang="en-US" altLang="en-US" smtClean="0">
                <a:latin typeface="Times New Roman" pitchFamily="18" charset="0"/>
              </a:rPr>
              <a:pPr/>
              <a:t>61</a:t>
            </a:fld>
            <a:endParaRPr lang="en-US" altLang="en-US">
              <a:latin typeface="Times New Roman" pitchFamily="18" charset="0"/>
            </a:endParaRPr>
          </a:p>
        </p:txBody>
      </p:sp>
    </p:spTree>
    <p:extLst>
      <p:ext uri="{BB962C8B-B14F-4D97-AF65-F5344CB8AC3E}">
        <p14:creationId xmlns:p14="http://schemas.microsoft.com/office/powerpoint/2010/main" val="298626867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National average premium increase for LTC policies, per Bonnie Burns, January 2014 is 40-50%...</a:t>
            </a: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4997" eaLnBrk="0" hangingPunct="0">
              <a:defRPr>
                <a:solidFill>
                  <a:schemeClr val="tx1"/>
                </a:solidFill>
                <a:latin typeface="Arial" pitchFamily="34" charset="0"/>
                <a:cs typeface="Arial" pitchFamily="34" charset="0"/>
              </a:defRPr>
            </a:lvl1pPr>
            <a:lvl2pPr marL="742786" indent="-285687" defTabSz="864997" eaLnBrk="0" hangingPunct="0">
              <a:defRPr>
                <a:solidFill>
                  <a:schemeClr val="tx1"/>
                </a:solidFill>
                <a:latin typeface="Arial" pitchFamily="34" charset="0"/>
                <a:cs typeface="Arial" pitchFamily="34" charset="0"/>
              </a:defRPr>
            </a:lvl2pPr>
            <a:lvl3pPr marL="1142747" indent="-228549" defTabSz="864997" eaLnBrk="0" hangingPunct="0">
              <a:defRPr>
                <a:solidFill>
                  <a:schemeClr val="tx1"/>
                </a:solidFill>
                <a:latin typeface="Arial" pitchFamily="34" charset="0"/>
                <a:cs typeface="Arial" pitchFamily="34" charset="0"/>
              </a:defRPr>
            </a:lvl3pPr>
            <a:lvl4pPr marL="1599846" indent="-228549" defTabSz="864997" eaLnBrk="0" hangingPunct="0">
              <a:defRPr>
                <a:solidFill>
                  <a:schemeClr val="tx1"/>
                </a:solidFill>
                <a:latin typeface="Arial" pitchFamily="34" charset="0"/>
                <a:cs typeface="Arial" pitchFamily="34" charset="0"/>
              </a:defRPr>
            </a:lvl4pPr>
            <a:lvl5pPr marL="2056946" indent="-228549" defTabSz="864997" eaLnBrk="0" hangingPunct="0">
              <a:defRPr>
                <a:solidFill>
                  <a:schemeClr val="tx1"/>
                </a:solidFill>
                <a:latin typeface="Arial" pitchFamily="34" charset="0"/>
                <a:cs typeface="Arial" pitchFamily="34" charset="0"/>
              </a:defRPr>
            </a:lvl5pPr>
            <a:lvl6pPr marL="2514044" indent="-228549" defTabSz="864997" eaLnBrk="0" fontAlgn="base" hangingPunct="0">
              <a:spcBef>
                <a:spcPct val="0"/>
              </a:spcBef>
              <a:spcAft>
                <a:spcPct val="0"/>
              </a:spcAft>
              <a:defRPr>
                <a:solidFill>
                  <a:schemeClr val="tx1"/>
                </a:solidFill>
                <a:latin typeface="Arial" pitchFamily="34" charset="0"/>
                <a:cs typeface="Arial" pitchFamily="34" charset="0"/>
              </a:defRPr>
            </a:lvl6pPr>
            <a:lvl7pPr marL="2971144" indent="-228549" defTabSz="864997" eaLnBrk="0" fontAlgn="base" hangingPunct="0">
              <a:spcBef>
                <a:spcPct val="0"/>
              </a:spcBef>
              <a:spcAft>
                <a:spcPct val="0"/>
              </a:spcAft>
              <a:defRPr>
                <a:solidFill>
                  <a:schemeClr val="tx1"/>
                </a:solidFill>
                <a:latin typeface="Arial" pitchFamily="34" charset="0"/>
                <a:cs typeface="Arial" pitchFamily="34" charset="0"/>
              </a:defRPr>
            </a:lvl7pPr>
            <a:lvl8pPr marL="3428242" indent="-228549" defTabSz="864997" eaLnBrk="0" fontAlgn="base" hangingPunct="0">
              <a:spcBef>
                <a:spcPct val="0"/>
              </a:spcBef>
              <a:spcAft>
                <a:spcPct val="0"/>
              </a:spcAft>
              <a:defRPr>
                <a:solidFill>
                  <a:schemeClr val="tx1"/>
                </a:solidFill>
                <a:latin typeface="Arial" pitchFamily="34" charset="0"/>
                <a:cs typeface="Arial" pitchFamily="34" charset="0"/>
              </a:defRPr>
            </a:lvl8pPr>
            <a:lvl9pPr marL="3885341" indent="-228549" defTabSz="864997" eaLnBrk="0" fontAlgn="base" hangingPunct="0">
              <a:spcBef>
                <a:spcPct val="0"/>
              </a:spcBef>
              <a:spcAft>
                <a:spcPct val="0"/>
              </a:spcAft>
              <a:defRPr>
                <a:solidFill>
                  <a:schemeClr val="tx1"/>
                </a:solidFill>
                <a:latin typeface="Arial" pitchFamily="34" charset="0"/>
                <a:cs typeface="Arial" pitchFamily="34" charset="0"/>
              </a:defRPr>
            </a:lvl9pPr>
          </a:lstStyle>
          <a:p>
            <a:fld id="{CE3B4020-F7C2-4144-AA4F-E555389605F3}" type="slidenum">
              <a:rPr lang="en-US" altLang="en-US" smtClean="0">
                <a:latin typeface="Times New Roman" pitchFamily="18" charset="0"/>
              </a:rPr>
              <a:pPr/>
              <a:t>62</a:t>
            </a:fld>
            <a:endParaRPr lang="en-US" altLang="en-US">
              <a:latin typeface="Times New Roman" pitchFamily="18"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4997" eaLnBrk="0" hangingPunct="0">
              <a:defRPr>
                <a:solidFill>
                  <a:schemeClr val="tx1"/>
                </a:solidFill>
                <a:latin typeface="Arial" pitchFamily="34" charset="0"/>
                <a:cs typeface="Arial" pitchFamily="34" charset="0"/>
              </a:defRPr>
            </a:lvl1pPr>
            <a:lvl2pPr marL="742786" indent="-285687" defTabSz="864997" eaLnBrk="0" hangingPunct="0">
              <a:defRPr>
                <a:solidFill>
                  <a:schemeClr val="tx1"/>
                </a:solidFill>
                <a:latin typeface="Arial" pitchFamily="34" charset="0"/>
                <a:cs typeface="Arial" pitchFamily="34" charset="0"/>
              </a:defRPr>
            </a:lvl2pPr>
            <a:lvl3pPr marL="1142747" indent="-228549" defTabSz="864997" eaLnBrk="0" hangingPunct="0">
              <a:defRPr>
                <a:solidFill>
                  <a:schemeClr val="tx1"/>
                </a:solidFill>
                <a:latin typeface="Arial" pitchFamily="34" charset="0"/>
                <a:cs typeface="Arial" pitchFamily="34" charset="0"/>
              </a:defRPr>
            </a:lvl3pPr>
            <a:lvl4pPr marL="1599846" indent="-228549" defTabSz="864997" eaLnBrk="0" hangingPunct="0">
              <a:defRPr>
                <a:solidFill>
                  <a:schemeClr val="tx1"/>
                </a:solidFill>
                <a:latin typeface="Arial" pitchFamily="34" charset="0"/>
                <a:cs typeface="Arial" pitchFamily="34" charset="0"/>
              </a:defRPr>
            </a:lvl4pPr>
            <a:lvl5pPr marL="2056946" indent="-228549" defTabSz="864997" eaLnBrk="0" hangingPunct="0">
              <a:defRPr>
                <a:solidFill>
                  <a:schemeClr val="tx1"/>
                </a:solidFill>
                <a:latin typeface="Arial" pitchFamily="34" charset="0"/>
                <a:cs typeface="Arial" pitchFamily="34" charset="0"/>
              </a:defRPr>
            </a:lvl5pPr>
            <a:lvl6pPr marL="2514044" indent="-228549" defTabSz="864997" eaLnBrk="0" fontAlgn="base" hangingPunct="0">
              <a:spcBef>
                <a:spcPct val="0"/>
              </a:spcBef>
              <a:spcAft>
                <a:spcPct val="0"/>
              </a:spcAft>
              <a:defRPr>
                <a:solidFill>
                  <a:schemeClr val="tx1"/>
                </a:solidFill>
                <a:latin typeface="Arial" pitchFamily="34" charset="0"/>
                <a:cs typeface="Arial" pitchFamily="34" charset="0"/>
              </a:defRPr>
            </a:lvl6pPr>
            <a:lvl7pPr marL="2971144" indent="-228549" defTabSz="864997" eaLnBrk="0" fontAlgn="base" hangingPunct="0">
              <a:spcBef>
                <a:spcPct val="0"/>
              </a:spcBef>
              <a:spcAft>
                <a:spcPct val="0"/>
              </a:spcAft>
              <a:defRPr>
                <a:solidFill>
                  <a:schemeClr val="tx1"/>
                </a:solidFill>
                <a:latin typeface="Arial" pitchFamily="34" charset="0"/>
                <a:cs typeface="Arial" pitchFamily="34" charset="0"/>
              </a:defRPr>
            </a:lvl7pPr>
            <a:lvl8pPr marL="3428242" indent="-228549" defTabSz="864997" eaLnBrk="0" fontAlgn="base" hangingPunct="0">
              <a:spcBef>
                <a:spcPct val="0"/>
              </a:spcBef>
              <a:spcAft>
                <a:spcPct val="0"/>
              </a:spcAft>
              <a:defRPr>
                <a:solidFill>
                  <a:schemeClr val="tx1"/>
                </a:solidFill>
                <a:latin typeface="Arial" pitchFamily="34" charset="0"/>
                <a:cs typeface="Arial" pitchFamily="34" charset="0"/>
              </a:defRPr>
            </a:lvl8pPr>
            <a:lvl9pPr marL="3885341" indent="-228549" defTabSz="864997" eaLnBrk="0" fontAlgn="base" hangingPunct="0">
              <a:spcBef>
                <a:spcPct val="0"/>
              </a:spcBef>
              <a:spcAft>
                <a:spcPct val="0"/>
              </a:spcAft>
              <a:defRPr>
                <a:solidFill>
                  <a:schemeClr val="tx1"/>
                </a:solidFill>
                <a:latin typeface="Arial" pitchFamily="34" charset="0"/>
                <a:cs typeface="Arial" pitchFamily="34" charset="0"/>
              </a:defRPr>
            </a:lvl9pPr>
          </a:lstStyle>
          <a:p>
            <a:fld id="{29709A21-4087-4C40-979D-5D39238D1BED}" type="slidenum">
              <a:rPr lang="en-US" altLang="en-US" smtClean="0">
                <a:latin typeface="Times New Roman" pitchFamily="18" charset="0"/>
              </a:rPr>
              <a:pPr/>
              <a:t>63</a:t>
            </a:fld>
            <a:endParaRPr lang="en-US" altLang="en-US">
              <a:latin typeface="Times New Roman" pitchFamily="18"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4997" eaLnBrk="0" hangingPunct="0">
              <a:defRPr>
                <a:solidFill>
                  <a:schemeClr val="tx1"/>
                </a:solidFill>
                <a:latin typeface="Arial" pitchFamily="34" charset="0"/>
                <a:cs typeface="Arial" pitchFamily="34" charset="0"/>
              </a:defRPr>
            </a:lvl1pPr>
            <a:lvl2pPr marL="742786" indent="-285687" defTabSz="864997" eaLnBrk="0" hangingPunct="0">
              <a:defRPr>
                <a:solidFill>
                  <a:schemeClr val="tx1"/>
                </a:solidFill>
                <a:latin typeface="Arial" pitchFamily="34" charset="0"/>
                <a:cs typeface="Arial" pitchFamily="34" charset="0"/>
              </a:defRPr>
            </a:lvl2pPr>
            <a:lvl3pPr marL="1142747" indent="-228549" defTabSz="864997" eaLnBrk="0" hangingPunct="0">
              <a:defRPr>
                <a:solidFill>
                  <a:schemeClr val="tx1"/>
                </a:solidFill>
                <a:latin typeface="Arial" pitchFamily="34" charset="0"/>
                <a:cs typeface="Arial" pitchFamily="34" charset="0"/>
              </a:defRPr>
            </a:lvl3pPr>
            <a:lvl4pPr marL="1599846" indent="-228549" defTabSz="864997" eaLnBrk="0" hangingPunct="0">
              <a:defRPr>
                <a:solidFill>
                  <a:schemeClr val="tx1"/>
                </a:solidFill>
                <a:latin typeface="Arial" pitchFamily="34" charset="0"/>
                <a:cs typeface="Arial" pitchFamily="34" charset="0"/>
              </a:defRPr>
            </a:lvl4pPr>
            <a:lvl5pPr marL="2056946" indent="-228549" defTabSz="864997" eaLnBrk="0" hangingPunct="0">
              <a:defRPr>
                <a:solidFill>
                  <a:schemeClr val="tx1"/>
                </a:solidFill>
                <a:latin typeface="Arial" pitchFamily="34" charset="0"/>
                <a:cs typeface="Arial" pitchFamily="34" charset="0"/>
              </a:defRPr>
            </a:lvl5pPr>
            <a:lvl6pPr marL="2514044" indent="-228549" defTabSz="864997" eaLnBrk="0" fontAlgn="base" hangingPunct="0">
              <a:spcBef>
                <a:spcPct val="0"/>
              </a:spcBef>
              <a:spcAft>
                <a:spcPct val="0"/>
              </a:spcAft>
              <a:defRPr>
                <a:solidFill>
                  <a:schemeClr val="tx1"/>
                </a:solidFill>
                <a:latin typeface="Arial" pitchFamily="34" charset="0"/>
                <a:cs typeface="Arial" pitchFamily="34" charset="0"/>
              </a:defRPr>
            </a:lvl6pPr>
            <a:lvl7pPr marL="2971144" indent="-228549" defTabSz="864997" eaLnBrk="0" fontAlgn="base" hangingPunct="0">
              <a:spcBef>
                <a:spcPct val="0"/>
              </a:spcBef>
              <a:spcAft>
                <a:spcPct val="0"/>
              </a:spcAft>
              <a:defRPr>
                <a:solidFill>
                  <a:schemeClr val="tx1"/>
                </a:solidFill>
                <a:latin typeface="Arial" pitchFamily="34" charset="0"/>
                <a:cs typeface="Arial" pitchFamily="34" charset="0"/>
              </a:defRPr>
            </a:lvl7pPr>
            <a:lvl8pPr marL="3428242" indent="-228549" defTabSz="864997" eaLnBrk="0" fontAlgn="base" hangingPunct="0">
              <a:spcBef>
                <a:spcPct val="0"/>
              </a:spcBef>
              <a:spcAft>
                <a:spcPct val="0"/>
              </a:spcAft>
              <a:defRPr>
                <a:solidFill>
                  <a:schemeClr val="tx1"/>
                </a:solidFill>
                <a:latin typeface="Arial" pitchFamily="34" charset="0"/>
                <a:cs typeface="Arial" pitchFamily="34" charset="0"/>
              </a:defRPr>
            </a:lvl8pPr>
            <a:lvl9pPr marL="3885341" indent="-228549" defTabSz="864997" eaLnBrk="0" fontAlgn="base" hangingPunct="0">
              <a:spcBef>
                <a:spcPct val="0"/>
              </a:spcBef>
              <a:spcAft>
                <a:spcPct val="0"/>
              </a:spcAft>
              <a:defRPr>
                <a:solidFill>
                  <a:schemeClr val="tx1"/>
                </a:solidFill>
                <a:latin typeface="Arial" pitchFamily="34" charset="0"/>
                <a:cs typeface="Arial" pitchFamily="34" charset="0"/>
              </a:defRPr>
            </a:lvl9pPr>
          </a:lstStyle>
          <a:p>
            <a:fld id="{07A0B4C6-BBDD-4F05-B762-54CF67E5405A}" type="slidenum">
              <a:rPr lang="en-US" altLang="en-US" smtClean="0">
                <a:latin typeface="Times New Roman" pitchFamily="18" charset="0"/>
              </a:rPr>
              <a:pPr/>
              <a:t>64</a:t>
            </a:fld>
            <a:endParaRPr lang="en-US" altLang="en-US">
              <a:latin typeface="Times New Roman" pitchFamily="18"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4997" eaLnBrk="0" hangingPunct="0">
              <a:defRPr>
                <a:solidFill>
                  <a:schemeClr val="tx1"/>
                </a:solidFill>
                <a:latin typeface="Arial" pitchFamily="34" charset="0"/>
                <a:cs typeface="Arial" pitchFamily="34" charset="0"/>
              </a:defRPr>
            </a:lvl1pPr>
            <a:lvl2pPr marL="742786" indent="-285687" defTabSz="864997" eaLnBrk="0" hangingPunct="0">
              <a:defRPr>
                <a:solidFill>
                  <a:schemeClr val="tx1"/>
                </a:solidFill>
                <a:latin typeface="Arial" pitchFamily="34" charset="0"/>
                <a:cs typeface="Arial" pitchFamily="34" charset="0"/>
              </a:defRPr>
            </a:lvl2pPr>
            <a:lvl3pPr marL="1142747" indent="-228549" defTabSz="864997" eaLnBrk="0" hangingPunct="0">
              <a:defRPr>
                <a:solidFill>
                  <a:schemeClr val="tx1"/>
                </a:solidFill>
                <a:latin typeface="Arial" pitchFamily="34" charset="0"/>
                <a:cs typeface="Arial" pitchFamily="34" charset="0"/>
              </a:defRPr>
            </a:lvl3pPr>
            <a:lvl4pPr marL="1599846" indent="-228549" defTabSz="864997" eaLnBrk="0" hangingPunct="0">
              <a:defRPr>
                <a:solidFill>
                  <a:schemeClr val="tx1"/>
                </a:solidFill>
                <a:latin typeface="Arial" pitchFamily="34" charset="0"/>
                <a:cs typeface="Arial" pitchFamily="34" charset="0"/>
              </a:defRPr>
            </a:lvl4pPr>
            <a:lvl5pPr marL="2056946" indent="-228549" defTabSz="864997" eaLnBrk="0" hangingPunct="0">
              <a:defRPr>
                <a:solidFill>
                  <a:schemeClr val="tx1"/>
                </a:solidFill>
                <a:latin typeface="Arial" pitchFamily="34" charset="0"/>
                <a:cs typeface="Arial" pitchFamily="34" charset="0"/>
              </a:defRPr>
            </a:lvl5pPr>
            <a:lvl6pPr marL="2514044" indent="-228549" defTabSz="864997" eaLnBrk="0" fontAlgn="base" hangingPunct="0">
              <a:spcBef>
                <a:spcPct val="0"/>
              </a:spcBef>
              <a:spcAft>
                <a:spcPct val="0"/>
              </a:spcAft>
              <a:defRPr>
                <a:solidFill>
                  <a:schemeClr val="tx1"/>
                </a:solidFill>
                <a:latin typeface="Arial" pitchFamily="34" charset="0"/>
                <a:cs typeface="Arial" pitchFamily="34" charset="0"/>
              </a:defRPr>
            </a:lvl6pPr>
            <a:lvl7pPr marL="2971144" indent="-228549" defTabSz="864997" eaLnBrk="0" fontAlgn="base" hangingPunct="0">
              <a:spcBef>
                <a:spcPct val="0"/>
              </a:spcBef>
              <a:spcAft>
                <a:spcPct val="0"/>
              </a:spcAft>
              <a:defRPr>
                <a:solidFill>
                  <a:schemeClr val="tx1"/>
                </a:solidFill>
                <a:latin typeface="Arial" pitchFamily="34" charset="0"/>
                <a:cs typeface="Arial" pitchFamily="34" charset="0"/>
              </a:defRPr>
            </a:lvl7pPr>
            <a:lvl8pPr marL="3428242" indent="-228549" defTabSz="864997" eaLnBrk="0" fontAlgn="base" hangingPunct="0">
              <a:spcBef>
                <a:spcPct val="0"/>
              </a:spcBef>
              <a:spcAft>
                <a:spcPct val="0"/>
              </a:spcAft>
              <a:defRPr>
                <a:solidFill>
                  <a:schemeClr val="tx1"/>
                </a:solidFill>
                <a:latin typeface="Arial" pitchFamily="34" charset="0"/>
                <a:cs typeface="Arial" pitchFamily="34" charset="0"/>
              </a:defRPr>
            </a:lvl8pPr>
            <a:lvl9pPr marL="3885341" indent="-228549" defTabSz="864997" eaLnBrk="0" fontAlgn="base" hangingPunct="0">
              <a:spcBef>
                <a:spcPct val="0"/>
              </a:spcBef>
              <a:spcAft>
                <a:spcPct val="0"/>
              </a:spcAft>
              <a:defRPr>
                <a:solidFill>
                  <a:schemeClr val="tx1"/>
                </a:solidFill>
                <a:latin typeface="Arial" pitchFamily="34" charset="0"/>
                <a:cs typeface="Arial" pitchFamily="34" charset="0"/>
              </a:defRPr>
            </a:lvl9pPr>
          </a:lstStyle>
          <a:p>
            <a:fld id="{98FFD39E-FAF7-438B-AE6E-A6E85B693034}" type="slidenum">
              <a:rPr lang="en-US" altLang="en-US" smtClean="0">
                <a:latin typeface="Times New Roman" pitchFamily="18" charset="0"/>
              </a:rPr>
              <a:pPr/>
              <a:t>65</a:t>
            </a:fld>
            <a:endParaRPr lang="en-US" altLang="en-US">
              <a:latin typeface="Times New Roman" pitchFamily="18"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a:ln>
            <a:miter lim="800000"/>
            <a:headEnd/>
            <a:tailEnd/>
          </a:ln>
        </p:spPr>
        <p:txBody>
          <a:bodyPr/>
          <a:lstStyle/>
          <a:p>
            <a:fld id="{9E1DC8A6-0DE4-41CE-9AFF-07A63FD36F84}" type="slidenum">
              <a:rPr lang="en-US" altLang="en-US" smtClean="0">
                <a:latin typeface="Arial" charset="0"/>
                <a:cs typeface="Arial" charset="0"/>
              </a:rPr>
              <a:pPr/>
              <a:t>67</a:t>
            </a:fld>
            <a:endParaRPr lang="en-US" altLang="en-US">
              <a:latin typeface="Arial" charset="0"/>
              <a:cs typeface="Arial" charset="0"/>
            </a:endParaRPr>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p:spPr>
        <p:txBody>
          <a:bodyPr/>
          <a:lstStyle/>
          <a:p>
            <a:pPr eaLnBrk="1" hangingPunct="1"/>
            <a:endParaRPr lang="en-US" altLang="en-US">
              <a:latin typeface="Arial"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p:spPr>
        <p:txBody>
          <a:bodyPr/>
          <a:lstStyle/>
          <a:p>
            <a:endParaRPr lang="en-US">
              <a:latin typeface="Arial" charset="0"/>
              <a:cs typeface="Arial" charset="0"/>
            </a:endParaRPr>
          </a:p>
        </p:txBody>
      </p:sp>
      <p:sp>
        <p:nvSpPr>
          <p:cNvPr id="31747" name="Slide Number Placeholder 3"/>
          <p:cNvSpPr>
            <a:spLocks noGrp="1"/>
          </p:cNvSpPr>
          <p:nvPr>
            <p:ph type="sldNum" sz="quarter" idx="5"/>
          </p:nvPr>
        </p:nvSpPr>
        <p:spPr>
          <a:noFill/>
          <a:ln>
            <a:miter lim="800000"/>
            <a:headEnd/>
            <a:tailEnd/>
          </a:ln>
        </p:spPr>
        <p:txBody>
          <a:bodyPr/>
          <a:lstStyle/>
          <a:p>
            <a:fld id="{227C17DA-3329-4BB5-8ED3-B37513D55488}" type="slidenum">
              <a:rPr lang="en-US" smtClean="0">
                <a:latin typeface="Arial" charset="0"/>
                <a:cs typeface="Arial" charset="0"/>
              </a:rPr>
              <a:pPr/>
              <a:t>7</a:t>
            </a:fld>
            <a:endParaRPr lang="en-US">
              <a:latin typeface="Arial"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a:ln/>
        </p:spPr>
      </p:sp>
      <p:sp>
        <p:nvSpPr>
          <p:cNvPr id="33794" name="Notes Placeholder 2"/>
          <p:cNvSpPr>
            <a:spLocks noGrp="1"/>
          </p:cNvSpPr>
          <p:nvPr>
            <p:ph type="body" idx="1"/>
          </p:nvPr>
        </p:nvSpPr>
        <p:spPr>
          <a:noFill/>
        </p:spPr>
        <p:txBody>
          <a:bodyPr/>
          <a:lstStyle/>
          <a:p>
            <a:r>
              <a:rPr lang="en-US">
                <a:latin typeface="Arial" charset="0"/>
                <a:cs typeface="Arial" charset="0"/>
              </a:rPr>
              <a:t>This is down from $234 &amp; $426 in 2014!!</a:t>
            </a:r>
          </a:p>
        </p:txBody>
      </p:sp>
      <p:sp>
        <p:nvSpPr>
          <p:cNvPr id="33795" name="Slide Number Placeholder 3"/>
          <p:cNvSpPr>
            <a:spLocks noGrp="1"/>
          </p:cNvSpPr>
          <p:nvPr>
            <p:ph type="sldNum" sz="quarter" idx="5"/>
          </p:nvPr>
        </p:nvSpPr>
        <p:spPr>
          <a:noFill/>
          <a:ln>
            <a:miter lim="800000"/>
            <a:headEnd/>
            <a:tailEnd/>
          </a:ln>
        </p:spPr>
        <p:txBody>
          <a:bodyPr/>
          <a:lstStyle/>
          <a:p>
            <a:fld id="{C83BC80B-34AF-40EA-8294-1D21938B0554}" type="slidenum">
              <a:rPr lang="en-US" smtClean="0">
                <a:latin typeface="Arial" charset="0"/>
                <a:cs typeface="Arial" charset="0"/>
              </a:rPr>
              <a:pPr/>
              <a:t>8</a:t>
            </a:fld>
            <a:endParaRPr lang="en-US">
              <a:latin typeface="Arial"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miter lim="800000"/>
            <a:headEnd/>
            <a:tailEnd/>
          </a:ln>
        </p:spPr>
        <p:txBody>
          <a:bodyPr/>
          <a:lstStyle/>
          <a:p>
            <a:fld id="{B8A8CD9A-7C87-4783-A7B0-4CC16A2DDC25}" type="slidenum">
              <a:rPr lang="en-US" altLang="en-US" smtClean="0">
                <a:latin typeface="Arial" charset="0"/>
                <a:cs typeface="Arial" charset="0"/>
              </a:rPr>
              <a:pPr/>
              <a:t>9</a:t>
            </a:fld>
            <a:endParaRPr lang="en-US" altLang="en-US">
              <a:latin typeface="Arial" charset="0"/>
              <a:cs typeface="Arial" charset="0"/>
            </a:endParaRPr>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p:spPr>
        <p:txBody>
          <a:bodyPr/>
          <a:lstStyle/>
          <a:p>
            <a:pPr eaLnBrk="1" hangingPunct="1"/>
            <a:r>
              <a:rPr lang="en-US" altLang="en-US">
                <a:latin typeface="Arial" charset="0"/>
                <a:cs typeface="Arial" charset="0"/>
              </a:rPr>
              <a:t>Benefit Period aka “spell of illness” =</a:t>
            </a:r>
          </a:p>
          <a:p>
            <a:pPr eaLnBrk="1" hangingPunct="1"/>
            <a:r>
              <a:rPr lang="en-US" altLang="en-US">
                <a:latin typeface="Arial" charset="0"/>
                <a:cs typeface="Arial" charset="0"/>
              </a:rPr>
              <a:t>starts the day the covered beneficiary </a:t>
            </a:r>
            <a:r>
              <a:rPr lang="en-US" altLang="en-US" b="1" i="1">
                <a:latin typeface="Arial" charset="0"/>
                <a:cs typeface="Arial" charset="0"/>
              </a:rPr>
              <a:t>is admitted to</a:t>
            </a:r>
            <a:r>
              <a:rPr lang="en-US" altLang="en-US">
                <a:latin typeface="Arial" charset="0"/>
                <a:cs typeface="Arial" charset="0"/>
              </a:rPr>
              <a:t> the hospital for a Medicare covered stay;</a:t>
            </a:r>
          </a:p>
          <a:p>
            <a:pPr eaLnBrk="1" hangingPunct="1"/>
            <a:r>
              <a:rPr lang="en-US" altLang="en-US">
                <a:latin typeface="Arial" charset="0"/>
                <a:cs typeface="Arial" charset="0"/>
              </a:rPr>
              <a:t>continues until 60 days after the end of the Medicare covered stay in the hospital or a skilled nursing facility stay;</a:t>
            </a:r>
          </a:p>
          <a:p>
            <a:pPr eaLnBrk="1" hangingPunct="1"/>
            <a:endParaRPr lang="en-US" altLang="en-US">
              <a:latin typeface="Arial" charset="0"/>
              <a:cs typeface="Arial" charset="0"/>
            </a:endParaRPr>
          </a:p>
          <a:p>
            <a:pPr eaLnBrk="1" hangingPunct="1"/>
            <a:r>
              <a:rPr lang="en-US" altLang="en-US">
                <a:latin typeface="Arial" charset="0"/>
                <a:cs typeface="Arial" charset="0"/>
              </a:rPr>
              <a:t>There are upper limits on the number of days Medicare will cover in the hospital, and an additional lifetime cap on the total number of “reserve days”.</a:t>
            </a:r>
          </a:p>
          <a:p>
            <a:pPr eaLnBrk="1" hangingPunct="1"/>
            <a:endParaRPr lang="en-US" altLang="en-US">
              <a:latin typeface="Arial" charset="0"/>
              <a:cs typeface="Arial" charset="0"/>
            </a:endParaRPr>
          </a:p>
          <a:p>
            <a:pPr eaLnBrk="1" hangingPunct="1"/>
            <a:r>
              <a:rPr lang="en-US" altLang="en-US">
                <a:latin typeface="Arial" charset="0"/>
                <a:cs typeface="Arial" charset="0"/>
              </a:rPr>
              <a:t>The reality though is that </a:t>
            </a:r>
            <a:r>
              <a:rPr lang="en-US" altLang="en-US" b="1" i="1">
                <a:latin typeface="Arial" charset="0"/>
                <a:cs typeface="Arial" charset="0"/>
              </a:rPr>
              <a:t>the average length of a Medicare covered hospital stay is less than 10 days</a:t>
            </a:r>
            <a:r>
              <a:rPr lang="en-US" altLang="en-US">
                <a:latin typeface="Arial" charset="0"/>
                <a:cs typeface="Arial" charset="0"/>
              </a:rPr>
              <a:t>.</a:t>
            </a:r>
          </a:p>
          <a:p>
            <a:pPr eaLnBrk="1" hangingPunct="1"/>
            <a:endParaRPr lang="en-US" altLang="en-US">
              <a:latin typeface="Arial" charset="0"/>
              <a:cs typeface="Arial" charset="0"/>
            </a:endParaRPr>
          </a:p>
          <a:p>
            <a:pPr eaLnBrk="1" hangingPunct="1"/>
            <a:endParaRPr lang="en-US" altLang="en-US">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5AAF637-1274-4974-9343-E695DA4258A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BCBBF08-226B-4902-8E0B-B7D7440D5CF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C61AA28-8905-464E-AA63-2BF0DFD0A2E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95263" y="228600"/>
            <a:ext cx="8015287" cy="914400"/>
          </a:xfrm>
        </p:spPr>
        <p:txBody>
          <a:bodyPr/>
          <a:lstStyle/>
          <a:p>
            <a:r>
              <a:rPr lang="en-US"/>
              <a:t>Click to edit Master title style</a:t>
            </a:r>
          </a:p>
        </p:txBody>
      </p:sp>
      <p:sp>
        <p:nvSpPr>
          <p:cNvPr id="3" name="Table Placeholder 2"/>
          <p:cNvSpPr>
            <a:spLocks noGrp="1"/>
          </p:cNvSpPr>
          <p:nvPr>
            <p:ph type="tbl" idx="1"/>
          </p:nvPr>
        </p:nvSpPr>
        <p:spPr>
          <a:xfrm>
            <a:off x="609600" y="1600200"/>
            <a:ext cx="7924800" cy="4419600"/>
          </a:xfrm>
        </p:spPr>
        <p:txBody>
          <a:bodyPr/>
          <a:lstStyle/>
          <a:p>
            <a:pPr lvl="0"/>
            <a:endParaRPr lang="en-US" noProof="0"/>
          </a:p>
        </p:txBody>
      </p:sp>
      <p:sp>
        <p:nvSpPr>
          <p:cNvPr id="4" name="Rectangle 8"/>
          <p:cNvSpPr>
            <a:spLocks noGrp="1" noChangeArrowheads="1"/>
          </p:cNvSpPr>
          <p:nvPr>
            <p:ph type="dt" sz="half" idx="10"/>
          </p:nvPr>
        </p:nvSpPr>
        <p:spPr>
          <a:ln/>
        </p:spPr>
        <p:txBody>
          <a:bodyPr/>
          <a:lstStyle>
            <a:lvl1pPr>
              <a:defRPr/>
            </a:lvl1pPr>
          </a:lstStyle>
          <a:p>
            <a:pPr>
              <a:defRPr/>
            </a:pPr>
            <a:fld id="{5E7EAA28-D9E1-4208-8F49-B7A8D0F2AA6A}" type="datetime1">
              <a:rPr lang="en-US"/>
              <a:pPr>
                <a:defRPr/>
              </a:pPr>
              <a:t>4/18/2023</a:t>
            </a:fld>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903FF84B-E820-4A92-937D-7B409B306D35}" type="slidenum">
              <a:rPr lang="en-US"/>
              <a:pPr>
                <a:defRPr/>
              </a:pPr>
              <a:t>‹#›</a:t>
            </a:fld>
            <a:endParaRPr lang="en-US"/>
          </a:p>
        </p:txBody>
      </p:sp>
    </p:spTree>
    <p:extLst>
      <p:ext uri="{BB962C8B-B14F-4D97-AF65-F5344CB8AC3E}">
        <p14:creationId xmlns:p14="http://schemas.microsoft.com/office/powerpoint/2010/main" val="1015127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11" name="Shape 11"/>
          <p:cNvSpPr/>
          <p:nvPr/>
        </p:nvSpPr>
        <p:spPr>
          <a:xfrm>
            <a:off x="1" y="3428999"/>
            <a:ext cx="8026977" cy="1404"/>
          </a:xfrm>
          <a:prstGeom prst="line">
            <a:avLst/>
          </a:prstGeom>
          <a:ln w="50760" cap="sq">
            <a:solidFill>
              <a:srgbClr val="800080"/>
            </a:solidFill>
            <a:miter/>
          </a:ln>
        </p:spPr>
        <p:txBody>
          <a:bodyPr lIns="0" tIns="0" rIns="0" bIns="0"/>
          <a:lstStyle/>
          <a:p>
            <a:pPr lvl="0">
              <a:defRPr sz="1200">
                <a:latin typeface="+mj-lt"/>
                <a:ea typeface="+mj-ea"/>
                <a:cs typeface="+mj-cs"/>
                <a:sym typeface="Helvetica"/>
              </a:defRPr>
            </a:pPr>
            <a:endParaRPr sz="1059"/>
          </a:p>
        </p:txBody>
      </p:sp>
      <p:sp>
        <p:nvSpPr>
          <p:cNvPr id="12" name="Shape 12"/>
          <p:cNvSpPr>
            <a:spLocks noGrp="1"/>
          </p:cNvSpPr>
          <p:nvPr>
            <p:ph type="title"/>
          </p:nvPr>
        </p:nvSpPr>
        <p:spPr>
          <a:xfrm>
            <a:off x="381000" y="2286000"/>
            <a:ext cx="7771535" cy="1141600"/>
          </a:xfrm>
          <a:prstGeom prst="rect">
            <a:avLst/>
          </a:prstGeom>
        </p:spPr>
        <p:txBody>
          <a:bodyPr/>
          <a:lstStyle/>
          <a:p>
            <a:pPr lvl="0">
              <a:defRPr sz="1800">
                <a:solidFill>
                  <a:srgbClr val="000000"/>
                </a:solidFill>
              </a:defRPr>
            </a:pPr>
            <a:r>
              <a:rPr sz="4324">
                <a:solidFill>
                  <a:srgbClr val="0000CC"/>
                </a:solidFill>
              </a:rPr>
              <a:t>Title Text</a:t>
            </a:r>
          </a:p>
        </p:txBody>
      </p:sp>
      <p:sp>
        <p:nvSpPr>
          <p:cNvPr id="13" name="Shape 13"/>
          <p:cNvSpPr>
            <a:spLocks noGrp="1"/>
          </p:cNvSpPr>
          <p:nvPr>
            <p:ph type="sldNum" sz="quarter" idx="2"/>
          </p:nvPr>
        </p:nvSpPr>
        <p:spPr>
          <a:xfrm>
            <a:off x="6858000" y="6315805"/>
            <a:ext cx="1903556" cy="320990"/>
          </a:xfrm>
          <a:prstGeom prst="rect">
            <a:avLst/>
          </a:prstGeom>
        </p:spPr>
        <p:txBody>
          <a:bodyPr/>
          <a:lstStyle>
            <a:lvl1pPr algn="r">
              <a:tabLst>
                <a:tab pos="706008" algn="l"/>
                <a:tab pos="1423223" algn="l"/>
              </a:tabLst>
              <a:defRPr sz="1412"/>
            </a:lvl1pPr>
          </a:lstStyle>
          <a:p>
            <a:pPr lvl="0"/>
            <a:fld id="{86CB4B4D-7CA3-9044-876B-883B54F8677D}" type="slidenum">
              <a:rPr/>
              <a:pPr lvl="0"/>
              <a:t>‹#›</a:t>
            </a:fld>
            <a:endParaRPr/>
          </a:p>
        </p:txBody>
      </p:sp>
      <p:sp>
        <p:nvSpPr>
          <p:cNvPr id="14" name="Shape 14"/>
          <p:cNvSpPr>
            <a:spLocks noGrp="1"/>
          </p:cNvSpPr>
          <p:nvPr>
            <p:ph type="body" idx="1"/>
          </p:nvPr>
        </p:nvSpPr>
        <p:spPr>
          <a:xfrm>
            <a:off x="457489" y="1605243"/>
            <a:ext cx="8227581" cy="4524375"/>
          </a:xfrm>
          <a:prstGeom prst="rect">
            <a:avLst/>
          </a:prstGeom>
        </p:spPr>
        <p:txBody>
          <a:bodyPr lIns="0" tIns="0" rIns="0" bIns="0"/>
          <a:lstStyle/>
          <a:p>
            <a:pPr lvl="0">
              <a:defRPr sz="1800"/>
            </a:pPr>
            <a:r>
              <a:rPr sz="3177"/>
              <a:t>Body Level One</a:t>
            </a:r>
          </a:p>
          <a:p>
            <a:pPr lvl="1">
              <a:defRPr sz="1800"/>
            </a:pPr>
            <a:r>
              <a:rPr sz="3177"/>
              <a:t>Body Level Two</a:t>
            </a:r>
          </a:p>
          <a:p>
            <a:pPr lvl="2">
              <a:defRPr sz="1800"/>
            </a:pPr>
            <a:r>
              <a:rPr sz="3177"/>
              <a:t>Body Level Three</a:t>
            </a:r>
          </a:p>
          <a:p>
            <a:pPr lvl="3">
              <a:defRPr sz="1800"/>
            </a:pPr>
            <a:r>
              <a:rPr sz="3177"/>
              <a:t>Body Level Four</a:t>
            </a:r>
          </a:p>
          <a:p>
            <a:pPr lvl="4">
              <a:defRPr sz="1800"/>
            </a:pPr>
            <a:r>
              <a:rPr sz="3177"/>
              <a:t>Body Level Five</a:t>
            </a:r>
          </a:p>
        </p:txBody>
      </p:sp>
    </p:spTree>
    <p:extLst>
      <p:ext uri="{BB962C8B-B14F-4D97-AF65-F5344CB8AC3E}">
        <p14:creationId xmlns:p14="http://schemas.microsoft.com/office/powerpoint/2010/main" val="3618248701"/>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1_Default">
    <p:spTree>
      <p:nvGrpSpPr>
        <p:cNvPr id="1" name=""/>
        <p:cNvGrpSpPr/>
        <p:nvPr/>
      </p:nvGrpSpPr>
      <p:grpSpPr>
        <a:xfrm>
          <a:off x="0" y="0"/>
          <a:ext cx="0" cy="0"/>
          <a:chOff x="0" y="0"/>
          <a:chExt cx="0" cy="0"/>
        </a:xfrm>
      </p:grpSpPr>
      <p:sp>
        <p:nvSpPr>
          <p:cNvPr id="20" name="Shape 20"/>
          <p:cNvSpPr>
            <a:spLocks noGrp="1"/>
          </p:cNvSpPr>
          <p:nvPr>
            <p:ph type="sldNum" sz="quarter" idx="2"/>
          </p:nvPr>
        </p:nvSpPr>
        <p:spPr>
          <a:prstGeom prst="rect">
            <a:avLst/>
          </a:prstGeom>
        </p:spPr>
        <p:txBody>
          <a:bodyPr/>
          <a:lstStyle>
            <a:lvl1pPr>
              <a:tabLst>
                <a:tab pos="896518" algn="l"/>
                <a:tab pos="1793037" algn="l"/>
                <a:tab pos="2689555" algn="l"/>
                <a:tab pos="3586074" algn="l"/>
                <a:tab pos="4493798" algn="l"/>
                <a:tab pos="5390317" algn="l"/>
                <a:tab pos="6286835" algn="l"/>
                <a:tab pos="7183354" algn="l"/>
                <a:tab pos="8091079" algn="l"/>
                <a:tab pos="8987597" algn="l"/>
                <a:tab pos="9884115" algn="l"/>
              </a:tabLst>
            </a:lvl1pPr>
          </a:lstStyle>
          <a:p>
            <a:pPr lvl="0"/>
            <a:fld id="{86CB4B4D-7CA3-9044-876B-883B54F8677D}" type="slidenum">
              <a:rPr/>
              <a:pPr lvl="0"/>
              <a:t>‹#›</a:t>
            </a:fld>
            <a:endParaRPr/>
          </a:p>
        </p:txBody>
      </p:sp>
    </p:spTree>
    <p:extLst>
      <p:ext uri="{BB962C8B-B14F-4D97-AF65-F5344CB8AC3E}">
        <p14:creationId xmlns:p14="http://schemas.microsoft.com/office/powerpoint/2010/main" val="2707025463"/>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2_Default">
    <p:spTree>
      <p:nvGrpSpPr>
        <p:cNvPr id="1" name=""/>
        <p:cNvGrpSpPr/>
        <p:nvPr/>
      </p:nvGrpSpPr>
      <p:grpSpPr>
        <a:xfrm>
          <a:off x="0" y="0"/>
          <a:ext cx="0" cy="0"/>
          <a:chOff x="0" y="0"/>
          <a:chExt cx="0" cy="0"/>
        </a:xfrm>
      </p:grpSpPr>
      <p:sp>
        <p:nvSpPr>
          <p:cNvPr id="22" name="Shape 22"/>
          <p:cNvSpPr>
            <a:spLocks noGrp="1"/>
          </p:cNvSpPr>
          <p:nvPr>
            <p:ph type="title"/>
          </p:nvPr>
        </p:nvSpPr>
        <p:spPr>
          <a:prstGeom prst="rect">
            <a:avLst/>
          </a:prstGeom>
        </p:spPr>
        <p:txBody>
          <a:bodyPr/>
          <a:lstStyle/>
          <a:p>
            <a:pPr lvl="0">
              <a:defRPr sz="1800">
                <a:solidFill>
                  <a:srgbClr val="000000"/>
                </a:solidFill>
              </a:defRPr>
            </a:pPr>
            <a:r>
              <a:rPr sz="4324">
                <a:solidFill>
                  <a:srgbClr val="0000CC"/>
                </a:solidFill>
              </a:rPr>
              <a:t>Title Text</a:t>
            </a:r>
          </a:p>
        </p:txBody>
      </p:sp>
      <p:sp>
        <p:nvSpPr>
          <p:cNvPr id="23" name="Shape 23"/>
          <p:cNvSpPr>
            <a:spLocks noGrp="1"/>
          </p:cNvSpPr>
          <p:nvPr>
            <p:ph type="body" idx="1"/>
          </p:nvPr>
        </p:nvSpPr>
        <p:spPr>
          <a:prstGeom prst="rect">
            <a:avLst/>
          </a:prstGeom>
        </p:spPr>
        <p:txBody>
          <a:bodyPr/>
          <a:lstStyle/>
          <a:p>
            <a:pPr lvl="0">
              <a:defRPr sz="1800"/>
            </a:pPr>
            <a:r>
              <a:rPr sz="3177"/>
              <a:t>Body Level One</a:t>
            </a:r>
          </a:p>
          <a:p>
            <a:pPr lvl="1">
              <a:defRPr sz="1800"/>
            </a:pPr>
            <a:r>
              <a:rPr sz="3177"/>
              <a:t>Body Level Two</a:t>
            </a:r>
          </a:p>
          <a:p>
            <a:pPr lvl="2">
              <a:defRPr sz="1800"/>
            </a:pPr>
            <a:r>
              <a:rPr sz="3177"/>
              <a:t>Body Level Three</a:t>
            </a:r>
          </a:p>
          <a:p>
            <a:pPr lvl="3">
              <a:defRPr sz="1800"/>
            </a:pPr>
            <a:r>
              <a:rPr sz="3177"/>
              <a:t>Body Level Four</a:t>
            </a:r>
          </a:p>
          <a:p>
            <a:pPr lvl="4">
              <a:defRPr sz="1800"/>
            </a:pPr>
            <a:r>
              <a:rPr sz="3177"/>
              <a:t>Body Level Five</a:t>
            </a:r>
          </a:p>
        </p:txBody>
      </p:sp>
      <p:sp>
        <p:nvSpPr>
          <p:cNvPr id="24" name="Shape 24"/>
          <p:cNvSpPr>
            <a:spLocks noGrp="1"/>
          </p:cNvSpPr>
          <p:nvPr>
            <p:ph type="sldNum" sz="quarter" idx="2"/>
          </p:nvPr>
        </p:nvSpPr>
        <p:spPr>
          <a:prstGeom prst="rect">
            <a:avLst/>
          </a:prstGeom>
        </p:spPr>
        <p:txBody>
          <a:bodyPr/>
          <a:lstStyle>
            <a:lvl1pPr>
              <a:tabLst>
                <a:tab pos="896518" algn="l"/>
                <a:tab pos="1793037" algn="l"/>
                <a:tab pos="2689555" algn="l"/>
                <a:tab pos="3586074" algn="l"/>
                <a:tab pos="4493798" algn="l"/>
                <a:tab pos="5390317" algn="l"/>
                <a:tab pos="6286835" algn="l"/>
                <a:tab pos="7183354" algn="l"/>
                <a:tab pos="8091079" algn="l"/>
                <a:tab pos="8987597" algn="l"/>
                <a:tab pos="9884115" algn="l"/>
              </a:tabLst>
            </a:lvl1pPr>
          </a:lstStyle>
          <a:p>
            <a:pPr lvl="0"/>
            <a:fld id="{86CB4B4D-7CA3-9044-876B-883B54F8677D}" type="slidenum">
              <a:rPr/>
              <a:pPr lvl="0"/>
              <a:t>‹#›</a:t>
            </a:fld>
            <a:endParaRPr/>
          </a:p>
        </p:txBody>
      </p:sp>
    </p:spTree>
    <p:extLst>
      <p:ext uri="{BB962C8B-B14F-4D97-AF65-F5344CB8AC3E}">
        <p14:creationId xmlns:p14="http://schemas.microsoft.com/office/powerpoint/2010/main" val="3736010499"/>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3_Default">
    <p:spTree>
      <p:nvGrpSpPr>
        <p:cNvPr id="1" name=""/>
        <p:cNvGrpSpPr/>
        <p:nvPr/>
      </p:nvGrpSpPr>
      <p:grpSpPr>
        <a:xfrm>
          <a:off x="0" y="0"/>
          <a:ext cx="0" cy="0"/>
          <a:chOff x="0" y="0"/>
          <a:chExt cx="0" cy="0"/>
        </a:xfrm>
      </p:grpSpPr>
      <p:sp>
        <p:nvSpPr>
          <p:cNvPr id="26" name="Shape 26"/>
          <p:cNvSpPr>
            <a:spLocks noGrp="1"/>
          </p:cNvSpPr>
          <p:nvPr>
            <p:ph type="title"/>
          </p:nvPr>
        </p:nvSpPr>
        <p:spPr>
          <a:prstGeom prst="rect">
            <a:avLst/>
          </a:prstGeom>
        </p:spPr>
        <p:txBody>
          <a:bodyPr/>
          <a:lstStyle/>
          <a:p>
            <a:pPr lvl="0">
              <a:defRPr sz="1800">
                <a:solidFill>
                  <a:srgbClr val="000000"/>
                </a:solidFill>
              </a:defRPr>
            </a:pPr>
            <a:r>
              <a:rPr sz="4324">
                <a:solidFill>
                  <a:srgbClr val="0000CC"/>
                </a:solidFill>
              </a:rPr>
              <a:t>Title Text</a:t>
            </a:r>
          </a:p>
        </p:txBody>
      </p:sp>
      <p:sp>
        <p:nvSpPr>
          <p:cNvPr id="27" name="Shape 27"/>
          <p:cNvSpPr>
            <a:spLocks noGrp="1"/>
          </p:cNvSpPr>
          <p:nvPr>
            <p:ph type="body" idx="1"/>
          </p:nvPr>
        </p:nvSpPr>
        <p:spPr>
          <a:prstGeom prst="rect">
            <a:avLst/>
          </a:prstGeom>
        </p:spPr>
        <p:txBody>
          <a:bodyPr/>
          <a:lstStyle/>
          <a:p>
            <a:pPr lvl="0">
              <a:defRPr sz="1800"/>
            </a:pPr>
            <a:r>
              <a:rPr sz="3177"/>
              <a:t>Body Level One</a:t>
            </a:r>
          </a:p>
          <a:p>
            <a:pPr lvl="1">
              <a:defRPr sz="1800"/>
            </a:pPr>
            <a:r>
              <a:rPr sz="3177"/>
              <a:t>Body Level Two</a:t>
            </a:r>
          </a:p>
          <a:p>
            <a:pPr lvl="2">
              <a:defRPr sz="1800"/>
            </a:pPr>
            <a:r>
              <a:rPr sz="3177"/>
              <a:t>Body Level Three</a:t>
            </a:r>
          </a:p>
          <a:p>
            <a:pPr lvl="3">
              <a:defRPr sz="1800"/>
            </a:pPr>
            <a:r>
              <a:rPr sz="3177"/>
              <a:t>Body Level Four</a:t>
            </a:r>
          </a:p>
          <a:p>
            <a:pPr lvl="4">
              <a:defRPr sz="1800"/>
            </a:pPr>
            <a:r>
              <a:rPr sz="3177"/>
              <a:t>Body Level Five</a:t>
            </a:r>
          </a:p>
        </p:txBody>
      </p:sp>
      <p:sp>
        <p:nvSpPr>
          <p:cNvPr id="28" name="Shape 28"/>
          <p:cNvSpPr>
            <a:spLocks noGrp="1"/>
          </p:cNvSpPr>
          <p:nvPr>
            <p:ph type="sldNum" sz="quarter" idx="2"/>
          </p:nvPr>
        </p:nvSpPr>
        <p:spPr>
          <a:prstGeom prst="rect">
            <a:avLst/>
          </a:prstGeom>
        </p:spPr>
        <p:txBody>
          <a:bodyPr/>
          <a:lstStyle>
            <a:lvl1pPr>
              <a:tabLst>
                <a:tab pos="896518" algn="l"/>
                <a:tab pos="1793037" algn="l"/>
                <a:tab pos="2689555" algn="l"/>
                <a:tab pos="3586074" algn="l"/>
                <a:tab pos="4493798" algn="l"/>
                <a:tab pos="5390317" algn="l"/>
                <a:tab pos="6286835" algn="l"/>
                <a:tab pos="7183354" algn="l"/>
                <a:tab pos="8091079" algn="l"/>
                <a:tab pos="8987597" algn="l"/>
                <a:tab pos="9884115" algn="l"/>
              </a:tabLst>
            </a:lvl1pPr>
          </a:lstStyle>
          <a:p>
            <a:pPr lvl="0"/>
            <a:fld id="{86CB4B4D-7CA3-9044-876B-883B54F8677D}" type="slidenum">
              <a:rPr/>
              <a:pPr lvl="0"/>
              <a:t>‹#›</a:t>
            </a:fld>
            <a:endParaRPr/>
          </a:p>
        </p:txBody>
      </p:sp>
    </p:spTree>
    <p:extLst>
      <p:ext uri="{BB962C8B-B14F-4D97-AF65-F5344CB8AC3E}">
        <p14:creationId xmlns:p14="http://schemas.microsoft.com/office/powerpoint/2010/main" val="3507390625"/>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4_Default">
    <p:spTree>
      <p:nvGrpSpPr>
        <p:cNvPr id="1" name=""/>
        <p:cNvGrpSpPr/>
        <p:nvPr/>
      </p:nvGrpSpPr>
      <p:grpSpPr>
        <a:xfrm>
          <a:off x="0" y="0"/>
          <a:ext cx="0" cy="0"/>
          <a:chOff x="0" y="0"/>
          <a:chExt cx="0" cy="0"/>
        </a:xfrm>
      </p:grpSpPr>
      <p:sp>
        <p:nvSpPr>
          <p:cNvPr id="30" name="Shape 30"/>
          <p:cNvSpPr>
            <a:spLocks noGrp="1"/>
          </p:cNvSpPr>
          <p:nvPr>
            <p:ph type="title"/>
          </p:nvPr>
        </p:nvSpPr>
        <p:spPr>
          <a:prstGeom prst="rect">
            <a:avLst/>
          </a:prstGeom>
        </p:spPr>
        <p:txBody>
          <a:bodyPr/>
          <a:lstStyle/>
          <a:p>
            <a:pPr lvl="0">
              <a:defRPr sz="1800">
                <a:solidFill>
                  <a:srgbClr val="000000"/>
                </a:solidFill>
              </a:defRPr>
            </a:pPr>
            <a:r>
              <a:rPr sz="4324">
                <a:solidFill>
                  <a:srgbClr val="0000CC"/>
                </a:solidFill>
              </a:rPr>
              <a:t>Title Text</a:t>
            </a:r>
          </a:p>
        </p:txBody>
      </p:sp>
      <p:sp>
        <p:nvSpPr>
          <p:cNvPr id="31" name="Shape 31"/>
          <p:cNvSpPr>
            <a:spLocks noGrp="1"/>
          </p:cNvSpPr>
          <p:nvPr>
            <p:ph type="body" idx="1"/>
          </p:nvPr>
        </p:nvSpPr>
        <p:spPr>
          <a:prstGeom prst="rect">
            <a:avLst/>
          </a:prstGeom>
        </p:spPr>
        <p:txBody>
          <a:bodyPr/>
          <a:lstStyle/>
          <a:p>
            <a:pPr lvl="0">
              <a:defRPr sz="1800"/>
            </a:pPr>
            <a:r>
              <a:rPr sz="3177"/>
              <a:t>Body Level One</a:t>
            </a:r>
          </a:p>
          <a:p>
            <a:pPr lvl="1">
              <a:defRPr sz="1800"/>
            </a:pPr>
            <a:r>
              <a:rPr sz="3177"/>
              <a:t>Body Level Two</a:t>
            </a:r>
          </a:p>
          <a:p>
            <a:pPr lvl="2">
              <a:defRPr sz="1800"/>
            </a:pPr>
            <a:r>
              <a:rPr sz="3177"/>
              <a:t>Body Level Three</a:t>
            </a:r>
          </a:p>
          <a:p>
            <a:pPr lvl="3">
              <a:defRPr sz="1800"/>
            </a:pPr>
            <a:r>
              <a:rPr sz="3177"/>
              <a:t>Body Level Four</a:t>
            </a:r>
          </a:p>
          <a:p>
            <a:pPr lvl="4">
              <a:defRPr sz="1800"/>
            </a:pPr>
            <a:r>
              <a:rPr sz="3177"/>
              <a:t>Body Level Five</a:t>
            </a:r>
          </a:p>
        </p:txBody>
      </p:sp>
      <p:sp>
        <p:nvSpPr>
          <p:cNvPr id="32" name="Shape 32"/>
          <p:cNvSpPr>
            <a:spLocks noGrp="1"/>
          </p:cNvSpPr>
          <p:nvPr>
            <p:ph type="sldNum" sz="quarter" idx="2"/>
          </p:nvPr>
        </p:nvSpPr>
        <p:spPr>
          <a:prstGeom prst="rect">
            <a:avLst/>
          </a:prstGeom>
        </p:spPr>
        <p:txBody>
          <a:bodyPr/>
          <a:lstStyle>
            <a:lvl1pPr>
              <a:tabLst>
                <a:tab pos="896518" algn="l"/>
                <a:tab pos="1793037" algn="l"/>
                <a:tab pos="2689555" algn="l"/>
                <a:tab pos="3586074" algn="l"/>
                <a:tab pos="4493798" algn="l"/>
                <a:tab pos="5390317" algn="l"/>
                <a:tab pos="6286835" algn="l"/>
                <a:tab pos="7183354" algn="l"/>
                <a:tab pos="8091079" algn="l"/>
                <a:tab pos="8987597" algn="l"/>
                <a:tab pos="9884115" algn="l"/>
              </a:tabLst>
            </a:lvl1pPr>
          </a:lstStyle>
          <a:p>
            <a:pPr lvl="0"/>
            <a:fld id="{86CB4B4D-7CA3-9044-876B-883B54F8677D}" type="slidenum">
              <a:rPr/>
              <a:pPr lvl="0"/>
              <a:t>‹#›</a:t>
            </a:fld>
            <a:endParaRPr/>
          </a:p>
        </p:txBody>
      </p:sp>
    </p:spTree>
    <p:extLst>
      <p:ext uri="{BB962C8B-B14F-4D97-AF65-F5344CB8AC3E}">
        <p14:creationId xmlns:p14="http://schemas.microsoft.com/office/powerpoint/2010/main" val="1307225619"/>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5_Default">
    <p:spTree>
      <p:nvGrpSpPr>
        <p:cNvPr id="1" name=""/>
        <p:cNvGrpSpPr/>
        <p:nvPr/>
      </p:nvGrpSpPr>
      <p:grpSpPr>
        <a:xfrm>
          <a:off x="0" y="0"/>
          <a:ext cx="0" cy="0"/>
          <a:chOff x="0" y="0"/>
          <a:chExt cx="0" cy="0"/>
        </a:xfrm>
      </p:grpSpPr>
      <p:sp>
        <p:nvSpPr>
          <p:cNvPr id="34" name="Shape 34"/>
          <p:cNvSpPr>
            <a:spLocks noGrp="1"/>
          </p:cNvSpPr>
          <p:nvPr>
            <p:ph type="title"/>
          </p:nvPr>
        </p:nvSpPr>
        <p:spPr>
          <a:prstGeom prst="rect">
            <a:avLst/>
          </a:prstGeom>
        </p:spPr>
        <p:txBody>
          <a:bodyPr/>
          <a:lstStyle/>
          <a:p>
            <a:pPr lvl="0">
              <a:defRPr sz="1800">
                <a:solidFill>
                  <a:srgbClr val="000000"/>
                </a:solidFill>
              </a:defRPr>
            </a:pPr>
            <a:r>
              <a:rPr sz="4324">
                <a:solidFill>
                  <a:srgbClr val="0000CC"/>
                </a:solidFill>
              </a:rPr>
              <a:t>Title Text</a:t>
            </a:r>
          </a:p>
        </p:txBody>
      </p:sp>
      <p:sp>
        <p:nvSpPr>
          <p:cNvPr id="35" name="Shape 35"/>
          <p:cNvSpPr>
            <a:spLocks noGrp="1"/>
          </p:cNvSpPr>
          <p:nvPr>
            <p:ph type="body" idx="1"/>
          </p:nvPr>
        </p:nvSpPr>
        <p:spPr>
          <a:prstGeom prst="rect">
            <a:avLst/>
          </a:prstGeom>
        </p:spPr>
        <p:txBody>
          <a:bodyPr/>
          <a:lstStyle/>
          <a:p>
            <a:pPr lvl="0">
              <a:defRPr sz="1800"/>
            </a:pPr>
            <a:r>
              <a:rPr sz="3177"/>
              <a:t>Body Level One</a:t>
            </a:r>
          </a:p>
          <a:p>
            <a:pPr lvl="1">
              <a:defRPr sz="1800"/>
            </a:pPr>
            <a:r>
              <a:rPr sz="3177"/>
              <a:t>Body Level Two</a:t>
            </a:r>
          </a:p>
          <a:p>
            <a:pPr lvl="2">
              <a:defRPr sz="1800"/>
            </a:pPr>
            <a:r>
              <a:rPr sz="3177"/>
              <a:t>Body Level Three</a:t>
            </a:r>
          </a:p>
          <a:p>
            <a:pPr lvl="3">
              <a:defRPr sz="1800"/>
            </a:pPr>
            <a:r>
              <a:rPr sz="3177"/>
              <a:t>Body Level Four</a:t>
            </a:r>
          </a:p>
          <a:p>
            <a:pPr lvl="4">
              <a:defRPr sz="1800"/>
            </a:pPr>
            <a:r>
              <a:rPr sz="3177"/>
              <a:t>Body Level Five</a:t>
            </a:r>
          </a:p>
        </p:txBody>
      </p:sp>
      <p:sp>
        <p:nvSpPr>
          <p:cNvPr id="36" name="Shape 36"/>
          <p:cNvSpPr>
            <a:spLocks noGrp="1"/>
          </p:cNvSpPr>
          <p:nvPr>
            <p:ph type="sldNum" sz="quarter" idx="2"/>
          </p:nvPr>
        </p:nvSpPr>
        <p:spPr>
          <a:prstGeom prst="rect">
            <a:avLst/>
          </a:prstGeom>
        </p:spPr>
        <p:txBody>
          <a:bodyPr/>
          <a:lstStyle>
            <a:lvl1pPr>
              <a:tabLst>
                <a:tab pos="896518" algn="l"/>
                <a:tab pos="1793037" algn="l"/>
                <a:tab pos="2689555" algn="l"/>
                <a:tab pos="3586074" algn="l"/>
                <a:tab pos="4493798" algn="l"/>
                <a:tab pos="5390317" algn="l"/>
                <a:tab pos="6286835" algn="l"/>
                <a:tab pos="7183354" algn="l"/>
                <a:tab pos="8091079" algn="l"/>
                <a:tab pos="8987597" algn="l"/>
                <a:tab pos="9884115" algn="l"/>
              </a:tabLst>
            </a:lvl1pPr>
          </a:lstStyle>
          <a:p>
            <a:pPr lvl="0"/>
            <a:fld id="{86CB4B4D-7CA3-9044-876B-883B54F8677D}" type="slidenum">
              <a:rPr/>
              <a:pPr lvl="0"/>
              <a:t>‹#›</a:t>
            </a:fld>
            <a:endParaRPr/>
          </a:p>
        </p:txBody>
      </p:sp>
    </p:spTree>
    <p:extLst>
      <p:ext uri="{BB962C8B-B14F-4D97-AF65-F5344CB8AC3E}">
        <p14:creationId xmlns:p14="http://schemas.microsoft.com/office/powerpoint/2010/main" val="4186483685"/>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6_Default">
    <p:spTree>
      <p:nvGrpSpPr>
        <p:cNvPr id="1" name=""/>
        <p:cNvGrpSpPr/>
        <p:nvPr/>
      </p:nvGrpSpPr>
      <p:grpSpPr>
        <a:xfrm>
          <a:off x="0" y="0"/>
          <a:ext cx="0" cy="0"/>
          <a:chOff x="0" y="0"/>
          <a:chExt cx="0" cy="0"/>
        </a:xfrm>
      </p:grpSpPr>
      <p:sp>
        <p:nvSpPr>
          <p:cNvPr id="38" name="Shape 38"/>
          <p:cNvSpPr>
            <a:spLocks noGrp="1"/>
          </p:cNvSpPr>
          <p:nvPr>
            <p:ph type="title"/>
          </p:nvPr>
        </p:nvSpPr>
        <p:spPr>
          <a:prstGeom prst="rect">
            <a:avLst/>
          </a:prstGeom>
        </p:spPr>
        <p:txBody>
          <a:bodyPr/>
          <a:lstStyle/>
          <a:p>
            <a:pPr lvl="0">
              <a:defRPr sz="1800">
                <a:solidFill>
                  <a:srgbClr val="000000"/>
                </a:solidFill>
              </a:defRPr>
            </a:pPr>
            <a:r>
              <a:rPr sz="4324">
                <a:solidFill>
                  <a:srgbClr val="0000CC"/>
                </a:solidFill>
              </a:rPr>
              <a:t>Title Text</a:t>
            </a:r>
          </a:p>
        </p:txBody>
      </p:sp>
      <p:sp>
        <p:nvSpPr>
          <p:cNvPr id="39" name="Shape 39"/>
          <p:cNvSpPr>
            <a:spLocks noGrp="1"/>
          </p:cNvSpPr>
          <p:nvPr>
            <p:ph type="body" idx="1"/>
          </p:nvPr>
        </p:nvSpPr>
        <p:spPr>
          <a:prstGeom prst="rect">
            <a:avLst/>
          </a:prstGeom>
        </p:spPr>
        <p:txBody>
          <a:bodyPr/>
          <a:lstStyle/>
          <a:p>
            <a:pPr lvl="0">
              <a:defRPr sz="1800"/>
            </a:pPr>
            <a:r>
              <a:rPr sz="3177"/>
              <a:t>Body Level One</a:t>
            </a:r>
          </a:p>
          <a:p>
            <a:pPr lvl="1">
              <a:defRPr sz="1800"/>
            </a:pPr>
            <a:r>
              <a:rPr sz="3177"/>
              <a:t>Body Level Two</a:t>
            </a:r>
          </a:p>
          <a:p>
            <a:pPr lvl="2">
              <a:defRPr sz="1800"/>
            </a:pPr>
            <a:r>
              <a:rPr sz="3177"/>
              <a:t>Body Level Three</a:t>
            </a:r>
          </a:p>
          <a:p>
            <a:pPr lvl="3">
              <a:defRPr sz="1800"/>
            </a:pPr>
            <a:r>
              <a:rPr sz="3177"/>
              <a:t>Body Level Four</a:t>
            </a:r>
          </a:p>
          <a:p>
            <a:pPr lvl="4">
              <a:defRPr sz="1800"/>
            </a:pPr>
            <a:r>
              <a:rPr sz="3177"/>
              <a:t>Body Level Five</a:t>
            </a:r>
          </a:p>
        </p:txBody>
      </p:sp>
      <p:sp>
        <p:nvSpPr>
          <p:cNvPr id="40" name="Shape 40"/>
          <p:cNvSpPr>
            <a:spLocks noGrp="1"/>
          </p:cNvSpPr>
          <p:nvPr>
            <p:ph type="sldNum" sz="quarter" idx="2"/>
          </p:nvPr>
        </p:nvSpPr>
        <p:spPr>
          <a:prstGeom prst="rect">
            <a:avLst/>
          </a:prstGeom>
        </p:spPr>
        <p:txBody>
          <a:bodyPr/>
          <a:lstStyle>
            <a:lvl1pPr>
              <a:tabLst>
                <a:tab pos="896518" algn="l"/>
                <a:tab pos="1793037" algn="l"/>
                <a:tab pos="2689555" algn="l"/>
                <a:tab pos="3586074" algn="l"/>
                <a:tab pos="4493798" algn="l"/>
                <a:tab pos="5390317" algn="l"/>
                <a:tab pos="6286835" algn="l"/>
                <a:tab pos="7183354" algn="l"/>
                <a:tab pos="8091079" algn="l"/>
                <a:tab pos="8987597" algn="l"/>
                <a:tab pos="9884115" algn="l"/>
              </a:tabLst>
            </a:lvl1pPr>
          </a:lstStyle>
          <a:p>
            <a:pPr lvl="0"/>
            <a:fld id="{86CB4B4D-7CA3-9044-876B-883B54F8677D}" type="slidenum">
              <a:rPr/>
              <a:pPr lvl="0"/>
              <a:t>‹#›</a:t>
            </a:fld>
            <a:endParaRPr/>
          </a:p>
        </p:txBody>
      </p:sp>
    </p:spTree>
    <p:extLst>
      <p:ext uri="{BB962C8B-B14F-4D97-AF65-F5344CB8AC3E}">
        <p14:creationId xmlns:p14="http://schemas.microsoft.com/office/powerpoint/2010/main" val="332491180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2081BC-7D70-45BF-97AF-F346EB39F6EA}"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7_Default">
    <p:spTree>
      <p:nvGrpSpPr>
        <p:cNvPr id="1" name=""/>
        <p:cNvGrpSpPr/>
        <p:nvPr/>
      </p:nvGrpSpPr>
      <p:grpSpPr>
        <a:xfrm>
          <a:off x="0" y="0"/>
          <a:ext cx="0" cy="0"/>
          <a:chOff x="0" y="0"/>
          <a:chExt cx="0" cy="0"/>
        </a:xfrm>
      </p:grpSpPr>
      <p:sp>
        <p:nvSpPr>
          <p:cNvPr id="42" name="Shape 42"/>
          <p:cNvSpPr>
            <a:spLocks noGrp="1"/>
          </p:cNvSpPr>
          <p:nvPr>
            <p:ph type="title"/>
          </p:nvPr>
        </p:nvSpPr>
        <p:spPr>
          <a:prstGeom prst="rect">
            <a:avLst/>
          </a:prstGeom>
        </p:spPr>
        <p:txBody>
          <a:bodyPr/>
          <a:lstStyle/>
          <a:p>
            <a:pPr lvl="0">
              <a:defRPr sz="1800">
                <a:solidFill>
                  <a:srgbClr val="000000"/>
                </a:solidFill>
              </a:defRPr>
            </a:pPr>
            <a:r>
              <a:rPr sz="4324">
                <a:solidFill>
                  <a:srgbClr val="0000CC"/>
                </a:solidFill>
              </a:rPr>
              <a:t>Title Text</a:t>
            </a:r>
          </a:p>
        </p:txBody>
      </p:sp>
      <p:sp>
        <p:nvSpPr>
          <p:cNvPr id="43" name="Shape 43"/>
          <p:cNvSpPr>
            <a:spLocks noGrp="1"/>
          </p:cNvSpPr>
          <p:nvPr>
            <p:ph type="body" idx="1"/>
          </p:nvPr>
        </p:nvSpPr>
        <p:spPr>
          <a:prstGeom prst="rect">
            <a:avLst/>
          </a:prstGeom>
        </p:spPr>
        <p:txBody>
          <a:bodyPr/>
          <a:lstStyle/>
          <a:p>
            <a:pPr lvl="0">
              <a:defRPr sz="1800"/>
            </a:pPr>
            <a:r>
              <a:rPr sz="3177"/>
              <a:t>Body Level One</a:t>
            </a:r>
          </a:p>
          <a:p>
            <a:pPr lvl="1">
              <a:defRPr sz="1800"/>
            </a:pPr>
            <a:r>
              <a:rPr sz="3177"/>
              <a:t>Body Level Two</a:t>
            </a:r>
          </a:p>
          <a:p>
            <a:pPr lvl="2">
              <a:defRPr sz="1800"/>
            </a:pPr>
            <a:r>
              <a:rPr sz="3177"/>
              <a:t>Body Level Three</a:t>
            </a:r>
          </a:p>
          <a:p>
            <a:pPr lvl="3">
              <a:defRPr sz="1800"/>
            </a:pPr>
            <a:r>
              <a:rPr sz="3177"/>
              <a:t>Body Level Four</a:t>
            </a:r>
          </a:p>
          <a:p>
            <a:pPr lvl="4">
              <a:defRPr sz="1800"/>
            </a:pPr>
            <a:r>
              <a:rPr sz="3177"/>
              <a:t>Body Level Five</a:t>
            </a:r>
          </a:p>
        </p:txBody>
      </p:sp>
      <p:sp>
        <p:nvSpPr>
          <p:cNvPr id="44" name="Shape 44"/>
          <p:cNvSpPr>
            <a:spLocks noGrp="1"/>
          </p:cNvSpPr>
          <p:nvPr>
            <p:ph type="sldNum" sz="quarter" idx="2"/>
          </p:nvPr>
        </p:nvSpPr>
        <p:spPr>
          <a:prstGeom prst="rect">
            <a:avLst/>
          </a:prstGeom>
        </p:spPr>
        <p:txBody>
          <a:bodyPr/>
          <a:lstStyle>
            <a:lvl1pPr>
              <a:tabLst>
                <a:tab pos="896518" algn="l"/>
                <a:tab pos="1793037" algn="l"/>
                <a:tab pos="2689555" algn="l"/>
                <a:tab pos="3586074" algn="l"/>
                <a:tab pos="4493798" algn="l"/>
                <a:tab pos="5390317" algn="l"/>
                <a:tab pos="6286835" algn="l"/>
                <a:tab pos="7183354" algn="l"/>
                <a:tab pos="8091079" algn="l"/>
                <a:tab pos="8987597" algn="l"/>
                <a:tab pos="9884115" algn="l"/>
              </a:tabLst>
            </a:lvl1pPr>
          </a:lstStyle>
          <a:p>
            <a:pPr lvl="0"/>
            <a:fld id="{86CB4B4D-7CA3-9044-876B-883B54F8677D}" type="slidenum">
              <a:rPr/>
              <a:pPr lvl="0"/>
              <a:t>‹#›</a:t>
            </a:fld>
            <a:endParaRPr/>
          </a:p>
        </p:txBody>
      </p:sp>
    </p:spTree>
    <p:extLst>
      <p:ext uri="{BB962C8B-B14F-4D97-AF65-F5344CB8AC3E}">
        <p14:creationId xmlns:p14="http://schemas.microsoft.com/office/powerpoint/2010/main" val="984912169"/>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8_Default">
    <p:spTree>
      <p:nvGrpSpPr>
        <p:cNvPr id="1" name=""/>
        <p:cNvGrpSpPr/>
        <p:nvPr/>
      </p:nvGrpSpPr>
      <p:grpSpPr>
        <a:xfrm>
          <a:off x="0" y="0"/>
          <a:ext cx="0" cy="0"/>
          <a:chOff x="0" y="0"/>
          <a:chExt cx="0" cy="0"/>
        </a:xfrm>
      </p:grpSpPr>
      <p:sp>
        <p:nvSpPr>
          <p:cNvPr id="46" name="Shape 46"/>
          <p:cNvSpPr>
            <a:spLocks noGrp="1"/>
          </p:cNvSpPr>
          <p:nvPr>
            <p:ph type="title"/>
          </p:nvPr>
        </p:nvSpPr>
        <p:spPr>
          <a:prstGeom prst="rect">
            <a:avLst/>
          </a:prstGeom>
        </p:spPr>
        <p:txBody>
          <a:bodyPr/>
          <a:lstStyle/>
          <a:p>
            <a:pPr lvl="0">
              <a:defRPr sz="1800">
                <a:solidFill>
                  <a:srgbClr val="000000"/>
                </a:solidFill>
              </a:defRPr>
            </a:pPr>
            <a:r>
              <a:rPr sz="4324">
                <a:solidFill>
                  <a:srgbClr val="0000CC"/>
                </a:solidFill>
              </a:rPr>
              <a:t>Title Text</a:t>
            </a:r>
          </a:p>
        </p:txBody>
      </p:sp>
      <p:sp>
        <p:nvSpPr>
          <p:cNvPr id="47" name="Shape 47"/>
          <p:cNvSpPr>
            <a:spLocks noGrp="1"/>
          </p:cNvSpPr>
          <p:nvPr>
            <p:ph type="body" idx="1"/>
          </p:nvPr>
        </p:nvSpPr>
        <p:spPr>
          <a:prstGeom prst="rect">
            <a:avLst/>
          </a:prstGeom>
        </p:spPr>
        <p:txBody>
          <a:bodyPr/>
          <a:lstStyle/>
          <a:p>
            <a:pPr lvl="0">
              <a:defRPr sz="1800"/>
            </a:pPr>
            <a:r>
              <a:rPr sz="3177"/>
              <a:t>Body Level One</a:t>
            </a:r>
          </a:p>
          <a:p>
            <a:pPr lvl="1">
              <a:defRPr sz="1800"/>
            </a:pPr>
            <a:r>
              <a:rPr sz="3177"/>
              <a:t>Body Level Two</a:t>
            </a:r>
          </a:p>
          <a:p>
            <a:pPr lvl="2">
              <a:defRPr sz="1800"/>
            </a:pPr>
            <a:r>
              <a:rPr sz="3177"/>
              <a:t>Body Level Three</a:t>
            </a:r>
          </a:p>
          <a:p>
            <a:pPr lvl="3">
              <a:defRPr sz="1800"/>
            </a:pPr>
            <a:r>
              <a:rPr sz="3177"/>
              <a:t>Body Level Four</a:t>
            </a:r>
          </a:p>
          <a:p>
            <a:pPr lvl="4">
              <a:defRPr sz="1800"/>
            </a:pPr>
            <a:r>
              <a:rPr sz="3177"/>
              <a:t>Body Level Five</a:t>
            </a:r>
          </a:p>
        </p:txBody>
      </p:sp>
      <p:sp>
        <p:nvSpPr>
          <p:cNvPr id="48" name="Shape 48"/>
          <p:cNvSpPr>
            <a:spLocks noGrp="1"/>
          </p:cNvSpPr>
          <p:nvPr>
            <p:ph type="sldNum" sz="quarter" idx="2"/>
          </p:nvPr>
        </p:nvSpPr>
        <p:spPr>
          <a:prstGeom prst="rect">
            <a:avLst/>
          </a:prstGeom>
        </p:spPr>
        <p:txBody>
          <a:bodyPr/>
          <a:lstStyle>
            <a:lvl1pPr>
              <a:tabLst>
                <a:tab pos="896518" algn="l"/>
                <a:tab pos="1793037" algn="l"/>
                <a:tab pos="2689555" algn="l"/>
                <a:tab pos="3586074" algn="l"/>
                <a:tab pos="4493798" algn="l"/>
                <a:tab pos="5390317" algn="l"/>
                <a:tab pos="6286835" algn="l"/>
                <a:tab pos="7183354" algn="l"/>
                <a:tab pos="8091079" algn="l"/>
                <a:tab pos="8987597" algn="l"/>
                <a:tab pos="9884115" algn="l"/>
              </a:tabLst>
            </a:lvl1pPr>
          </a:lstStyle>
          <a:p>
            <a:pPr lvl="0"/>
            <a:fld id="{86CB4B4D-7CA3-9044-876B-883B54F8677D}" type="slidenum">
              <a:rPr/>
              <a:pPr lvl="0"/>
              <a:t>‹#›</a:t>
            </a:fld>
            <a:endParaRPr/>
          </a:p>
        </p:txBody>
      </p:sp>
    </p:spTree>
    <p:extLst>
      <p:ext uri="{BB962C8B-B14F-4D97-AF65-F5344CB8AC3E}">
        <p14:creationId xmlns:p14="http://schemas.microsoft.com/office/powerpoint/2010/main" val="2428746449"/>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9_Default">
    <p:spTree>
      <p:nvGrpSpPr>
        <p:cNvPr id="1" name=""/>
        <p:cNvGrpSpPr/>
        <p:nvPr/>
      </p:nvGrpSpPr>
      <p:grpSpPr>
        <a:xfrm>
          <a:off x="0" y="0"/>
          <a:ext cx="0" cy="0"/>
          <a:chOff x="0" y="0"/>
          <a:chExt cx="0" cy="0"/>
        </a:xfrm>
      </p:grpSpPr>
      <p:sp>
        <p:nvSpPr>
          <p:cNvPr id="50" name="Shape 50"/>
          <p:cNvSpPr>
            <a:spLocks noGrp="1"/>
          </p:cNvSpPr>
          <p:nvPr>
            <p:ph type="title"/>
          </p:nvPr>
        </p:nvSpPr>
        <p:spPr>
          <a:prstGeom prst="rect">
            <a:avLst/>
          </a:prstGeom>
        </p:spPr>
        <p:txBody>
          <a:bodyPr/>
          <a:lstStyle/>
          <a:p>
            <a:pPr lvl="0">
              <a:defRPr sz="1800">
                <a:solidFill>
                  <a:srgbClr val="000000"/>
                </a:solidFill>
              </a:defRPr>
            </a:pPr>
            <a:r>
              <a:rPr sz="4324">
                <a:solidFill>
                  <a:srgbClr val="0000CC"/>
                </a:solidFill>
              </a:rPr>
              <a:t>Title Text</a:t>
            </a:r>
          </a:p>
        </p:txBody>
      </p:sp>
      <p:sp>
        <p:nvSpPr>
          <p:cNvPr id="51" name="Shape 51"/>
          <p:cNvSpPr>
            <a:spLocks noGrp="1"/>
          </p:cNvSpPr>
          <p:nvPr>
            <p:ph type="body" idx="1"/>
          </p:nvPr>
        </p:nvSpPr>
        <p:spPr>
          <a:prstGeom prst="rect">
            <a:avLst/>
          </a:prstGeom>
        </p:spPr>
        <p:txBody>
          <a:bodyPr/>
          <a:lstStyle/>
          <a:p>
            <a:pPr lvl="0">
              <a:defRPr sz="1800"/>
            </a:pPr>
            <a:r>
              <a:rPr sz="3177"/>
              <a:t>Body Level One</a:t>
            </a:r>
          </a:p>
          <a:p>
            <a:pPr lvl="1">
              <a:defRPr sz="1800"/>
            </a:pPr>
            <a:r>
              <a:rPr sz="3177"/>
              <a:t>Body Level Two</a:t>
            </a:r>
          </a:p>
          <a:p>
            <a:pPr lvl="2">
              <a:defRPr sz="1800"/>
            </a:pPr>
            <a:r>
              <a:rPr sz="3177"/>
              <a:t>Body Level Three</a:t>
            </a:r>
          </a:p>
          <a:p>
            <a:pPr lvl="3">
              <a:defRPr sz="1800"/>
            </a:pPr>
            <a:r>
              <a:rPr sz="3177"/>
              <a:t>Body Level Four</a:t>
            </a:r>
          </a:p>
          <a:p>
            <a:pPr lvl="4">
              <a:defRPr sz="1800"/>
            </a:pPr>
            <a:r>
              <a:rPr sz="3177"/>
              <a:t>Body Level Five</a:t>
            </a:r>
          </a:p>
        </p:txBody>
      </p:sp>
      <p:sp>
        <p:nvSpPr>
          <p:cNvPr id="52" name="Shape 52"/>
          <p:cNvSpPr>
            <a:spLocks noGrp="1"/>
          </p:cNvSpPr>
          <p:nvPr>
            <p:ph type="sldNum" sz="quarter" idx="2"/>
          </p:nvPr>
        </p:nvSpPr>
        <p:spPr>
          <a:prstGeom prst="rect">
            <a:avLst/>
          </a:prstGeom>
        </p:spPr>
        <p:txBody>
          <a:bodyPr/>
          <a:lstStyle>
            <a:lvl1pPr>
              <a:tabLst>
                <a:tab pos="896518" algn="l"/>
                <a:tab pos="1793037" algn="l"/>
                <a:tab pos="2689555" algn="l"/>
                <a:tab pos="3586074" algn="l"/>
                <a:tab pos="4493798" algn="l"/>
                <a:tab pos="5390317" algn="l"/>
                <a:tab pos="6286835" algn="l"/>
                <a:tab pos="7183354" algn="l"/>
                <a:tab pos="8091079" algn="l"/>
                <a:tab pos="8987597" algn="l"/>
                <a:tab pos="9884115" algn="l"/>
              </a:tabLst>
            </a:lvl1pPr>
          </a:lstStyle>
          <a:p>
            <a:pPr lvl="0"/>
            <a:fld id="{86CB4B4D-7CA3-9044-876B-883B54F8677D}" type="slidenum">
              <a:rPr/>
              <a:pPr lvl="0"/>
              <a:t>‹#›</a:t>
            </a:fld>
            <a:endParaRPr/>
          </a:p>
        </p:txBody>
      </p:sp>
    </p:spTree>
    <p:extLst>
      <p:ext uri="{BB962C8B-B14F-4D97-AF65-F5344CB8AC3E}">
        <p14:creationId xmlns:p14="http://schemas.microsoft.com/office/powerpoint/2010/main" val="2473323601"/>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10_Default">
    <p:spTree>
      <p:nvGrpSpPr>
        <p:cNvPr id="1" name=""/>
        <p:cNvGrpSpPr/>
        <p:nvPr/>
      </p:nvGrpSpPr>
      <p:grpSpPr>
        <a:xfrm>
          <a:off x="0" y="0"/>
          <a:ext cx="0" cy="0"/>
          <a:chOff x="0" y="0"/>
          <a:chExt cx="0" cy="0"/>
        </a:xfrm>
      </p:grpSpPr>
      <p:sp>
        <p:nvSpPr>
          <p:cNvPr id="54" name="Shape 54"/>
          <p:cNvSpPr>
            <a:spLocks noGrp="1"/>
          </p:cNvSpPr>
          <p:nvPr>
            <p:ph type="title"/>
          </p:nvPr>
        </p:nvSpPr>
        <p:spPr>
          <a:prstGeom prst="rect">
            <a:avLst/>
          </a:prstGeom>
        </p:spPr>
        <p:txBody>
          <a:bodyPr/>
          <a:lstStyle/>
          <a:p>
            <a:pPr lvl="0">
              <a:defRPr sz="1800">
                <a:solidFill>
                  <a:srgbClr val="000000"/>
                </a:solidFill>
              </a:defRPr>
            </a:pPr>
            <a:r>
              <a:rPr sz="4324">
                <a:solidFill>
                  <a:srgbClr val="0000CC"/>
                </a:solidFill>
              </a:rPr>
              <a:t>Title Text</a:t>
            </a:r>
          </a:p>
        </p:txBody>
      </p:sp>
      <p:sp>
        <p:nvSpPr>
          <p:cNvPr id="55" name="Shape 55"/>
          <p:cNvSpPr>
            <a:spLocks noGrp="1"/>
          </p:cNvSpPr>
          <p:nvPr>
            <p:ph type="body" idx="1"/>
          </p:nvPr>
        </p:nvSpPr>
        <p:spPr>
          <a:prstGeom prst="rect">
            <a:avLst/>
          </a:prstGeom>
        </p:spPr>
        <p:txBody>
          <a:bodyPr/>
          <a:lstStyle/>
          <a:p>
            <a:pPr lvl="0">
              <a:defRPr sz="1800"/>
            </a:pPr>
            <a:r>
              <a:rPr sz="3177"/>
              <a:t>Body Level One</a:t>
            </a:r>
          </a:p>
          <a:p>
            <a:pPr lvl="1">
              <a:defRPr sz="1800"/>
            </a:pPr>
            <a:r>
              <a:rPr sz="3177"/>
              <a:t>Body Level Two</a:t>
            </a:r>
          </a:p>
          <a:p>
            <a:pPr lvl="2">
              <a:defRPr sz="1800"/>
            </a:pPr>
            <a:r>
              <a:rPr sz="3177"/>
              <a:t>Body Level Three</a:t>
            </a:r>
          </a:p>
          <a:p>
            <a:pPr lvl="3">
              <a:defRPr sz="1800"/>
            </a:pPr>
            <a:r>
              <a:rPr sz="3177"/>
              <a:t>Body Level Four</a:t>
            </a:r>
          </a:p>
          <a:p>
            <a:pPr lvl="4">
              <a:defRPr sz="1800"/>
            </a:pPr>
            <a:r>
              <a:rPr sz="3177"/>
              <a:t>Body Level Five</a:t>
            </a:r>
          </a:p>
        </p:txBody>
      </p:sp>
      <p:sp>
        <p:nvSpPr>
          <p:cNvPr id="56" name="Shape 56"/>
          <p:cNvSpPr>
            <a:spLocks noGrp="1"/>
          </p:cNvSpPr>
          <p:nvPr>
            <p:ph type="sldNum" sz="quarter" idx="2"/>
          </p:nvPr>
        </p:nvSpPr>
        <p:spPr>
          <a:prstGeom prst="rect">
            <a:avLst/>
          </a:prstGeom>
        </p:spPr>
        <p:txBody>
          <a:bodyPr/>
          <a:lstStyle>
            <a:lvl1pPr>
              <a:tabLst>
                <a:tab pos="896518" algn="l"/>
                <a:tab pos="1793037" algn="l"/>
                <a:tab pos="2689555" algn="l"/>
                <a:tab pos="3586074" algn="l"/>
                <a:tab pos="4493798" algn="l"/>
                <a:tab pos="5390317" algn="l"/>
                <a:tab pos="6286835" algn="l"/>
                <a:tab pos="7183354" algn="l"/>
                <a:tab pos="8091079" algn="l"/>
                <a:tab pos="8987597" algn="l"/>
                <a:tab pos="9884115" algn="l"/>
              </a:tabLst>
            </a:lvl1pPr>
          </a:lstStyle>
          <a:p>
            <a:pPr lvl="0"/>
            <a:fld id="{86CB4B4D-7CA3-9044-876B-883B54F8677D}" type="slidenum">
              <a:rPr/>
              <a:pPr lvl="0"/>
              <a:t>‹#›</a:t>
            </a:fld>
            <a:endParaRPr/>
          </a:p>
        </p:txBody>
      </p:sp>
    </p:spTree>
    <p:extLst>
      <p:ext uri="{BB962C8B-B14F-4D97-AF65-F5344CB8AC3E}">
        <p14:creationId xmlns:p14="http://schemas.microsoft.com/office/powerpoint/2010/main" val="1242960117"/>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11_Default">
    <p:spTree>
      <p:nvGrpSpPr>
        <p:cNvPr id="1" name=""/>
        <p:cNvGrpSpPr/>
        <p:nvPr/>
      </p:nvGrpSpPr>
      <p:grpSpPr>
        <a:xfrm>
          <a:off x="0" y="0"/>
          <a:ext cx="0" cy="0"/>
          <a:chOff x="0" y="0"/>
          <a:chExt cx="0" cy="0"/>
        </a:xfrm>
      </p:grpSpPr>
      <p:sp>
        <p:nvSpPr>
          <p:cNvPr id="58" name="Shape 58"/>
          <p:cNvSpPr>
            <a:spLocks noGrp="1"/>
          </p:cNvSpPr>
          <p:nvPr>
            <p:ph type="sldNum" sz="quarter" idx="2"/>
          </p:nvPr>
        </p:nvSpPr>
        <p:spPr>
          <a:prstGeom prst="rect">
            <a:avLst/>
          </a:prstGeom>
        </p:spPr>
        <p:txBody>
          <a:bodyPr/>
          <a:lstStyle>
            <a:lvl1pPr>
              <a:tabLst>
                <a:tab pos="896518" algn="l"/>
                <a:tab pos="1793037" algn="l"/>
                <a:tab pos="2689555" algn="l"/>
                <a:tab pos="3586074" algn="l"/>
                <a:tab pos="4493798" algn="l"/>
                <a:tab pos="5390317" algn="l"/>
                <a:tab pos="6286835" algn="l"/>
                <a:tab pos="7183354" algn="l"/>
                <a:tab pos="8091079" algn="l"/>
                <a:tab pos="8987597" algn="l"/>
                <a:tab pos="9884115" algn="l"/>
              </a:tabLst>
            </a:lvl1pPr>
          </a:lstStyle>
          <a:p>
            <a:pPr lvl="0"/>
            <a:fld id="{86CB4B4D-7CA3-9044-876B-883B54F8677D}" type="slidenum">
              <a:rPr/>
              <a:pPr lvl="0"/>
              <a:t>‹#›</a:t>
            </a:fld>
            <a:endParaRPr/>
          </a:p>
        </p:txBody>
      </p:sp>
    </p:spTree>
    <p:extLst>
      <p:ext uri="{BB962C8B-B14F-4D97-AF65-F5344CB8AC3E}">
        <p14:creationId xmlns:p14="http://schemas.microsoft.com/office/powerpoint/2010/main" val="4264933755"/>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12_Default">
    <p:spTree>
      <p:nvGrpSpPr>
        <p:cNvPr id="1" name=""/>
        <p:cNvGrpSpPr/>
        <p:nvPr/>
      </p:nvGrpSpPr>
      <p:grpSpPr>
        <a:xfrm>
          <a:off x="0" y="0"/>
          <a:ext cx="0" cy="0"/>
          <a:chOff x="0" y="0"/>
          <a:chExt cx="0" cy="0"/>
        </a:xfrm>
      </p:grpSpPr>
      <p:sp>
        <p:nvSpPr>
          <p:cNvPr id="60" name="Shape 60"/>
          <p:cNvSpPr/>
          <p:nvPr/>
        </p:nvSpPr>
        <p:spPr>
          <a:xfrm>
            <a:off x="1" y="3428999"/>
            <a:ext cx="8026977" cy="1404"/>
          </a:xfrm>
          <a:prstGeom prst="line">
            <a:avLst/>
          </a:prstGeom>
          <a:ln w="50760" cap="sq">
            <a:solidFill>
              <a:srgbClr val="800080"/>
            </a:solidFill>
            <a:miter/>
          </a:ln>
        </p:spPr>
        <p:txBody>
          <a:bodyPr lIns="0" tIns="0" rIns="0" bIns="0"/>
          <a:lstStyle/>
          <a:p>
            <a:pPr lvl="0">
              <a:defRPr sz="1200">
                <a:latin typeface="+mj-lt"/>
                <a:ea typeface="+mj-ea"/>
                <a:cs typeface="+mj-cs"/>
                <a:sym typeface="Helvetica"/>
              </a:defRPr>
            </a:pPr>
            <a:endParaRPr sz="1059"/>
          </a:p>
        </p:txBody>
      </p:sp>
      <p:sp>
        <p:nvSpPr>
          <p:cNvPr id="61" name="Shape 61"/>
          <p:cNvSpPr>
            <a:spLocks noGrp="1"/>
          </p:cNvSpPr>
          <p:nvPr>
            <p:ph type="title"/>
          </p:nvPr>
        </p:nvSpPr>
        <p:spPr>
          <a:xfrm>
            <a:off x="381000" y="2286000"/>
            <a:ext cx="7771535" cy="1141600"/>
          </a:xfrm>
          <a:prstGeom prst="rect">
            <a:avLst/>
          </a:prstGeom>
        </p:spPr>
        <p:txBody>
          <a:bodyPr/>
          <a:lstStyle/>
          <a:p>
            <a:pPr lvl="0">
              <a:defRPr sz="1800">
                <a:solidFill>
                  <a:srgbClr val="000000"/>
                </a:solidFill>
              </a:defRPr>
            </a:pPr>
            <a:r>
              <a:rPr sz="4324">
                <a:solidFill>
                  <a:srgbClr val="0000CC"/>
                </a:solidFill>
              </a:rPr>
              <a:t>Title Text</a:t>
            </a:r>
          </a:p>
        </p:txBody>
      </p:sp>
      <p:sp>
        <p:nvSpPr>
          <p:cNvPr id="62" name="Shape 62"/>
          <p:cNvSpPr>
            <a:spLocks noGrp="1"/>
          </p:cNvSpPr>
          <p:nvPr>
            <p:ph type="body" idx="1"/>
          </p:nvPr>
        </p:nvSpPr>
        <p:spPr>
          <a:xfrm>
            <a:off x="457489" y="1605243"/>
            <a:ext cx="8227581" cy="4524375"/>
          </a:xfrm>
          <a:prstGeom prst="rect">
            <a:avLst/>
          </a:prstGeom>
        </p:spPr>
        <p:txBody>
          <a:bodyPr lIns="0" tIns="0" rIns="0" bIns="0"/>
          <a:lstStyle/>
          <a:p>
            <a:pPr lvl="0">
              <a:defRPr sz="1800"/>
            </a:pPr>
            <a:r>
              <a:rPr sz="3177"/>
              <a:t>Body Level One</a:t>
            </a:r>
          </a:p>
          <a:p>
            <a:pPr lvl="1">
              <a:defRPr sz="1800"/>
            </a:pPr>
            <a:r>
              <a:rPr sz="3177"/>
              <a:t>Body Level Two</a:t>
            </a:r>
          </a:p>
          <a:p>
            <a:pPr lvl="2">
              <a:defRPr sz="1800"/>
            </a:pPr>
            <a:r>
              <a:rPr sz="3177"/>
              <a:t>Body Level Three</a:t>
            </a:r>
          </a:p>
          <a:p>
            <a:pPr lvl="3">
              <a:defRPr sz="1800"/>
            </a:pPr>
            <a:r>
              <a:rPr sz="3177"/>
              <a:t>Body Level Four</a:t>
            </a:r>
          </a:p>
          <a:p>
            <a:pPr lvl="4">
              <a:defRPr sz="1800"/>
            </a:pPr>
            <a:r>
              <a:rPr sz="3177"/>
              <a:t>Body Level Five</a:t>
            </a:r>
          </a:p>
        </p:txBody>
      </p:sp>
      <p:sp>
        <p:nvSpPr>
          <p:cNvPr id="63" name="Shape 63"/>
          <p:cNvSpPr>
            <a:spLocks noGrp="1"/>
          </p:cNvSpPr>
          <p:nvPr>
            <p:ph type="sldNum" sz="quarter" idx="2"/>
          </p:nvPr>
        </p:nvSpPr>
        <p:spPr>
          <a:xfrm>
            <a:off x="6858000" y="6315805"/>
            <a:ext cx="1903556" cy="320990"/>
          </a:xfrm>
          <a:prstGeom prst="rect">
            <a:avLst/>
          </a:prstGeom>
        </p:spPr>
        <p:txBody>
          <a:bodyPr/>
          <a:lstStyle>
            <a:lvl1pPr algn="r">
              <a:tabLst>
                <a:tab pos="706008" algn="l"/>
                <a:tab pos="1423223" algn="l"/>
              </a:tabLst>
              <a:defRPr sz="1412"/>
            </a:lvl1pPr>
          </a:lstStyle>
          <a:p>
            <a:pPr lvl="0"/>
            <a:fld id="{86CB4B4D-7CA3-9044-876B-883B54F8677D}" type="slidenum">
              <a:rPr/>
              <a:pPr lvl="0"/>
              <a:t>‹#›</a:t>
            </a:fld>
            <a:endParaRPr/>
          </a:p>
        </p:txBody>
      </p:sp>
    </p:spTree>
    <p:extLst>
      <p:ext uri="{BB962C8B-B14F-4D97-AF65-F5344CB8AC3E}">
        <p14:creationId xmlns:p14="http://schemas.microsoft.com/office/powerpoint/2010/main" val="3273316865"/>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13_Default">
    <p:spTree>
      <p:nvGrpSpPr>
        <p:cNvPr id="1" name=""/>
        <p:cNvGrpSpPr/>
        <p:nvPr/>
      </p:nvGrpSpPr>
      <p:grpSpPr>
        <a:xfrm>
          <a:off x="0" y="0"/>
          <a:ext cx="0" cy="0"/>
          <a:chOff x="0" y="0"/>
          <a:chExt cx="0" cy="0"/>
        </a:xfrm>
      </p:grpSpPr>
      <p:sp>
        <p:nvSpPr>
          <p:cNvPr id="65" name="Shape 65"/>
          <p:cNvSpPr/>
          <p:nvPr/>
        </p:nvSpPr>
        <p:spPr>
          <a:xfrm>
            <a:off x="1" y="3428999"/>
            <a:ext cx="8026977" cy="1404"/>
          </a:xfrm>
          <a:prstGeom prst="line">
            <a:avLst/>
          </a:prstGeom>
          <a:ln w="50760" cap="sq">
            <a:solidFill>
              <a:srgbClr val="800080"/>
            </a:solidFill>
            <a:miter/>
          </a:ln>
        </p:spPr>
        <p:txBody>
          <a:bodyPr lIns="0" tIns="0" rIns="0" bIns="0"/>
          <a:lstStyle/>
          <a:p>
            <a:pPr lvl="0">
              <a:defRPr sz="1200">
                <a:latin typeface="+mj-lt"/>
                <a:ea typeface="+mj-ea"/>
                <a:cs typeface="+mj-cs"/>
                <a:sym typeface="Helvetica"/>
              </a:defRPr>
            </a:pPr>
            <a:endParaRPr sz="1059"/>
          </a:p>
        </p:txBody>
      </p:sp>
      <p:sp>
        <p:nvSpPr>
          <p:cNvPr id="66" name="Shape 66"/>
          <p:cNvSpPr>
            <a:spLocks noGrp="1"/>
          </p:cNvSpPr>
          <p:nvPr>
            <p:ph type="title"/>
          </p:nvPr>
        </p:nvSpPr>
        <p:spPr>
          <a:xfrm>
            <a:off x="381000" y="2286000"/>
            <a:ext cx="7771535" cy="1141600"/>
          </a:xfrm>
          <a:prstGeom prst="rect">
            <a:avLst/>
          </a:prstGeom>
        </p:spPr>
        <p:txBody>
          <a:bodyPr/>
          <a:lstStyle/>
          <a:p>
            <a:pPr lvl="0">
              <a:defRPr sz="1800">
                <a:solidFill>
                  <a:srgbClr val="000000"/>
                </a:solidFill>
              </a:defRPr>
            </a:pPr>
            <a:r>
              <a:rPr sz="4324">
                <a:solidFill>
                  <a:srgbClr val="0000CC"/>
                </a:solidFill>
              </a:rPr>
              <a:t>Title Text</a:t>
            </a:r>
          </a:p>
        </p:txBody>
      </p:sp>
      <p:sp>
        <p:nvSpPr>
          <p:cNvPr id="67" name="Shape 67"/>
          <p:cNvSpPr>
            <a:spLocks noGrp="1"/>
          </p:cNvSpPr>
          <p:nvPr>
            <p:ph type="body" idx="1"/>
          </p:nvPr>
        </p:nvSpPr>
        <p:spPr>
          <a:xfrm>
            <a:off x="457489" y="1605243"/>
            <a:ext cx="8227581" cy="4524375"/>
          </a:xfrm>
          <a:prstGeom prst="rect">
            <a:avLst/>
          </a:prstGeom>
        </p:spPr>
        <p:txBody>
          <a:bodyPr lIns="0" tIns="0" rIns="0" bIns="0"/>
          <a:lstStyle/>
          <a:p>
            <a:pPr lvl="0">
              <a:defRPr sz="1800"/>
            </a:pPr>
            <a:r>
              <a:rPr sz="3177"/>
              <a:t>Body Level One</a:t>
            </a:r>
          </a:p>
          <a:p>
            <a:pPr lvl="1">
              <a:defRPr sz="1800"/>
            </a:pPr>
            <a:r>
              <a:rPr sz="3177"/>
              <a:t>Body Level Two</a:t>
            </a:r>
          </a:p>
          <a:p>
            <a:pPr lvl="2">
              <a:defRPr sz="1800"/>
            </a:pPr>
            <a:r>
              <a:rPr sz="3177"/>
              <a:t>Body Level Three</a:t>
            </a:r>
          </a:p>
          <a:p>
            <a:pPr lvl="3">
              <a:defRPr sz="1800"/>
            </a:pPr>
            <a:r>
              <a:rPr sz="3177"/>
              <a:t>Body Level Four</a:t>
            </a:r>
          </a:p>
          <a:p>
            <a:pPr lvl="4">
              <a:defRPr sz="1800"/>
            </a:pPr>
            <a:r>
              <a:rPr sz="3177"/>
              <a:t>Body Level Five</a:t>
            </a:r>
          </a:p>
        </p:txBody>
      </p:sp>
      <p:sp>
        <p:nvSpPr>
          <p:cNvPr id="68" name="Shape 68"/>
          <p:cNvSpPr>
            <a:spLocks noGrp="1"/>
          </p:cNvSpPr>
          <p:nvPr>
            <p:ph type="sldNum" sz="quarter" idx="2"/>
          </p:nvPr>
        </p:nvSpPr>
        <p:spPr>
          <a:xfrm>
            <a:off x="6858000" y="6315805"/>
            <a:ext cx="1903556" cy="320990"/>
          </a:xfrm>
          <a:prstGeom prst="rect">
            <a:avLst/>
          </a:prstGeom>
        </p:spPr>
        <p:txBody>
          <a:bodyPr/>
          <a:lstStyle>
            <a:lvl1pPr algn="r">
              <a:tabLst>
                <a:tab pos="706008" algn="l"/>
                <a:tab pos="1423223" algn="l"/>
              </a:tabLst>
              <a:defRPr sz="1412"/>
            </a:lvl1pPr>
          </a:lstStyle>
          <a:p>
            <a:pPr lvl="0"/>
            <a:fld id="{86CB4B4D-7CA3-9044-876B-883B54F8677D}" type="slidenum">
              <a:rPr/>
              <a:pPr lvl="0"/>
              <a:t>‹#›</a:t>
            </a:fld>
            <a:endParaRPr/>
          </a:p>
        </p:txBody>
      </p:sp>
    </p:spTree>
    <p:extLst>
      <p:ext uri="{BB962C8B-B14F-4D97-AF65-F5344CB8AC3E}">
        <p14:creationId xmlns:p14="http://schemas.microsoft.com/office/powerpoint/2010/main" val="567577584"/>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14_Default">
    <p:spTree>
      <p:nvGrpSpPr>
        <p:cNvPr id="1" name=""/>
        <p:cNvGrpSpPr/>
        <p:nvPr/>
      </p:nvGrpSpPr>
      <p:grpSpPr>
        <a:xfrm>
          <a:off x="0" y="0"/>
          <a:ext cx="0" cy="0"/>
          <a:chOff x="0" y="0"/>
          <a:chExt cx="0" cy="0"/>
        </a:xfrm>
      </p:grpSpPr>
      <p:sp>
        <p:nvSpPr>
          <p:cNvPr id="70" name="Shape 70"/>
          <p:cNvSpPr/>
          <p:nvPr/>
        </p:nvSpPr>
        <p:spPr>
          <a:xfrm>
            <a:off x="1" y="3428999"/>
            <a:ext cx="8026977" cy="1404"/>
          </a:xfrm>
          <a:prstGeom prst="line">
            <a:avLst/>
          </a:prstGeom>
          <a:ln w="50760" cap="sq">
            <a:solidFill>
              <a:srgbClr val="800080"/>
            </a:solidFill>
            <a:miter/>
          </a:ln>
        </p:spPr>
        <p:txBody>
          <a:bodyPr lIns="0" tIns="0" rIns="0" bIns="0"/>
          <a:lstStyle/>
          <a:p>
            <a:pPr lvl="0">
              <a:defRPr sz="1200">
                <a:latin typeface="+mj-lt"/>
                <a:ea typeface="+mj-ea"/>
                <a:cs typeface="+mj-cs"/>
                <a:sym typeface="Helvetica"/>
              </a:defRPr>
            </a:pPr>
            <a:endParaRPr sz="1059"/>
          </a:p>
        </p:txBody>
      </p:sp>
      <p:sp>
        <p:nvSpPr>
          <p:cNvPr id="71" name="Shape 71"/>
          <p:cNvSpPr>
            <a:spLocks noGrp="1"/>
          </p:cNvSpPr>
          <p:nvPr>
            <p:ph type="title"/>
          </p:nvPr>
        </p:nvSpPr>
        <p:spPr>
          <a:xfrm>
            <a:off x="381000" y="2286000"/>
            <a:ext cx="7771535" cy="1141600"/>
          </a:xfrm>
          <a:prstGeom prst="rect">
            <a:avLst/>
          </a:prstGeom>
        </p:spPr>
        <p:txBody>
          <a:bodyPr/>
          <a:lstStyle/>
          <a:p>
            <a:pPr lvl="0">
              <a:defRPr sz="1800">
                <a:solidFill>
                  <a:srgbClr val="000000"/>
                </a:solidFill>
              </a:defRPr>
            </a:pPr>
            <a:r>
              <a:rPr sz="4324">
                <a:solidFill>
                  <a:srgbClr val="0000CC"/>
                </a:solidFill>
              </a:rPr>
              <a:t>Title Text</a:t>
            </a:r>
          </a:p>
        </p:txBody>
      </p:sp>
      <p:sp>
        <p:nvSpPr>
          <p:cNvPr id="72" name="Shape 72"/>
          <p:cNvSpPr>
            <a:spLocks noGrp="1"/>
          </p:cNvSpPr>
          <p:nvPr>
            <p:ph type="body" idx="1"/>
          </p:nvPr>
        </p:nvSpPr>
        <p:spPr>
          <a:xfrm>
            <a:off x="457489" y="1605243"/>
            <a:ext cx="8227581" cy="4524375"/>
          </a:xfrm>
          <a:prstGeom prst="rect">
            <a:avLst/>
          </a:prstGeom>
        </p:spPr>
        <p:txBody>
          <a:bodyPr lIns="0" tIns="0" rIns="0" bIns="0"/>
          <a:lstStyle/>
          <a:p>
            <a:pPr lvl="0">
              <a:defRPr sz="1800"/>
            </a:pPr>
            <a:r>
              <a:rPr sz="3177"/>
              <a:t>Body Level One</a:t>
            </a:r>
          </a:p>
          <a:p>
            <a:pPr lvl="1">
              <a:defRPr sz="1800"/>
            </a:pPr>
            <a:r>
              <a:rPr sz="3177"/>
              <a:t>Body Level Two</a:t>
            </a:r>
          </a:p>
          <a:p>
            <a:pPr lvl="2">
              <a:defRPr sz="1800"/>
            </a:pPr>
            <a:r>
              <a:rPr sz="3177"/>
              <a:t>Body Level Three</a:t>
            </a:r>
          </a:p>
          <a:p>
            <a:pPr lvl="3">
              <a:defRPr sz="1800"/>
            </a:pPr>
            <a:r>
              <a:rPr sz="3177"/>
              <a:t>Body Level Four</a:t>
            </a:r>
          </a:p>
          <a:p>
            <a:pPr lvl="4">
              <a:defRPr sz="1800"/>
            </a:pPr>
            <a:r>
              <a:rPr sz="3177"/>
              <a:t>Body Level Five</a:t>
            </a:r>
          </a:p>
        </p:txBody>
      </p:sp>
      <p:sp>
        <p:nvSpPr>
          <p:cNvPr id="73" name="Shape 73"/>
          <p:cNvSpPr>
            <a:spLocks noGrp="1"/>
          </p:cNvSpPr>
          <p:nvPr>
            <p:ph type="sldNum" sz="quarter" idx="2"/>
          </p:nvPr>
        </p:nvSpPr>
        <p:spPr>
          <a:xfrm>
            <a:off x="6858000" y="6315805"/>
            <a:ext cx="1903556" cy="320990"/>
          </a:xfrm>
          <a:prstGeom prst="rect">
            <a:avLst/>
          </a:prstGeom>
        </p:spPr>
        <p:txBody>
          <a:bodyPr/>
          <a:lstStyle>
            <a:lvl1pPr algn="r">
              <a:tabLst>
                <a:tab pos="706008" algn="l"/>
                <a:tab pos="1423223" algn="l"/>
              </a:tabLst>
              <a:defRPr sz="1412"/>
            </a:lvl1pPr>
          </a:lstStyle>
          <a:p>
            <a:pPr lvl="0"/>
            <a:fld id="{86CB4B4D-7CA3-9044-876B-883B54F8677D}" type="slidenum">
              <a:rPr/>
              <a:pPr lvl="0"/>
              <a:t>‹#›</a:t>
            </a:fld>
            <a:endParaRPr/>
          </a:p>
        </p:txBody>
      </p:sp>
    </p:spTree>
    <p:extLst>
      <p:ext uri="{BB962C8B-B14F-4D97-AF65-F5344CB8AC3E}">
        <p14:creationId xmlns:p14="http://schemas.microsoft.com/office/powerpoint/2010/main" val="2687412303"/>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15_Default">
    <p:spTree>
      <p:nvGrpSpPr>
        <p:cNvPr id="1" name=""/>
        <p:cNvGrpSpPr/>
        <p:nvPr/>
      </p:nvGrpSpPr>
      <p:grpSpPr>
        <a:xfrm>
          <a:off x="0" y="0"/>
          <a:ext cx="0" cy="0"/>
          <a:chOff x="0" y="0"/>
          <a:chExt cx="0" cy="0"/>
        </a:xfrm>
      </p:grpSpPr>
      <p:sp>
        <p:nvSpPr>
          <p:cNvPr id="75" name="Shape 75"/>
          <p:cNvSpPr/>
          <p:nvPr/>
        </p:nvSpPr>
        <p:spPr>
          <a:xfrm>
            <a:off x="1" y="3428999"/>
            <a:ext cx="8026977" cy="1404"/>
          </a:xfrm>
          <a:prstGeom prst="line">
            <a:avLst/>
          </a:prstGeom>
          <a:ln w="50760" cap="sq">
            <a:solidFill>
              <a:srgbClr val="800080"/>
            </a:solidFill>
            <a:miter/>
          </a:ln>
        </p:spPr>
        <p:txBody>
          <a:bodyPr lIns="0" tIns="0" rIns="0" bIns="0"/>
          <a:lstStyle/>
          <a:p>
            <a:pPr lvl="0">
              <a:defRPr sz="1200">
                <a:latin typeface="+mj-lt"/>
                <a:ea typeface="+mj-ea"/>
                <a:cs typeface="+mj-cs"/>
                <a:sym typeface="Helvetica"/>
              </a:defRPr>
            </a:pPr>
            <a:endParaRPr sz="1059"/>
          </a:p>
        </p:txBody>
      </p:sp>
      <p:sp>
        <p:nvSpPr>
          <p:cNvPr id="76" name="Shape 76"/>
          <p:cNvSpPr>
            <a:spLocks noGrp="1"/>
          </p:cNvSpPr>
          <p:nvPr>
            <p:ph type="title"/>
          </p:nvPr>
        </p:nvSpPr>
        <p:spPr>
          <a:xfrm>
            <a:off x="381000" y="2286000"/>
            <a:ext cx="7771535" cy="1141600"/>
          </a:xfrm>
          <a:prstGeom prst="rect">
            <a:avLst/>
          </a:prstGeom>
        </p:spPr>
        <p:txBody>
          <a:bodyPr/>
          <a:lstStyle/>
          <a:p>
            <a:pPr lvl="0">
              <a:defRPr sz="1800">
                <a:solidFill>
                  <a:srgbClr val="000000"/>
                </a:solidFill>
              </a:defRPr>
            </a:pPr>
            <a:r>
              <a:rPr sz="4324">
                <a:solidFill>
                  <a:srgbClr val="0000CC"/>
                </a:solidFill>
              </a:rPr>
              <a:t>Title Text</a:t>
            </a:r>
          </a:p>
        </p:txBody>
      </p:sp>
      <p:sp>
        <p:nvSpPr>
          <p:cNvPr id="77" name="Shape 77"/>
          <p:cNvSpPr>
            <a:spLocks noGrp="1"/>
          </p:cNvSpPr>
          <p:nvPr>
            <p:ph type="body" idx="1"/>
          </p:nvPr>
        </p:nvSpPr>
        <p:spPr>
          <a:xfrm>
            <a:off x="457489" y="1605243"/>
            <a:ext cx="8227581" cy="4524375"/>
          </a:xfrm>
          <a:prstGeom prst="rect">
            <a:avLst/>
          </a:prstGeom>
        </p:spPr>
        <p:txBody>
          <a:bodyPr lIns="0" tIns="0" rIns="0" bIns="0"/>
          <a:lstStyle/>
          <a:p>
            <a:pPr lvl="0">
              <a:defRPr sz="1800"/>
            </a:pPr>
            <a:r>
              <a:rPr sz="3177"/>
              <a:t>Body Level One</a:t>
            </a:r>
          </a:p>
          <a:p>
            <a:pPr lvl="1">
              <a:defRPr sz="1800"/>
            </a:pPr>
            <a:r>
              <a:rPr sz="3177"/>
              <a:t>Body Level Two</a:t>
            </a:r>
          </a:p>
          <a:p>
            <a:pPr lvl="2">
              <a:defRPr sz="1800"/>
            </a:pPr>
            <a:r>
              <a:rPr sz="3177"/>
              <a:t>Body Level Three</a:t>
            </a:r>
          </a:p>
          <a:p>
            <a:pPr lvl="3">
              <a:defRPr sz="1800"/>
            </a:pPr>
            <a:r>
              <a:rPr sz="3177"/>
              <a:t>Body Level Four</a:t>
            </a:r>
          </a:p>
          <a:p>
            <a:pPr lvl="4">
              <a:defRPr sz="1800"/>
            </a:pPr>
            <a:r>
              <a:rPr sz="3177"/>
              <a:t>Body Level Five</a:t>
            </a:r>
          </a:p>
        </p:txBody>
      </p:sp>
      <p:sp>
        <p:nvSpPr>
          <p:cNvPr id="78" name="Shape 78"/>
          <p:cNvSpPr>
            <a:spLocks noGrp="1"/>
          </p:cNvSpPr>
          <p:nvPr>
            <p:ph type="sldNum" sz="quarter" idx="2"/>
          </p:nvPr>
        </p:nvSpPr>
        <p:spPr>
          <a:xfrm>
            <a:off x="6858000" y="6315805"/>
            <a:ext cx="1903556" cy="320990"/>
          </a:xfrm>
          <a:prstGeom prst="rect">
            <a:avLst/>
          </a:prstGeom>
        </p:spPr>
        <p:txBody>
          <a:bodyPr/>
          <a:lstStyle>
            <a:lvl1pPr algn="r">
              <a:tabLst>
                <a:tab pos="706008" algn="l"/>
                <a:tab pos="1423223" algn="l"/>
              </a:tabLst>
              <a:defRPr sz="1412"/>
            </a:lvl1pPr>
          </a:lstStyle>
          <a:p>
            <a:pPr lvl="0"/>
            <a:fld id="{86CB4B4D-7CA3-9044-876B-883B54F8677D}" type="slidenum">
              <a:rPr/>
              <a:pPr lvl="0"/>
              <a:t>‹#›</a:t>
            </a:fld>
            <a:endParaRPr/>
          </a:p>
        </p:txBody>
      </p:sp>
    </p:spTree>
    <p:extLst>
      <p:ext uri="{BB962C8B-B14F-4D97-AF65-F5344CB8AC3E}">
        <p14:creationId xmlns:p14="http://schemas.microsoft.com/office/powerpoint/2010/main" val="344871473"/>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16_Default">
    <p:spTree>
      <p:nvGrpSpPr>
        <p:cNvPr id="1" name=""/>
        <p:cNvGrpSpPr/>
        <p:nvPr/>
      </p:nvGrpSpPr>
      <p:grpSpPr>
        <a:xfrm>
          <a:off x="0" y="0"/>
          <a:ext cx="0" cy="0"/>
          <a:chOff x="0" y="0"/>
          <a:chExt cx="0" cy="0"/>
        </a:xfrm>
      </p:grpSpPr>
      <p:sp>
        <p:nvSpPr>
          <p:cNvPr id="80" name="Shape 80"/>
          <p:cNvSpPr/>
          <p:nvPr/>
        </p:nvSpPr>
        <p:spPr>
          <a:xfrm>
            <a:off x="1" y="3428999"/>
            <a:ext cx="8026977" cy="1404"/>
          </a:xfrm>
          <a:prstGeom prst="line">
            <a:avLst/>
          </a:prstGeom>
          <a:ln w="50760" cap="sq">
            <a:solidFill>
              <a:srgbClr val="800080"/>
            </a:solidFill>
            <a:miter/>
          </a:ln>
        </p:spPr>
        <p:txBody>
          <a:bodyPr lIns="0" tIns="0" rIns="0" bIns="0"/>
          <a:lstStyle/>
          <a:p>
            <a:pPr lvl="0">
              <a:defRPr sz="1200">
                <a:latin typeface="+mj-lt"/>
                <a:ea typeface="+mj-ea"/>
                <a:cs typeface="+mj-cs"/>
                <a:sym typeface="Helvetica"/>
              </a:defRPr>
            </a:pPr>
            <a:endParaRPr sz="1059"/>
          </a:p>
        </p:txBody>
      </p:sp>
      <p:sp>
        <p:nvSpPr>
          <p:cNvPr id="81" name="Shape 81"/>
          <p:cNvSpPr>
            <a:spLocks noGrp="1"/>
          </p:cNvSpPr>
          <p:nvPr>
            <p:ph type="title"/>
          </p:nvPr>
        </p:nvSpPr>
        <p:spPr>
          <a:xfrm>
            <a:off x="381000" y="2286000"/>
            <a:ext cx="7771535" cy="1141600"/>
          </a:xfrm>
          <a:prstGeom prst="rect">
            <a:avLst/>
          </a:prstGeom>
        </p:spPr>
        <p:txBody>
          <a:bodyPr/>
          <a:lstStyle/>
          <a:p>
            <a:pPr lvl="0">
              <a:defRPr sz="1800">
                <a:solidFill>
                  <a:srgbClr val="000000"/>
                </a:solidFill>
              </a:defRPr>
            </a:pPr>
            <a:r>
              <a:rPr sz="4324">
                <a:solidFill>
                  <a:srgbClr val="0000CC"/>
                </a:solidFill>
              </a:rPr>
              <a:t>Title Text</a:t>
            </a:r>
          </a:p>
        </p:txBody>
      </p:sp>
      <p:sp>
        <p:nvSpPr>
          <p:cNvPr id="82" name="Shape 82"/>
          <p:cNvSpPr>
            <a:spLocks noGrp="1"/>
          </p:cNvSpPr>
          <p:nvPr>
            <p:ph type="body" idx="1"/>
          </p:nvPr>
        </p:nvSpPr>
        <p:spPr>
          <a:xfrm>
            <a:off x="457489" y="1605243"/>
            <a:ext cx="8227581" cy="4524375"/>
          </a:xfrm>
          <a:prstGeom prst="rect">
            <a:avLst/>
          </a:prstGeom>
        </p:spPr>
        <p:txBody>
          <a:bodyPr lIns="0" tIns="0" rIns="0" bIns="0"/>
          <a:lstStyle/>
          <a:p>
            <a:pPr lvl="0">
              <a:defRPr sz="1800"/>
            </a:pPr>
            <a:r>
              <a:rPr sz="3177"/>
              <a:t>Body Level One</a:t>
            </a:r>
          </a:p>
          <a:p>
            <a:pPr lvl="1">
              <a:defRPr sz="1800"/>
            </a:pPr>
            <a:r>
              <a:rPr sz="3177"/>
              <a:t>Body Level Two</a:t>
            </a:r>
          </a:p>
          <a:p>
            <a:pPr lvl="2">
              <a:defRPr sz="1800"/>
            </a:pPr>
            <a:r>
              <a:rPr sz="3177"/>
              <a:t>Body Level Three</a:t>
            </a:r>
          </a:p>
          <a:p>
            <a:pPr lvl="3">
              <a:defRPr sz="1800"/>
            </a:pPr>
            <a:r>
              <a:rPr sz="3177"/>
              <a:t>Body Level Four</a:t>
            </a:r>
          </a:p>
          <a:p>
            <a:pPr lvl="4">
              <a:defRPr sz="1800"/>
            </a:pPr>
            <a:r>
              <a:rPr sz="3177"/>
              <a:t>Body Level Five</a:t>
            </a:r>
          </a:p>
        </p:txBody>
      </p:sp>
      <p:sp>
        <p:nvSpPr>
          <p:cNvPr id="83" name="Shape 83"/>
          <p:cNvSpPr>
            <a:spLocks noGrp="1"/>
          </p:cNvSpPr>
          <p:nvPr>
            <p:ph type="sldNum" sz="quarter" idx="2"/>
          </p:nvPr>
        </p:nvSpPr>
        <p:spPr>
          <a:xfrm>
            <a:off x="6858000" y="6315805"/>
            <a:ext cx="1903556" cy="320990"/>
          </a:xfrm>
          <a:prstGeom prst="rect">
            <a:avLst/>
          </a:prstGeom>
        </p:spPr>
        <p:txBody>
          <a:bodyPr/>
          <a:lstStyle>
            <a:lvl1pPr algn="r">
              <a:tabLst>
                <a:tab pos="706008" algn="l"/>
                <a:tab pos="1423223" algn="l"/>
              </a:tabLst>
              <a:defRPr sz="1412"/>
            </a:lvl1pPr>
          </a:lstStyle>
          <a:p>
            <a:pPr lvl="0"/>
            <a:fld id="{86CB4B4D-7CA3-9044-876B-883B54F8677D}" type="slidenum">
              <a:rPr/>
              <a:pPr lvl="0"/>
              <a:t>‹#›</a:t>
            </a:fld>
            <a:endParaRPr/>
          </a:p>
        </p:txBody>
      </p:sp>
    </p:spTree>
    <p:extLst>
      <p:ext uri="{BB962C8B-B14F-4D97-AF65-F5344CB8AC3E}">
        <p14:creationId xmlns:p14="http://schemas.microsoft.com/office/powerpoint/2010/main" val="254781187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61DB5-9570-4F36-BD94-A1CB7BE9266D}"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17_Default">
    <p:spTree>
      <p:nvGrpSpPr>
        <p:cNvPr id="1" name=""/>
        <p:cNvGrpSpPr/>
        <p:nvPr/>
      </p:nvGrpSpPr>
      <p:grpSpPr>
        <a:xfrm>
          <a:off x="0" y="0"/>
          <a:ext cx="0" cy="0"/>
          <a:chOff x="0" y="0"/>
          <a:chExt cx="0" cy="0"/>
        </a:xfrm>
      </p:grpSpPr>
      <p:sp>
        <p:nvSpPr>
          <p:cNvPr id="85" name="Shape 85"/>
          <p:cNvSpPr/>
          <p:nvPr/>
        </p:nvSpPr>
        <p:spPr>
          <a:xfrm>
            <a:off x="1" y="3428999"/>
            <a:ext cx="8026977" cy="1404"/>
          </a:xfrm>
          <a:prstGeom prst="line">
            <a:avLst/>
          </a:prstGeom>
          <a:ln w="50760" cap="sq">
            <a:solidFill>
              <a:srgbClr val="800080"/>
            </a:solidFill>
            <a:miter/>
          </a:ln>
        </p:spPr>
        <p:txBody>
          <a:bodyPr lIns="0" tIns="0" rIns="0" bIns="0"/>
          <a:lstStyle/>
          <a:p>
            <a:pPr lvl="0">
              <a:defRPr sz="1200">
                <a:latin typeface="+mj-lt"/>
                <a:ea typeface="+mj-ea"/>
                <a:cs typeface="+mj-cs"/>
                <a:sym typeface="Helvetica"/>
              </a:defRPr>
            </a:pPr>
            <a:endParaRPr sz="1059"/>
          </a:p>
        </p:txBody>
      </p:sp>
      <p:sp>
        <p:nvSpPr>
          <p:cNvPr id="86" name="Shape 86"/>
          <p:cNvSpPr>
            <a:spLocks noGrp="1"/>
          </p:cNvSpPr>
          <p:nvPr>
            <p:ph type="title"/>
          </p:nvPr>
        </p:nvSpPr>
        <p:spPr>
          <a:xfrm>
            <a:off x="381000" y="2286000"/>
            <a:ext cx="7771535" cy="1141600"/>
          </a:xfrm>
          <a:prstGeom prst="rect">
            <a:avLst/>
          </a:prstGeom>
        </p:spPr>
        <p:txBody>
          <a:bodyPr/>
          <a:lstStyle/>
          <a:p>
            <a:pPr lvl="0">
              <a:defRPr sz="1800">
                <a:solidFill>
                  <a:srgbClr val="000000"/>
                </a:solidFill>
              </a:defRPr>
            </a:pPr>
            <a:r>
              <a:rPr sz="4324">
                <a:solidFill>
                  <a:srgbClr val="0000CC"/>
                </a:solidFill>
              </a:rPr>
              <a:t>Title Text</a:t>
            </a:r>
          </a:p>
        </p:txBody>
      </p:sp>
      <p:sp>
        <p:nvSpPr>
          <p:cNvPr id="87" name="Shape 87"/>
          <p:cNvSpPr>
            <a:spLocks noGrp="1"/>
          </p:cNvSpPr>
          <p:nvPr>
            <p:ph type="body" idx="1"/>
          </p:nvPr>
        </p:nvSpPr>
        <p:spPr>
          <a:xfrm>
            <a:off x="457489" y="1605243"/>
            <a:ext cx="8227581" cy="4524375"/>
          </a:xfrm>
          <a:prstGeom prst="rect">
            <a:avLst/>
          </a:prstGeom>
        </p:spPr>
        <p:txBody>
          <a:bodyPr lIns="0" tIns="0" rIns="0" bIns="0"/>
          <a:lstStyle/>
          <a:p>
            <a:pPr lvl="0">
              <a:defRPr sz="1800"/>
            </a:pPr>
            <a:r>
              <a:rPr sz="3177"/>
              <a:t>Body Level One</a:t>
            </a:r>
          </a:p>
          <a:p>
            <a:pPr lvl="1">
              <a:defRPr sz="1800"/>
            </a:pPr>
            <a:r>
              <a:rPr sz="3177"/>
              <a:t>Body Level Two</a:t>
            </a:r>
          </a:p>
          <a:p>
            <a:pPr lvl="2">
              <a:defRPr sz="1800"/>
            </a:pPr>
            <a:r>
              <a:rPr sz="3177"/>
              <a:t>Body Level Three</a:t>
            </a:r>
          </a:p>
          <a:p>
            <a:pPr lvl="3">
              <a:defRPr sz="1800"/>
            </a:pPr>
            <a:r>
              <a:rPr sz="3177"/>
              <a:t>Body Level Four</a:t>
            </a:r>
          </a:p>
          <a:p>
            <a:pPr lvl="4">
              <a:defRPr sz="1800"/>
            </a:pPr>
            <a:r>
              <a:rPr sz="3177"/>
              <a:t>Body Level Five</a:t>
            </a:r>
          </a:p>
        </p:txBody>
      </p:sp>
      <p:sp>
        <p:nvSpPr>
          <p:cNvPr id="88" name="Shape 88"/>
          <p:cNvSpPr>
            <a:spLocks noGrp="1"/>
          </p:cNvSpPr>
          <p:nvPr>
            <p:ph type="sldNum" sz="quarter" idx="2"/>
          </p:nvPr>
        </p:nvSpPr>
        <p:spPr>
          <a:xfrm>
            <a:off x="6858000" y="6315805"/>
            <a:ext cx="1903556" cy="320990"/>
          </a:xfrm>
          <a:prstGeom prst="rect">
            <a:avLst/>
          </a:prstGeom>
        </p:spPr>
        <p:txBody>
          <a:bodyPr/>
          <a:lstStyle>
            <a:lvl1pPr algn="r">
              <a:tabLst>
                <a:tab pos="706008" algn="l"/>
                <a:tab pos="1423223" algn="l"/>
              </a:tabLst>
              <a:defRPr sz="1412"/>
            </a:lvl1pPr>
          </a:lstStyle>
          <a:p>
            <a:pPr lvl="0"/>
            <a:fld id="{86CB4B4D-7CA3-9044-876B-883B54F8677D}" type="slidenum">
              <a:rPr/>
              <a:pPr lvl="0"/>
              <a:t>‹#›</a:t>
            </a:fld>
            <a:endParaRPr/>
          </a:p>
        </p:txBody>
      </p:sp>
    </p:spTree>
    <p:extLst>
      <p:ext uri="{BB962C8B-B14F-4D97-AF65-F5344CB8AC3E}">
        <p14:creationId xmlns:p14="http://schemas.microsoft.com/office/powerpoint/2010/main" val="1842484433"/>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18_Default">
    <p:spTree>
      <p:nvGrpSpPr>
        <p:cNvPr id="1" name=""/>
        <p:cNvGrpSpPr/>
        <p:nvPr/>
      </p:nvGrpSpPr>
      <p:grpSpPr>
        <a:xfrm>
          <a:off x="0" y="0"/>
          <a:ext cx="0" cy="0"/>
          <a:chOff x="0" y="0"/>
          <a:chExt cx="0" cy="0"/>
        </a:xfrm>
      </p:grpSpPr>
      <p:sp>
        <p:nvSpPr>
          <p:cNvPr id="90" name="Shape 90"/>
          <p:cNvSpPr/>
          <p:nvPr/>
        </p:nvSpPr>
        <p:spPr>
          <a:xfrm>
            <a:off x="1" y="3428999"/>
            <a:ext cx="8026977" cy="1404"/>
          </a:xfrm>
          <a:prstGeom prst="line">
            <a:avLst/>
          </a:prstGeom>
          <a:ln w="50760" cap="sq">
            <a:solidFill>
              <a:srgbClr val="800080"/>
            </a:solidFill>
            <a:miter/>
          </a:ln>
        </p:spPr>
        <p:txBody>
          <a:bodyPr lIns="0" tIns="0" rIns="0" bIns="0"/>
          <a:lstStyle/>
          <a:p>
            <a:pPr lvl="0">
              <a:defRPr sz="1200">
                <a:latin typeface="+mj-lt"/>
                <a:ea typeface="+mj-ea"/>
                <a:cs typeface="+mj-cs"/>
                <a:sym typeface="Helvetica"/>
              </a:defRPr>
            </a:pPr>
            <a:endParaRPr sz="1059"/>
          </a:p>
        </p:txBody>
      </p:sp>
      <p:sp>
        <p:nvSpPr>
          <p:cNvPr id="91" name="Shape 91"/>
          <p:cNvSpPr>
            <a:spLocks noGrp="1"/>
          </p:cNvSpPr>
          <p:nvPr>
            <p:ph type="title"/>
          </p:nvPr>
        </p:nvSpPr>
        <p:spPr>
          <a:xfrm>
            <a:off x="381000" y="2286000"/>
            <a:ext cx="7771535" cy="1141600"/>
          </a:xfrm>
          <a:prstGeom prst="rect">
            <a:avLst/>
          </a:prstGeom>
        </p:spPr>
        <p:txBody>
          <a:bodyPr/>
          <a:lstStyle/>
          <a:p>
            <a:pPr lvl="0">
              <a:defRPr sz="1800">
                <a:solidFill>
                  <a:srgbClr val="000000"/>
                </a:solidFill>
              </a:defRPr>
            </a:pPr>
            <a:r>
              <a:rPr sz="4324">
                <a:solidFill>
                  <a:srgbClr val="0000CC"/>
                </a:solidFill>
              </a:rPr>
              <a:t>Title Text</a:t>
            </a:r>
          </a:p>
        </p:txBody>
      </p:sp>
      <p:sp>
        <p:nvSpPr>
          <p:cNvPr id="92" name="Shape 92"/>
          <p:cNvSpPr>
            <a:spLocks noGrp="1"/>
          </p:cNvSpPr>
          <p:nvPr>
            <p:ph type="body" idx="1"/>
          </p:nvPr>
        </p:nvSpPr>
        <p:spPr>
          <a:xfrm>
            <a:off x="457489" y="1605243"/>
            <a:ext cx="8227581" cy="4524375"/>
          </a:xfrm>
          <a:prstGeom prst="rect">
            <a:avLst/>
          </a:prstGeom>
        </p:spPr>
        <p:txBody>
          <a:bodyPr lIns="0" tIns="0" rIns="0" bIns="0"/>
          <a:lstStyle/>
          <a:p>
            <a:pPr lvl="0">
              <a:defRPr sz="1800"/>
            </a:pPr>
            <a:r>
              <a:rPr sz="3177"/>
              <a:t>Body Level One</a:t>
            </a:r>
          </a:p>
          <a:p>
            <a:pPr lvl="1">
              <a:defRPr sz="1800"/>
            </a:pPr>
            <a:r>
              <a:rPr sz="3177"/>
              <a:t>Body Level Two</a:t>
            </a:r>
          </a:p>
          <a:p>
            <a:pPr lvl="2">
              <a:defRPr sz="1800"/>
            </a:pPr>
            <a:r>
              <a:rPr sz="3177"/>
              <a:t>Body Level Three</a:t>
            </a:r>
          </a:p>
          <a:p>
            <a:pPr lvl="3">
              <a:defRPr sz="1800"/>
            </a:pPr>
            <a:r>
              <a:rPr sz="3177"/>
              <a:t>Body Level Four</a:t>
            </a:r>
          </a:p>
          <a:p>
            <a:pPr lvl="4">
              <a:defRPr sz="1800"/>
            </a:pPr>
            <a:r>
              <a:rPr sz="3177"/>
              <a:t>Body Level Five</a:t>
            </a:r>
          </a:p>
        </p:txBody>
      </p:sp>
      <p:sp>
        <p:nvSpPr>
          <p:cNvPr id="93" name="Shape 93"/>
          <p:cNvSpPr>
            <a:spLocks noGrp="1"/>
          </p:cNvSpPr>
          <p:nvPr>
            <p:ph type="sldNum" sz="quarter" idx="2"/>
          </p:nvPr>
        </p:nvSpPr>
        <p:spPr>
          <a:xfrm>
            <a:off x="6858000" y="6315805"/>
            <a:ext cx="1903556" cy="320990"/>
          </a:xfrm>
          <a:prstGeom prst="rect">
            <a:avLst/>
          </a:prstGeom>
        </p:spPr>
        <p:txBody>
          <a:bodyPr/>
          <a:lstStyle>
            <a:lvl1pPr algn="r">
              <a:tabLst>
                <a:tab pos="706008" algn="l"/>
                <a:tab pos="1423223" algn="l"/>
              </a:tabLst>
              <a:defRPr sz="1412"/>
            </a:lvl1pPr>
          </a:lstStyle>
          <a:p>
            <a:pPr lvl="0"/>
            <a:fld id="{86CB4B4D-7CA3-9044-876B-883B54F8677D}" type="slidenum">
              <a:rPr/>
              <a:pPr lvl="0"/>
              <a:t>‹#›</a:t>
            </a:fld>
            <a:endParaRPr/>
          </a:p>
        </p:txBody>
      </p:sp>
    </p:spTree>
    <p:extLst>
      <p:ext uri="{BB962C8B-B14F-4D97-AF65-F5344CB8AC3E}">
        <p14:creationId xmlns:p14="http://schemas.microsoft.com/office/powerpoint/2010/main" val="2103866852"/>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19_Default">
    <p:spTree>
      <p:nvGrpSpPr>
        <p:cNvPr id="1" name=""/>
        <p:cNvGrpSpPr/>
        <p:nvPr/>
      </p:nvGrpSpPr>
      <p:grpSpPr>
        <a:xfrm>
          <a:off x="0" y="0"/>
          <a:ext cx="0" cy="0"/>
          <a:chOff x="0" y="0"/>
          <a:chExt cx="0" cy="0"/>
        </a:xfrm>
      </p:grpSpPr>
      <p:sp>
        <p:nvSpPr>
          <p:cNvPr id="95" name="Shape 95"/>
          <p:cNvSpPr/>
          <p:nvPr/>
        </p:nvSpPr>
        <p:spPr>
          <a:xfrm>
            <a:off x="1" y="3428999"/>
            <a:ext cx="8026977" cy="1404"/>
          </a:xfrm>
          <a:prstGeom prst="line">
            <a:avLst/>
          </a:prstGeom>
          <a:ln w="50760" cap="sq">
            <a:solidFill>
              <a:srgbClr val="800080"/>
            </a:solidFill>
            <a:miter/>
          </a:ln>
        </p:spPr>
        <p:txBody>
          <a:bodyPr lIns="0" tIns="0" rIns="0" bIns="0"/>
          <a:lstStyle/>
          <a:p>
            <a:pPr lvl="0">
              <a:defRPr sz="1200">
                <a:latin typeface="+mj-lt"/>
                <a:ea typeface="+mj-ea"/>
                <a:cs typeface="+mj-cs"/>
                <a:sym typeface="Helvetica"/>
              </a:defRPr>
            </a:pPr>
            <a:endParaRPr sz="1059"/>
          </a:p>
        </p:txBody>
      </p:sp>
      <p:sp>
        <p:nvSpPr>
          <p:cNvPr id="96" name="Shape 96"/>
          <p:cNvSpPr>
            <a:spLocks noGrp="1"/>
          </p:cNvSpPr>
          <p:nvPr>
            <p:ph type="title"/>
          </p:nvPr>
        </p:nvSpPr>
        <p:spPr>
          <a:xfrm>
            <a:off x="381000" y="2286000"/>
            <a:ext cx="7771535" cy="1141600"/>
          </a:xfrm>
          <a:prstGeom prst="rect">
            <a:avLst/>
          </a:prstGeom>
        </p:spPr>
        <p:txBody>
          <a:bodyPr/>
          <a:lstStyle/>
          <a:p>
            <a:pPr lvl="0">
              <a:defRPr sz="1800">
                <a:solidFill>
                  <a:srgbClr val="000000"/>
                </a:solidFill>
              </a:defRPr>
            </a:pPr>
            <a:r>
              <a:rPr sz="4324">
                <a:solidFill>
                  <a:srgbClr val="0000CC"/>
                </a:solidFill>
              </a:rPr>
              <a:t>Title Text</a:t>
            </a:r>
          </a:p>
        </p:txBody>
      </p:sp>
      <p:sp>
        <p:nvSpPr>
          <p:cNvPr id="97" name="Shape 97"/>
          <p:cNvSpPr>
            <a:spLocks noGrp="1"/>
          </p:cNvSpPr>
          <p:nvPr>
            <p:ph type="body" idx="1"/>
          </p:nvPr>
        </p:nvSpPr>
        <p:spPr>
          <a:xfrm>
            <a:off x="457489" y="1605243"/>
            <a:ext cx="8227581" cy="4524375"/>
          </a:xfrm>
          <a:prstGeom prst="rect">
            <a:avLst/>
          </a:prstGeom>
        </p:spPr>
        <p:txBody>
          <a:bodyPr lIns="0" tIns="0" rIns="0" bIns="0"/>
          <a:lstStyle/>
          <a:p>
            <a:pPr lvl="0">
              <a:defRPr sz="1800"/>
            </a:pPr>
            <a:r>
              <a:rPr sz="3177"/>
              <a:t>Body Level One</a:t>
            </a:r>
          </a:p>
          <a:p>
            <a:pPr lvl="1">
              <a:defRPr sz="1800"/>
            </a:pPr>
            <a:r>
              <a:rPr sz="3177"/>
              <a:t>Body Level Two</a:t>
            </a:r>
          </a:p>
          <a:p>
            <a:pPr lvl="2">
              <a:defRPr sz="1800"/>
            </a:pPr>
            <a:r>
              <a:rPr sz="3177"/>
              <a:t>Body Level Three</a:t>
            </a:r>
          </a:p>
          <a:p>
            <a:pPr lvl="3">
              <a:defRPr sz="1800"/>
            </a:pPr>
            <a:r>
              <a:rPr sz="3177"/>
              <a:t>Body Level Four</a:t>
            </a:r>
          </a:p>
          <a:p>
            <a:pPr lvl="4">
              <a:defRPr sz="1800"/>
            </a:pPr>
            <a:r>
              <a:rPr sz="3177"/>
              <a:t>Body Level Five</a:t>
            </a:r>
          </a:p>
        </p:txBody>
      </p:sp>
      <p:sp>
        <p:nvSpPr>
          <p:cNvPr id="98" name="Shape 98"/>
          <p:cNvSpPr>
            <a:spLocks noGrp="1"/>
          </p:cNvSpPr>
          <p:nvPr>
            <p:ph type="sldNum" sz="quarter" idx="2"/>
          </p:nvPr>
        </p:nvSpPr>
        <p:spPr>
          <a:xfrm>
            <a:off x="6858000" y="6315805"/>
            <a:ext cx="1903556" cy="320990"/>
          </a:xfrm>
          <a:prstGeom prst="rect">
            <a:avLst/>
          </a:prstGeom>
        </p:spPr>
        <p:txBody>
          <a:bodyPr/>
          <a:lstStyle>
            <a:lvl1pPr algn="r">
              <a:tabLst>
                <a:tab pos="706008" algn="l"/>
                <a:tab pos="1423223" algn="l"/>
              </a:tabLst>
              <a:defRPr sz="1412"/>
            </a:lvl1pPr>
          </a:lstStyle>
          <a:p>
            <a:pPr lvl="0"/>
            <a:fld id="{86CB4B4D-7CA3-9044-876B-883B54F8677D}" type="slidenum">
              <a:rPr/>
              <a:pPr lvl="0"/>
              <a:t>‹#›</a:t>
            </a:fld>
            <a:endParaRPr/>
          </a:p>
        </p:txBody>
      </p:sp>
    </p:spTree>
    <p:extLst>
      <p:ext uri="{BB962C8B-B14F-4D97-AF65-F5344CB8AC3E}">
        <p14:creationId xmlns:p14="http://schemas.microsoft.com/office/powerpoint/2010/main" val="1805446508"/>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20_Default">
    <p:spTree>
      <p:nvGrpSpPr>
        <p:cNvPr id="1" name=""/>
        <p:cNvGrpSpPr/>
        <p:nvPr/>
      </p:nvGrpSpPr>
      <p:grpSpPr>
        <a:xfrm>
          <a:off x="0" y="0"/>
          <a:ext cx="0" cy="0"/>
          <a:chOff x="0" y="0"/>
          <a:chExt cx="0" cy="0"/>
        </a:xfrm>
      </p:grpSpPr>
      <p:sp>
        <p:nvSpPr>
          <p:cNvPr id="100" name="Shape 100"/>
          <p:cNvSpPr/>
          <p:nvPr/>
        </p:nvSpPr>
        <p:spPr>
          <a:xfrm>
            <a:off x="1" y="3428999"/>
            <a:ext cx="8026977" cy="1404"/>
          </a:xfrm>
          <a:prstGeom prst="line">
            <a:avLst/>
          </a:prstGeom>
          <a:ln w="50760" cap="sq">
            <a:solidFill>
              <a:srgbClr val="800080"/>
            </a:solidFill>
            <a:miter/>
          </a:ln>
        </p:spPr>
        <p:txBody>
          <a:bodyPr lIns="0" tIns="0" rIns="0" bIns="0"/>
          <a:lstStyle/>
          <a:p>
            <a:pPr lvl="0">
              <a:defRPr sz="1200">
                <a:latin typeface="+mj-lt"/>
                <a:ea typeface="+mj-ea"/>
                <a:cs typeface="+mj-cs"/>
                <a:sym typeface="Helvetica"/>
              </a:defRPr>
            </a:pPr>
            <a:endParaRPr sz="1059"/>
          </a:p>
        </p:txBody>
      </p:sp>
      <p:sp>
        <p:nvSpPr>
          <p:cNvPr id="101" name="Shape 101"/>
          <p:cNvSpPr>
            <a:spLocks noGrp="1"/>
          </p:cNvSpPr>
          <p:nvPr>
            <p:ph type="title"/>
          </p:nvPr>
        </p:nvSpPr>
        <p:spPr>
          <a:xfrm>
            <a:off x="381000" y="2286000"/>
            <a:ext cx="7771535" cy="1141600"/>
          </a:xfrm>
          <a:prstGeom prst="rect">
            <a:avLst/>
          </a:prstGeom>
        </p:spPr>
        <p:txBody>
          <a:bodyPr/>
          <a:lstStyle/>
          <a:p>
            <a:pPr lvl="0">
              <a:defRPr sz="1800">
                <a:solidFill>
                  <a:srgbClr val="000000"/>
                </a:solidFill>
              </a:defRPr>
            </a:pPr>
            <a:r>
              <a:rPr sz="4324">
                <a:solidFill>
                  <a:srgbClr val="0000CC"/>
                </a:solidFill>
              </a:rPr>
              <a:t>Title Text</a:t>
            </a:r>
          </a:p>
        </p:txBody>
      </p:sp>
      <p:sp>
        <p:nvSpPr>
          <p:cNvPr id="102" name="Shape 102"/>
          <p:cNvSpPr>
            <a:spLocks noGrp="1"/>
          </p:cNvSpPr>
          <p:nvPr>
            <p:ph type="body" idx="1"/>
          </p:nvPr>
        </p:nvSpPr>
        <p:spPr>
          <a:xfrm>
            <a:off x="457489" y="1605243"/>
            <a:ext cx="8227581" cy="4524375"/>
          </a:xfrm>
          <a:prstGeom prst="rect">
            <a:avLst/>
          </a:prstGeom>
        </p:spPr>
        <p:txBody>
          <a:bodyPr lIns="0" tIns="0" rIns="0" bIns="0"/>
          <a:lstStyle/>
          <a:p>
            <a:pPr lvl="0">
              <a:defRPr sz="1800"/>
            </a:pPr>
            <a:r>
              <a:rPr sz="3177"/>
              <a:t>Body Level One</a:t>
            </a:r>
          </a:p>
          <a:p>
            <a:pPr lvl="1">
              <a:defRPr sz="1800"/>
            </a:pPr>
            <a:r>
              <a:rPr sz="3177"/>
              <a:t>Body Level Two</a:t>
            </a:r>
          </a:p>
          <a:p>
            <a:pPr lvl="2">
              <a:defRPr sz="1800"/>
            </a:pPr>
            <a:r>
              <a:rPr sz="3177"/>
              <a:t>Body Level Three</a:t>
            </a:r>
          </a:p>
          <a:p>
            <a:pPr lvl="3">
              <a:defRPr sz="1800"/>
            </a:pPr>
            <a:r>
              <a:rPr sz="3177"/>
              <a:t>Body Level Four</a:t>
            </a:r>
          </a:p>
          <a:p>
            <a:pPr lvl="4">
              <a:defRPr sz="1800"/>
            </a:pPr>
            <a:r>
              <a:rPr sz="3177"/>
              <a:t>Body Level Five</a:t>
            </a:r>
          </a:p>
        </p:txBody>
      </p:sp>
      <p:sp>
        <p:nvSpPr>
          <p:cNvPr id="103" name="Shape 103"/>
          <p:cNvSpPr>
            <a:spLocks noGrp="1"/>
          </p:cNvSpPr>
          <p:nvPr>
            <p:ph type="sldNum" sz="quarter" idx="2"/>
          </p:nvPr>
        </p:nvSpPr>
        <p:spPr>
          <a:xfrm>
            <a:off x="6858000" y="6315805"/>
            <a:ext cx="1903556" cy="320990"/>
          </a:xfrm>
          <a:prstGeom prst="rect">
            <a:avLst/>
          </a:prstGeom>
        </p:spPr>
        <p:txBody>
          <a:bodyPr/>
          <a:lstStyle>
            <a:lvl1pPr algn="r">
              <a:tabLst>
                <a:tab pos="706008" algn="l"/>
                <a:tab pos="1423223" algn="l"/>
              </a:tabLst>
              <a:defRPr sz="1412"/>
            </a:lvl1pPr>
          </a:lstStyle>
          <a:p>
            <a:pPr lvl="0"/>
            <a:fld id="{86CB4B4D-7CA3-9044-876B-883B54F8677D}" type="slidenum">
              <a:rPr/>
              <a:pPr lvl="0"/>
              <a:t>‹#›</a:t>
            </a:fld>
            <a:endParaRPr/>
          </a:p>
        </p:txBody>
      </p:sp>
    </p:spTree>
    <p:extLst>
      <p:ext uri="{BB962C8B-B14F-4D97-AF65-F5344CB8AC3E}">
        <p14:creationId xmlns:p14="http://schemas.microsoft.com/office/powerpoint/2010/main" val="2110517237"/>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cSld name="21_Default">
    <p:spTree>
      <p:nvGrpSpPr>
        <p:cNvPr id="1" name=""/>
        <p:cNvGrpSpPr/>
        <p:nvPr/>
      </p:nvGrpSpPr>
      <p:grpSpPr>
        <a:xfrm>
          <a:off x="0" y="0"/>
          <a:ext cx="0" cy="0"/>
          <a:chOff x="0" y="0"/>
          <a:chExt cx="0" cy="0"/>
        </a:xfrm>
      </p:grpSpPr>
      <p:sp>
        <p:nvSpPr>
          <p:cNvPr id="105" name="Shape 105"/>
          <p:cNvSpPr/>
          <p:nvPr/>
        </p:nvSpPr>
        <p:spPr>
          <a:xfrm>
            <a:off x="1" y="3428999"/>
            <a:ext cx="8026977" cy="1404"/>
          </a:xfrm>
          <a:prstGeom prst="line">
            <a:avLst/>
          </a:prstGeom>
          <a:ln w="50760" cap="sq">
            <a:solidFill>
              <a:srgbClr val="800080"/>
            </a:solidFill>
            <a:miter/>
          </a:ln>
        </p:spPr>
        <p:txBody>
          <a:bodyPr lIns="0" tIns="0" rIns="0" bIns="0"/>
          <a:lstStyle/>
          <a:p>
            <a:pPr lvl="0">
              <a:defRPr sz="1200">
                <a:latin typeface="+mj-lt"/>
                <a:ea typeface="+mj-ea"/>
                <a:cs typeface="+mj-cs"/>
                <a:sym typeface="Helvetica"/>
              </a:defRPr>
            </a:pPr>
            <a:endParaRPr sz="1059"/>
          </a:p>
        </p:txBody>
      </p:sp>
      <p:sp>
        <p:nvSpPr>
          <p:cNvPr id="106" name="Shape 106"/>
          <p:cNvSpPr>
            <a:spLocks noGrp="1"/>
          </p:cNvSpPr>
          <p:nvPr>
            <p:ph type="title"/>
          </p:nvPr>
        </p:nvSpPr>
        <p:spPr>
          <a:xfrm>
            <a:off x="381000" y="2286000"/>
            <a:ext cx="7771535" cy="1141600"/>
          </a:xfrm>
          <a:prstGeom prst="rect">
            <a:avLst/>
          </a:prstGeom>
        </p:spPr>
        <p:txBody>
          <a:bodyPr/>
          <a:lstStyle/>
          <a:p>
            <a:pPr lvl="0">
              <a:defRPr sz="1800">
                <a:solidFill>
                  <a:srgbClr val="000000"/>
                </a:solidFill>
              </a:defRPr>
            </a:pPr>
            <a:r>
              <a:rPr sz="4324">
                <a:solidFill>
                  <a:srgbClr val="0000CC"/>
                </a:solidFill>
              </a:rPr>
              <a:t>Title Text</a:t>
            </a:r>
          </a:p>
        </p:txBody>
      </p:sp>
      <p:sp>
        <p:nvSpPr>
          <p:cNvPr id="107" name="Shape 107"/>
          <p:cNvSpPr>
            <a:spLocks noGrp="1"/>
          </p:cNvSpPr>
          <p:nvPr>
            <p:ph type="body" idx="1"/>
          </p:nvPr>
        </p:nvSpPr>
        <p:spPr>
          <a:xfrm>
            <a:off x="457489" y="1605243"/>
            <a:ext cx="8227581" cy="4524375"/>
          </a:xfrm>
          <a:prstGeom prst="rect">
            <a:avLst/>
          </a:prstGeom>
        </p:spPr>
        <p:txBody>
          <a:bodyPr lIns="0" tIns="0" rIns="0" bIns="0"/>
          <a:lstStyle/>
          <a:p>
            <a:pPr lvl="0">
              <a:defRPr sz="1800"/>
            </a:pPr>
            <a:r>
              <a:rPr sz="3177"/>
              <a:t>Body Level One</a:t>
            </a:r>
          </a:p>
          <a:p>
            <a:pPr lvl="1">
              <a:defRPr sz="1800"/>
            </a:pPr>
            <a:r>
              <a:rPr sz="3177"/>
              <a:t>Body Level Two</a:t>
            </a:r>
          </a:p>
          <a:p>
            <a:pPr lvl="2">
              <a:defRPr sz="1800"/>
            </a:pPr>
            <a:r>
              <a:rPr sz="3177"/>
              <a:t>Body Level Three</a:t>
            </a:r>
          </a:p>
          <a:p>
            <a:pPr lvl="3">
              <a:defRPr sz="1800"/>
            </a:pPr>
            <a:r>
              <a:rPr sz="3177"/>
              <a:t>Body Level Four</a:t>
            </a:r>
          </a:p>
          <a:p>
            <a:pPr lvl="4">
              <a:defRPr sz="1800"/>
            </a:pPr>
            <a:r>
              <a:rPr sz="3177"/>
              <a:t>Body Level Five</a:t>
            </a:r>
          </a:p>
        </p:txBody>
      </p:sp>
      <p:sp>
        <p:nvSpPr>
          <p:cNvPr id="108" name="Shape 108"/>
          <p:cNvSpPr>
            <a:spLocks noGrp="1"/>
          </p:cNvSpPr>
          <p:nvPr>
            <p:ph type="sldNum" sz="quarter" idx="2"/>
          </p:nvPr>
        </p:nvSpPr>
        <p:spPr>
          <a:xfrm>
            <a:off x="6858000" y="6315805"/>
            <a:ext cx="1903556" cy="320990"/>
          </a:xfrm>
          <a:prstGeom prst="rect">
            <a:avLst/>
          </a:prstGeom>
        </p:spPr>
        <p:txBody>
          <a:bodyPr/>
          <a:lstStyle>
            <a:lvl1pPr algn="r">
              <a:tabLst>
                <a:tab pos="706008" algn="l"/>
                <a:tab pos="1423223" algn="l"/>
              </a:tabLst>
              <a:defRPr sz="1412"/>
            </a:lvl1pPr>
          </a:lstStyle>
          <a:p>
            <a:pPr lvl="0"/>
            <a:fld id="{86CB4B4D-7CA3-9044-876B-883B54F8677D}" type="slidenum">
              <a:rPr/>
              <a:pPr lvl="0"/>
              <a:t>‹#›</a:t>
            </a:fld>
            <a:endParaRPr/>
          </a:p>
        </p:txBody>
      </p:sp>
    </p:spTree>
    <p:extLst>
      <p:ext uri="{BB962C8B-B14F-4D97-AF65-F5344CB8AC3E}">
        <p14:creationId xmlns:p14="http://schemas.microsoft.com/office/powerpoint/2010/main" val="1758151115"/>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
  <p:cSld name="22_Default">
    <p:spTree>
      <p:nvGrpSpPr>
        <p:cNvPr id="1" name=""/>
        <p:cNvGrpSpPr/>
        <p:nvPr/>
      </p:nvGrpSpPr>
      <p:grpSpPr>
        <a:xfrm>
          <a:off x="0" y="0"/>
          <a:ext cx="0" cy="0"/>
          <a:chOff x="0" y="0"/>
          <a:chExt cx="0" cy="0"/>
        </a:xfrm>
      </p:grpSpPr>
      <p:sp>
        <p:nvSpPr>
          <p:cNvPr id="110" name="Shape 110"/>
          <p:cNvSpPr/>
          <p:nvPr/>
        </p:nvSpPr>
        <p:spPr>
          <a:xfrm>
            <a:off x="1" y="3428999"/>
            <a:ext cx="8026977" cy="1404"/>
          </a:xfrm>
          <a:prstGeom prst="line">
            <a:avLst/>
          </a:prstGeom>
          <a:ln w="50760" cap="sq">
            <a:solidFill>
              <a:srgbClr val="800080"/>
            </a:solidFill>
            <a:miter/>
          </a:ln>
        </p:spPr>
        <p:txBody>
          <a:bodyPr lIns="0" tIns="0" rIns="0" bIns="0"/>
          <a:lstStyle/>
          <a:p>
            <a:pPr lvl="0">
              <a:defRPr sz="1200">
                <a:latin typeface="+mj-lt"/>
                <a:ea typeface="+mj-ea"/>
                <a:cs typeface="+mj-cs"/>
                <a:sym typeface="Helvetica"/>
              </a:defRPr>
            </a:pPr>
            <a:endParaRPr sz="1059"/>
          </a:p>
        </p:txBody>
      </p:sp>
      <p:sp>
        <p:nvSpPr>
          <p:cNvPr id="111" name="Shape 111"/>
          <p:cNvSpPr>
            <a:spLocks noGrp="1"/>
          </p:cNvSpPr>
          <p:nvPr>
            <p:ph type="title"/>
          </p:nvPr>
        </p:nvSpPr>
        <p:spPr>
          <a:xfrm>
            <a:off x="381000" y="2286000"/>
            <a:ext cx="7771535" cy="1141600"/>
          </a:xfrm>
          <a:prstGeom prst="rect">
            <a:avLst/>
          </a:prstGeom>
        </p:spPr>
        <p:txBody>
          <a:bodyPr/>
          <a:lstStyle/>
          <a:p>
            <a:pPr lvl="0">
              <a:defRPr sz="1800">
                <a:solidFill>
                  <a:srgbClr val="000000"/>
                </a:solidFill>
              </a:defRPr>
            </a:pPr>
            <a:r>
              <a:rPr sz="4324">
                <a:solidFill>
                  <a:srgbClr val="0000CC"/>
                </a:solidFill>
              </a:rPr>
              <a:t>Title Text</a:t>
            </a:r>
          </a:p>
        </p:txBody>
      </p:sp>
      <p:sp>
        <p:nvSpPr>
          <p:cNvPr id="112" name="Shape 112"/>
          <p:cNvSpPr>
            <a:spLocks noGrp="1"/>
          </p:cNvSpPr>
          <p:nvPr>
            <p:ph type="body" idx="1"/>
          </p:nvPr>
        </p:nvSpPr>
        <p:spPr>
          <a:xfrm>
            <a:off x="457489" y="1605243"/>
            <a:ext cx="8227581" cy="4524375"/>
          </a:xfrm>
          <a:prstGeom prst="rect">
            <a:avLst/>
          </a:prstGeom>
        </p:spPr>
        <p:txBody>
          <a:bodyPr lIns="0" tIns="0" rIns="0" bIns="0"/>
          <a:lstStyle/>
          <a:p>
            <a:pPr lvl="0">
              <a:defRPr sz="1800"/>
            </a:pPr>
            <a:r>
              <a:rPr sz="3177"/>
              <a:t>Body Level One</a:t>
            </a:r>
          </a:p>
          <a:p>
            <a:pPr lvl="1">
              <a:defRPr sz="1800"/>
            </a:pPr>
            <a:r>
              <a:rPr sz="3177"/>
              <a:t>Body Level Two</a:t>
            </a:r>
          </a:p>
          <a:p>
            <a:pPr lvl="2">
              <a:defRPr sz="1800"/>
            </a:pPr>
            <a:r>
              <a:rPr sz="3177"/>
              <a:t>Body Level Three</a:t>
            </a:r>
          </a:p>
          <a:p>
            <a:pPr lvl="3">
              <a:defRPr sz="1800"/>
            </a:pPr>
            <a:r>
              <a:rPr sz="3177"/>
              <a:t>Body Level Four</a:t>
            </a:r>
          </a:p>
          <a:p>
            <a:pPr lvl="4">
              <a:defRPr sz="1800"/>
            </a:pPr>
            <a:r>
              <a:rPr sz="3177"/>
              <a:t>Body Level Five</a:t>
            </a:r>
          </a:p>
        </p:txBody>
      </p:sp>
      <p:sp>
        <p:nvSpPr>
          <p:cNvPr id="113" name="Shape 113"/>
          <p:cNvSpPr>
            <a:spLocks noGrp="1"/>
          </p:cNvSpPr>
          <p:nvPr>
            <p:ph type="sldNum" sz="quarter" idx="2"/>
          </p:nvPr>
        </p:nvSpPr>
        <p:spPr>
          <a:xfrm>
            <a:off x="6858000" y="6315805"/>
            <a:ext cx="1903556" cy="320990"/>
          </a:xfrm>
          <a:prstGeom prst="rect">
            <a:avLst/>
          </a:prstGeom>
        </p:spPr>
        <p:txBody>
          <a:bodyPr/>
          <a:lstStyle>
            <a:lvl1pPr algn="r">
              <a:tabLst>
                <a:tab pos="706008" algn="l"/>
                <a:tab pos="1423223" algn="l"/>
              </a:tabLst>
              <a:defRPr sz="1412"/>
            </a:lvl1pPr>
          </a:lstStyle>
          <a:p>
            <a:pPr lvl="0"/>
            <a:fld id="{86CB4B4D-7CA3-9044-876B-883B54F8677D}" type="slidenum">
              <a:rPr/>
              <a:pPr lvl="0"/>
              <a:t>‹#›</a:t>
            </a:fld>
            <a:endParaRPr/>
          </a:p>
        </p:txBody>
      </p:sp>
    </p:spTree>
    <p:extLst>
      <p:ext uri="{BB962C8B-B14F-4D97-AF65-F5344CB8AC3E}">
        <p14:creationId xmlns:p14="http://schemas.microsoft.com/office/powerpoint/2010/main" val="3322501205"/>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x">
  <p:cSld name="23_Default">
    <p:spTree>
      <p:nvGrpSpPr>
        <p:cNvPr id="1" name=""/>
        <p:cNvGrpSpPr/>
        <p:nvPr/>
      </p:nvGrpSpPr>
      <p:grpSpPr>
        <a:xfrm>
          <a:off x="0" y="0"/>
          <a:ext cx="0" cy="0"/>
          <a:chOff x="0" y="0"/>
          <a:chExt cx="0" cy="0"/>
        </a:xfrm>
      </p:grpSpPr>
      <p:sp>
        <p:nvSpPr>
          <p:cNvPr id="115" name="Shape 115"/>
          <p:cNvSpPr/>
          <p:nvPr/>
        </p:nvSpPr>
        <p:spPr>
          <a:xfrm>
            <a:off x="1" y="3428999"/>
            <a:ext cx="8026977" cy="1404"/>
          </a:xfrm>
          <a:prstGeom prst="line">
            <a:avLst/>
          </a:prstGeom>
          <a:ln w="50760" cap="sq">
            <a:solidFill>
              <a:srgbClr val="800080"/>
            </a:solidFill>
            <a:miter/>
          </a:ln>
        </p:spPr>
        <p:txBody>
          <a:bodyPr lIns="0" tIns="0" rIns="0" bIns="0"/>
          <a:lstStyle/>
          <a:p>
            <a:pPr lvl="0">
              <a:defRPr sz="1200">
                <a:latin typeface="+mj-lt"/>
                <a:ea typeface="+mj-ea"/>
                <a:cs typeface="+mj-cs"/>
                <a:sym typeface="Helvetica"/>
              </a:defRPr>
            </a:pPr>
            <a:endParaRPr sz="1059"/>
          </a:p>
        </p:txBody>
      </p:sp>
      <p:sp>
        <p:nvSpPr>
          <p:cNvPr id="116" name="Shape 116"/>
          <p:cNvSpPr>
            <a:spLocks noGrp="1"/>
          </p:cNvSpPr>
          <p:nvPr>
            <p:ph type="sldNum" sz="quarter" idx="2"/>
          </p:nvPr>
        </p:nvSpPr>
        <p:spPr>
          <a:xfrm>
            <a:off x="6858000" y="6315805"/>
            <a:ext cx="1903556" cy="320990"/>
          </a:xfrm>
          <a:prstGeom prst="rect">
            <a:avLst/>
          </a:prstGeom>
        </p:spPr>
        <p:txBody>
          <a:bodyPr/>
          <a:lstStyle>
            <a:lvl1pPr algn="r">
              <a:tabLst>
                <a:tab pos="706008" algn="l"/>
                <a:tab pos="1423223" algn="l"/>
              </a:tabLst>
              <a:defRPr sz="1412"/>
            </a:lvl1pPr>
          </a:lstStyle>
          <a:p>
            <a:pPr lvl="0"/>
            <a:fld id="{86CB4B4D-7CA3-9044-876B-883B54F8677D}" type="slidenum">
              <a:rPr/>
              <a:pPr lvl="0"/>
              <a:t>‹#›</a:t>
            </a:fld>
            <a:endParaRPr/>
          </a:p>
        </p:txBody>
      </p:sp>
    </p:spTree>
    <p:extLst>
      <p:ext uri="{BB962C8B-B14F-4D97-AF65-F5344CB8AC3E}">
        <p14:creationId xmlns:p14="http://schemas.microsoft.com/office/powerpoint/2010/main" val="2268597130"/>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lIns="101882" tIns="50941" rIns="101882" bIns="50941"/>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lIns="101882" tIns="50941" rIns="101882" bIns="50941"/>
          <a:lstStyle>
            <a:lvl1pPr>
              <a:defRPr/>
            </a:lvl1pPr>
          </a:lstStyle>
          <a:p>
            <a:pPr>
              <a:defRPr/>
            </a:pPr>
            <a:endParaRPr lang="en-US"/>
          </a:p>
        </p:txBody>
      </p:sp>
      <p:sp>
        <p:nvSpPr>
          <p:cNvPr id="6" name="Rectangle 6"/>
          <p:cNvSpPr>
            <a:spLocks noGrp="1" noChangeArrowheads="1"/>
          </p:cNvSpPr>
          <p:nvPr>
            <p:ph type="sldNum" sz="quarter" idx="12"/>
          </p:nvPr>
        </p:nvSpPr>
        <p:spPr>
          <a:xfrm>
            <a:off x="6858000" y="6165530"/>
            <a:ext cx="1903556" cy="470262"/>
          </a:xfrm>
          <a:ln/>
        </p:spPr>
        <p:txBody>
          <a:bodyPr/>
          <a:lstStyle>
            <a:lvl1pPr>
              <a:defRPr/>
            </a:lvl1pPr>
          </a:lstStyle>
          <a:p>
            <a:pPr>
              <a:defRPr/>
            </a:pPr>
            <a:fld id="{B7175D83-BBFE-495D-8315-2C6CDD59C1B4}" type="slidenum">
              <a:rPr lang="en-US"/>
              <a:pPr>
                <a:defRPr/>
              </a:pPr>
              <a:t>‹#›</a:t>
            </a:fld>
            <a:endParaRPr lang="en-US"/>
          </a:p>
        </p:txBody>
      </p:sp>
    </p:spTree>
    <p:extLst>
      <p:ext uri="{BB962C8B-B14F-4D97-AF65-F5344CB8AC3E}">
        <p14:creationId xmlns:p14="http://schemas.microsoft.com/office/powerpoint/2010/main" val="14114192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35051" y="1676400"/>
            <a:ext cx="3787775" cy="4114800"/>
          </a:xfrm>
        </p:spPr>
        <p:txBody>
          <a:bodyPr/>
          <a:lstStyle>
            <a:lvl1pPr>
              <a:defRPr sz="2718"/>
            </a:lvl1pPr>
            <a:lvl2pPr>
              <a:defRPr sz="2330"/>
            </a:lvl2pPr>
            <a:lvl3pPr>
              <a:defRPr sz="1941"/>
            </a:lvl3pPr>
            <a:lvl4pPr>
              <a:defRPr sz="1747"/>
            </a:lvl4pPr>
            <a:lvl5pPr>
              <a:defRPr sz="1747"/>
            </a:lvl5pPr>
            <a:lvl6pPr>
              <a:defRPr sz="1747"/>
            </a:lvl6pPr>
            <a:lvl7pPr>
              <a:defRPr sz="1747"/>
            </a:lvl7pPr>
            <a:lvl8pPr>
              <a:defRPr sz="1747"/>
            </a:lvl8pPr>
            <a:lvl9pPr>
              <a:defRPr sz="174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75226" y="1676400"/>
            <a:ext cx="3787775" cy="4114800"/>
          </a:xfrm>
        </p:spPr>
        <p:txBody>
          <a:bodyPr/>
          <a:lstStyle>
            <a:lvl1pPr>
              <a:defRPr sz="2718"/>
            </a:lvl1pPr>
            <a:lvl2pPr>
              <a:defRPr sz="2330"/>
            </a:lvl2pPr>
            <a:lvl3pPr>
              <a:defRPr sz="1941"/>
            </a:lvl3pPr>
            <a:lvl4pPr>
              <a:defRPr sz="1747"/>
            </a:lvl4pPr>
            <a:lvl5pPr>
              <a:defRPr sz="1747"/>
            </a:lvl5pPr>
            <a:lvl6pPr>
              <a:defRPr sz="1747"/>
            </a:lvl6pPr>
            <a:lvl7pPr>
              <a:defRPr sz="1747"/>
            </a:lvl7pPr>
            <a:lvl8pPr>
              <a:defRPr sz="1747"/>
            </a:lvl8pPr>
            <a:lvl9pPr>
              <a:defRPr sz="174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6143A3D5-7A61-4129-B26C-2DB2AC9CDC2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489725C9-144F-44A1-A648-99FD096FA6E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a:extLst>
              <a:ext uri="{FF2B5EF4-FFF2-40B4-BE49-F238E27FC236}">
                <a16:creationId xmlns:a16="http://schemas.microsoft.com/office/drawing/2014/main" id="{6DBB8EE2-45AC-4716-BE3E-7EE30590375F}"/>
              </a:ext>
            </a:extLst>
          </p:cNvPr>
          <p:cNvSpPr>
            <a:spLocks noGrp="1" noChangeArrowheads="1"/>
          </p:cNvSpPr>
          <p:nvPr>
            <p:ph type="sldNum" sz="quarter" idx="12"/>
          </p:nvPr>
        </p:nvSpPr>
        <p:spPr>
          <a:xfrm>
            <a:off x="6858000" y="6165530"/>
            <a:ext cx="1903556" cy="470262"/>
          </a:xfrm>
          <a:ln/>
        </p:spPr>
        <p:txBody>
          <a:bodyPr/>
          <a:lstStyle>
            <a:lvl1pPr>
              <a:defRPr/>
            </a:lvl1pPr>
          </a:lstStyle>
          <a:p>
            <a:pPr>
              <a:defRPr/>
            </a:pPr>
            <a:fld id="{35790A8A-306A-4E38-A85E-F9ADBDE3EFA8}" type="slidenum">
              <a:rPr lang="en-US" altLang="en-US"/>
              <a:pPr>
                <a:defRPr/>
              </a:pPr>
              <a:t>‹#›</a:t>
            </a:fld>
            <a:endParaRPr lang="en-US" altLang="en-US"/>
          </a:p>
        </p:txBody>
      </p:sp>
    </p:spTree>
    <p:extLst>
      <p:ext uri="{BB962C8B-B14F-4D97-AF65-F5344CB8AC3E}">
        <p14:creationId xmlns:p14="http://schemas.microsoft.com/office/powerpoint/2010/main" val="14674287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ED3494A2-180F-4B42-93BF-F240ECC0075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4282F76B-D057-4A5D-9EAF-F1268029B36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7">
            <a:extLst>
              <a:ext uri="{FF2B5EF4-FFF2-40B4-BE49-F238E27FC236}">
                <a16:creationId xmlns:a16="http://schemas.microsoft.com/office/drawing/2014/main" id="{74AE2D92-618C-4B74-8DBB-EFC4B12908FD}"/>
              </a:ext>
            </a:extLst>
          </p:cNvPr>
          <p:cNvSpPr>
            <a:spLocks noGrp="1" noChangeArrowheads="1"/>
          </p:cNvSpPr>
          <p:nvPr>
            <p:ph type="sldNum" sz="quarter" idx="12"/>
          </p:nvPr>
        </p:nvSpPr>
        <p:spPr>
          <a:xfrm>
            <a:off x="6858000" y="6165530"/>
            <a:ext cx="1903556" cy="470262"/>
          </a:xfrm>
          <a:ln/>
        </p:spPr>
        <p:txBody>
          <a:bodyPr/>
          <a:lstStyle>
            <a:lvl1pPr>
              <a:defRPr/>
            </a:lvl1pPr>
          </a:lstStyle>
          <a:p>
            <a:pPr>
              <a:defRPr/>
            </a:pPr>
            <a:fld id="{DE30A2B0-09F0-49C5-90D5-C6DB0CF8920E}" type="slidenum">
              <a:rPr lang="en-US" altLang="en-US"/>
              <a:pPr>
                <a:defRPr/>
              </a:pPr>
              <a:t>‹#›</a:t>
            </a:fld>
            <a:endParaRPr lang="en-US" altLang="en-US"/>
          </a:p>
        </p:txBody>
      </p:sp>
    </p:spTree>
    <p:extLst>
      <p:ext uri="{BB962C8B-B14F-4D97-AF65-F5344CB8AC3E}">
        <p14:creationId xmlns:p14="http://schemas.microsoft.com/office/powerpoint/2010/main" val="3336025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E945A7B-D240-4757-9CA7-474068F3A93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D8772B3-7DE3-441A-B5EB-EE8C2DD74C7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F09F4BD-1DFA-43CF-B9C0-28F4D13D48D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B68616C-E16A-43B0-8695-FAC516107FC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EEA35F5-481D-40F2-B7AC-23B65B4D4D3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AB41D51-8B81-4CD6-A5C4-B57E5D4BD82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theme" Target="../theme/theme2.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latin typeface="+mn-lt"/>
                <a:cs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latin typeface="+mn-lt"/>
                <a:cs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latin typeface="+mn-lt"/>
                <a:cs typeface="Arial" pitchFamily="34" charset="0"/>
              </a:defRPr>
            </a:lvl1pPr>
          </a:lstStyle>
          <a:p>
            <a:pPr>
              <a:defRPr/>
            </a:pPr>
            <a:fld id="{FCEB0072-526D-4E6B-968E-8C127BFD34B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90"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1" y="1371319"/>
            <a:ext cx="8026977" cy="1404"/>
          </a:xfrm>
          <a:prstGeom prst="line">
            <a:avLst/>
          </a:prstGeom>
          <a:ln w="50760" cap="sq">
            <a:solidFill>
              <a:srgbClr val="800080"/>
            </a:solidFill>
            <a:miter/>
          </a:ln>
        </p:spPr>
        <p:txBody>
          <a:bodyPr lIns="0" tIns="0" rIns="0" bIns="0"/>
          <a:lstStyle/>
          <a:p>
            <a:pPr lvl="0">
              <a:defRPr sz="1200">
                <a:latin typeface="+mj-lt"/>
                <a:ea typeface="+mj-ea"/>
                <a:cs typeface="+mj-cs"/>
                <a:sym typeface="Helvetica"/>
              </a:defRPr>
            </a:pPr>
            <a:endParaRPr sz="1059"/>
          </a:p>
        </p:txBody>
      </p:sp>
      <p:sp>
        <p:nvSpPr>
          <p:cNvPr id="3" name="Shape 3"/>
          <p:cNvSpPr>
            <a:spLocks noGrp="1"/>
          </p:cNvSpPr>
          <p:nvPr>
            <p:ph type="title"/>
          </p:nvPr>
        </p:nvSpPr>
        <p:spPr>
          <a:xfrm>
            <a:off x="381000" y="1"/>
            <a:ext cx="7771535" cy="1369919"/>
          </a:xfrm>
          <a:prstGeom prst="rect">
            <a:avLst/>
          </a:prstGeom>
          <a:ln w="12700">
            <a:miter lim="400000"/>
          </a:ln>
          <a:extLst>
            <a:ext uri="{C572A759-6A51-4108-AA02-DFA0A04FC94B}">
              <ma14:wrappingTextBoxFlag xmlns:ma14="http://schemas.microsoft.com/office/mac/drawingml/2011/main" xmlns="" val="1"/>
            </a:ext>
          </a:extLst>
        </p:spPr>
        <p:txBody>
          <a:bodyPr lIns="51342" tIns="51342" rIns="51342" bIns="51342" anchor="b"/>
          <a:lstStyle/>
          <a:p>
            <a:pPr lvl="0">
              <a:defRPr sz="1800">
                <a:solidFill>
                  <a:srgbClr val="000000"/>
                </a:solidFill>
              </a:defRPr>
            </a:pPr>
            <a:r>
              <a:rPr sz="4324">
                <a:solidFill>
                  <a:srgbClr val="0000CC"/>
                </a:solidFill>
              </a:rPr>
              <a:t>Title Text</a:t>
            </a:r>
          </a:p>
        </p:txBody>
      </p:sp>
      <p:sp>
        <p:nvSpPr>
          <p:cNvPr id="4" name="Shape 4"/>
          <p:cNvSpPr>
            <a:spLocks noGrp="1"/>
          </p:cNvSpPr>
          <p:nvPr>
            <p:ph type="body" idx="1"/>
          </p:nvPr>
        </p:nvSpPr>
        <p:spPr>
          <a:xfrm>
            <a:off x="1034762" y="1676680"/>
            <a:ext cx="7726795" cy="5181320"/>
          </a:xfrm>
          <a:prstGeom prst="rect">
            <a:avLst/>
          </a:prstGeom>
          <a:ln w="12700">
            <a:miter lim="400000"/>
          </a:ln>
          <a:extLst>
            <a:ext uri="{C572A759-6A51-4108-AA02-DFA0A04FC94B}">
              <ma14:wrappingTextBoxFlag xmlns:ma14="http://schemas.microsoft.com/office/mac/drawingml/2011/main" xmlns="" val="1"/>
            </a:ext>
          </a:extLst>
        </p:spPr>
        <p:txBody>
          <a:bodyPr lIns="51342" tIns="51342" rIns="51342" bIns="51342"/>
          <a:lstStyle/>
          <a:p>
            <a:pPr lvl="0">
              <a:defRPr sz="1800"/>
            </a:pPr>
            <a:r>
              <a:rPr sz="3177"/>
              <a:t>Body Level One</a:t>
            </a:r>
          </a:p>
          <a:p>
            <a:pPr lvl="1">
              <a:defRPr sz="1800"/>
            </a:pPr>
            <a:r>
              <a:rPr sz="3177"/>
              <a:t>Body Level Two</a:t>
            </a:r>
          </a:p>
          <a:p>
            <a:pPr lvl="2">
              <a:defRPr sz="1800"/>
            </a:pPr>
            <a:r>
              <a:rPr sz="3177"/>
              <a:t>Body Level Three</a:t>
            </a:r>
          </a:p>
          <a:p>
            <a:pPr lvl="3">
              <a:defRPr sz="1800"/>
            </a:pPr>
            <a:r>
              <a:rPr sz="3177"/>
              <a:t>Body Level Four</a:t>
            </a:r>
          </a:p>
          <a:p>
            <a:pPr lvl="4">
              <a:defRPr sz="1800"/>
            </a:pPr>
            <a:r>
              <a:rPr sz="3177"/>
              <a:t>Body Level Five</a:t>
            </a:r>
          </a:p>
        </p:txBody>
      </p:sp>
      <p:sp>
        <p:nvSpPr>
          <p:cNvPr id="5" name="Shape 5"/>
          <p:cNvSpPr>
            <a:spLocks noGrp="1"/>
          </p:cNvSpPr>
          <p:nvPr>
            <p:ph type="sldNum" sz="quarter" idx="2"/>
          </p:nvPr>
        </p:nvSpPr>
        <p:spPr>
          <a:xfrm>
            <a:off x="6858000" y="6165529"/>
            <a:ext cx="1903556" cy="470262"/>
          </a:xfrm>
          <a:prstGeom prst="rect">
            <a:avLst/>
          </a:prstGeom>
          <a:ln w="12700">
            <a:miter lim="400000"/>
          </a:ln>
        </p:spPr>
        <p:txBody>
          <a:bodyPr lIns="51342" tIns="51342" rIns="51342" bIns="51342" anchor="ctr">
            <a:spAutoFit/>
          </a:bodyPr>
          <a:lstStyle>
            <a:lvl1pPr defTabSz="449660">
              <a:tabLst>
                <a:tab pos="896518" algn="l"/>
                <a:tab pos="1793037" algn="l"/>
                <a:tab pos="2689555" algn="l"/>
                <a:tab pos="3586074" algn="l"/>
                <a:tab pos="4493798" algn="l"/>
                <a:tab pos="5390317" algn="l"/>
                <a:tab pos="6286835" algn="l"/>
                <a:tab pos="7183354" algn="l"/>
                <a:tab pos="8091079" algn="l"/>
                <a:tab pos="8987597" algn="l"/>
                <a:tab pos="9884115" algn="l"/>
              </a:tabLst>
              <a:defRPr sz="2382"/>
            </a:lvl1pPr>
          </a:lstStyle>
          <a:p>
            <a:pPr lvl="0"/>
            <a:fld id="{86CB4B4D-7CA3-9044-876B-883B54F8677D}" type="slidenum">
              <a:rPr/>
              <a:pPr lvl="0"/>
              <a:t>‹#›</a:t>
            </a:fld>
            <a:endParaRPr/>
          </a:p>
        </p:txBody>
      </p:sp>
    </p:spTree>
    <p:extLst>
      <p:ext uri="{BB962C8B-B14F-4D97-AF65-F5344CB8AC3E}">
        <p14:creationId xmlns:p14="http://schemas.microsoft.com/office/powerpoint/2010/main" val="195730098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Lst>
  <p:transition spd="med"/>
  <p:hf hdr="0" ftr="0" dt="0"/>
  <p:txStyles>
    <p:titleStyle>
      <a:lvl1pPr defTabSz="449660">
        <a:defRPr sz="4324">
          <a:solidFill>
            <a:srgbClr val="0000CC"/>
          </a:solidFill>
          <a:latin typeface="Times New Roman"/>
          <a:ea typeface="Times New Roman"/>
          <a:cs typeface="Times New Roman"/>
          <a:sym typeface="Times New Roman"/>
        </a:defRPr>
      </a:lvl1pPr>
      <a:lvl2pPr defTabSz="449660">
        <a:defRPr sz="4324">
          <a:solidFill>
            <a:srgbClr val="0000CC"/>
          </a:solidFill>
          <a:latin typeface="Times New Roman"/>
          <a:ea typeface="Times New Roman"/>
          <a:cs typeface="Times New Roman"/>
          <a:sym typeface="Times New Roman"/>
        </a:defRPr>
      </a:lvl2pPr>
      <a:lvl3pPr defTabSz="449660">
        <a:defRPr sz="4324">
          <a:solidFill>
            <a:srgbClr val="0000CC"/>
          </a:solidFill>
          <a:latin typeface="Times New Roman"/>
          <a:ea typeface="Times New Roman"/>
          <a:cs typeface="Times New Roman"/>
          <a:sym typeface="Times New Roman"/>
        </a:defRPr>
      </a:lvl3pPr>
      <a:lvl4pPr defTabSz="449660">
        <a:defRPr sz="4324">
          <a:solidFill>
            <a:srgbClr val="0000CC"/>
          </a:solidFill>
          <a:latin typeface="Times New Roman"/>
          <a:ea typeface="Times New Roman"/>
          <a:cs typeface="Times New Roman"/>
          <a:sym typeface="Times New Roman"/>
        </a:defRPr>
      </a:lvl4pPr>
      <a:lvl5pPr defTabSz="449660">
        <a:defRPr sz="4324">
          <a:solidFill>
            <a:srgbClr val="0000CC"/>
          </a:solidFill>
          <a:latin typeface="Times New Roman"/>
          <a:ea typeface="Times New Roman"/>
          <a:cs typeface="Times New Roman"/>
          <a:sym typeface="Times New Roman"/>
        </a:defRPr>
      </a:lvl5pPr>
      <a:lvl6pPr indent="403433" defTabSz="449660">
        <a:defRPr sz="4324">
          <a:solidFill>
            <a:srgbClr val="0000CC"/>
          </a:solidFill>
          <a:latin typeface="Times New Roman"/>
          <a:ea typeface="Times New Roman"/>
          <a:cs typeface="Times New Roman"/>
          <a:sym typeface="Times New Roman"/>
        </a:defRPr>
      </a:lvl6pPr>
      <a:lvl7pPr indent="806867" defTabSz="449660">
        <a:defRPr sz="4324">
          <a:solidFill>
            <a:srgbClr val="0000CC"/>
          </a:solidFill>
          <a:latin typeface="Times New Roman"/>
          <a:ea typeface="Times New Roman"/>
          <a:cs typeface="Times New Roman"/>
          <a:sym typeface="Times New Roman"/>
        </a:defRPr>
      </a:lvl7pPr>
      <a:lvl8pPr indent="1210300" defTabSz="449660">
        <a:defRPr sz="4324">
          <a:solidFill>
            <a:srgbClr val="0000CC"/>
          </a:solidFill>
          <a:latin typeface="Times New Roman"/>
          <a:ea typeface="Times New Roman"/>
          <a:cs typeface="Times New Roman"/>
          <a:sym typeface="Times New Roman"/>
        </a:defRPr>
      </a:lvl8pPr>
      <a:lvl9pPr indent="1613733" defTabSz="449660">
        <a:defRPr sz="4324">
          <a:solidFill>
            <a:srgbClr val="0000CC"/>
          </a:solidFill>
          <a:latin typeface="Times New Roman"/>
          <a:ea typeface="Times New Roman"/>
          <a:cs typeface="Times New Roman"/>
          <a:sym typeface="Times New Roman"/>
        </a:defRPr>
      </a:lvl9pPr>
    </p:titleStyle>
    <p:bodyStyle>
      <a:lvl1pPr marL="337595" indent="-337595" defTabSz="449660">
        <a:spcBef>
          <a:spcPts val="706"/>
        </a:spcBef>
        <a:defRPr sz="3177">
          <a:latin typeface="Times New Roman"/>
          <a:ea typeface="Times New Roman"/>
          <a:cs typeface="Times New Roman"/>
          <a:sym typeface="Times New Roman"/>
        </a:defRPr>
      </a:lvl1pPr>
      <a:lvl2pPr marL="337595" indent="112065" defTabSz="449660">
        <a:spcBef>
          <a:spcPts val="706"/>
        </a:spcBef>
        <a:defRPr sz="3177">
          <a:latin typeface="Times New Roman"/>
          <a:ea typeface="Times New Roman"/>
          <a:cs typeface="Times New Roman"/>
          <a:sym typeface="Times New Roman"/>
        </a:defRPr>
      </a:lvl2pPr>
      <a:lvl3pPr marL="337595" indent="561724" defTabSz="449660">
        <a:spcBef>
          <a:spcPts val="706"/>
        </a:spcBef>
        <a:defRPr sz="3177">
          <a:latin typeface="Times New Roman"/>
          <a:ea typeface="Times New Roman"/>
          <a:cs typeface="Times New Roman"/>
          <a:sym typeface="Times New Roman"/>
        </a:defRPr>
      </a:lvl3pPr>
      <a:lvl4pPr marL="337595" indent="1011385" defTabSz="449660">
        <a:spcBef>
          <a:spcPts val="706"/>
        </a:spcBef>
        <a:defRPr sz="3177">
          <a:latin typeface="Times New Roman"/>
          <a:ea typeface="Times New Roman"/>
          <a:cs typeface="Times New Roman"/>
          <a:sym typeface="Times New Roman"/>
        </a:defRPr>
      </a:lvl4pPr>
      <a:lvl5pPr marL="337595" indent="1461044" defTabSz="449660">
        <a:spcBef>
          <a:spcPts val="706"/>
        </a:spcBef>
        <a:defRPr sz="3177">
          <a:latin typeface="Times New Roman"/>
          <a:ea typeface="Times New Roman"/>
          <a:cs typeface="Times New Roman"/>
          <a:sym typeface="Times New Roman"/>
        </a:defRPr>
      </a:lvl5pPr>
      <a:lvl6pPr marL="337595" indent="1864478" defTabSz="449660">
        <a:spcBef>
          <a:spcPts val="706"/>
        </a:spcBef>
        <a:defRPr sz="3177">
          <a:latin typeface="Times New Roman"/>
          <a:ea typeface="Times New Roman"/>
          <a:cs typeface="Times New Roman"/>
          <a:sym typeface="Times New Roman"/>
        </a:defRPr>
      </a:lvl6pPr>
      <a:lvl7pPr marL="337595" indent="2267911" defTabSz="449660">
        <a:spcBef>
          <a:spcPts val="706"/>
        </a:spcBef>
        <a:defRPr sz="3177">
          <a:latin typeface="Times New Roman"/>
          <a:ea typeface="Times New Roman"/>
          <a:cs typeface="Times New Roman"/>
          <a:sym typeface="Times New Roman"/>
        </a:defRPr>
      </a:lvl7pPr>
      <a:lvl8pPr marL="337595" indent="2671344" defTabSz="449660">
        <a:spcBef>
          <a:spcPts val="706"/>
        </a:spcBef>
        <a:defRPr sz="3177">
          <a:latin typeface="Times New Roman"/>
          <a:ea typeface="Times New Roman"/>
          <a:cs typeface="Times New Roman"/>
          <a:sym typeface="Times New Roman"/>
        </a:defRPr>
      </a:lvl8pPr>
      <a:lvl9pPr marL="337595" indent="3074778" defTabSz="449660">
        <a:spcBef>
          <a:spcPts val="706"/>
        </a:spcBef>
        <a:defRPr sz="3177">
          <a:latin typeface="Times New Roman"/>
          <a:ea typeface="Times New Roman"/>
          <a:cs typeface="Times New Roman"/>
          <a:sym typeface="Times New Roman"/>
        </a:defRPr>
      </a:lvl9pPr>
    </p:bodyStyle>
    <p:otherStyle>
      <a:lvl1pPr defTabSz="449660">
        <a:tabLst>
          <a:tab pos="896518" algn="l"/>
          <a:tab pos="1793037" algn="l"/>
          <a:tab pos="2689555" algn="l"/>
          <a:tab pos="3586074" algn="l"/>
          <a:tab pos="4493798" algn="l"/>
          <a:tab pos="5390317" algn="l"/>
          <a:tab pos="6286835" algn="l"/>
          <a:tab pos="7183354" algn="l"/>
          <a:tab pos="8091079" algn="l"/>
          <a:tab pos="8987597" algn="l"/>
          <a:tab pos="9884115" algn="l"/>
        </a:tabLst>
        <a:defRPr sz="2382">
          <a:solidFill>
            <a:schemeClr val="tx1"/>
          </a:solidFill>
          <a:latin typeface="+mn-lt"/>
          <a:ea typeface="+mn-ea"/>
          <a:cs typeface="+mn-cs"/>
          <a:sym typeface="Times New Roman"/>
        </a:defRPr>
      </a:lvl1pPr>
      <a:lvl2pPr indent="403433" defTabSz="449660">
        <a:tabLst>
          <a:tab pos="896518" algn="l"/>
          <a:tab pos="1793037" algn="l"/>
          <a:tab pos="2689555" algn="l"/>
          <a:tab pos="3586074" algn="l"/>
          <a:tab pos="4493798" algn="l"/>
          <a:tab pos="5390317" algn="l"/>
          <a:tab pos="6286835" algn="l"/>
          <a:tab pos="7183354" algn="l"/>
          <a:tab pos="8091079" algn="l"/>
          <a:tab pos="8987597" algn="l"/>
          <a:tab pos="9884115" algn="l"/>
        </a:tabLst>
        <a:defRPr sz="2382">
          <a:solidFill>
            <a:schemeClr val="tx1"/>
          </a:solidFill>
          <a:latin typeface="+mn-lt"/>
          <a:ea typeface="+mn-ea"/>
          <a:cs typeface="+mn-cs"/>
          <a:sym typeface="Times New Roman"/>
        </a:defRPr>
      </a:lvl2pPr>
      <a:lvl3pPr indent="806867" defTabSz="449660">
        <a:tabLst>
          <a:tab pos="896518" algn="l"/>
          <a:tab pos="1793037" algn="l"/>
          <a:tab pos="2689555" algn="l"/>
          <a:tab pos="3586074" algn="l"/>
          <a:tab pos="4493798" algn="l"/>
          <a:tab pos="5390317" algn="l"/>
          <a:tab pos="6286835" algn="l"/>
          <a:tab pos="7183354" algn="l"/>
          <a:tab pos="8091079" algn="l"/>
          <a:tab pos="8987597" algn="l"/>
          <a:tab pos="9884115" algn="l"/>
        </a:tabLst>
        <a:defRPr sz="2382">
          <a:solidFill>
            <a:schemeClr val="tx1"/>
          </a:solidFill>
          <a:latin typeface="+mn-lt"/>
          <a:ea typeface="+mn-ea"/>
          <a:cs typeface="+mn-cs"/>
          <a:sym typeface="Times New Roman"/>
        </a:defRPr>
      </a:lvl3pPr>
      <a:lvl4pPr indent="1210300" defTabSz="449660">
        <a:tabLst>
          <a:tab pos="896518" algn="l"/>
          <a:tab pos="1793037" algn="l"/>
          <a:tab pos="2689555" algn="l"/>
          <a:tab pos="3586074" algn="l"/>
          <a:tab pos="4493798" algn="l"/>
          <a:tab pos="5390317" algn="l"/>
          <a:tab pos="6286835" algn="l"/>
          <a:tab pos="7183354" algn="l"/>
          <a:tab pos="8091079" algn="l"/>
          <a:tab pos="8987597" algn="l"/>
          <a:tab pos="9884115" algn="l"/>
        </a:tabLst>
        <a:defRPr sz="2382">
          <a:solidFill>
            <a:schemeClr val="tx1"/>
          </a:solidFill>
          <a:latin typeface="+mn-lt"/>
          <a:ea typeface="+mn-ea"/>
          <a:cs typeface="+mn-cs"/>
          <a:sym typeface="Times New Roman"/>
        </a:defRPr>
      </a:lvl4pPr>
      <a:lvl5pPr indent="1613733" defTabSz="449660">
        <a:tabLst>
          <a:tab pos="896518" algn="l"/>
          <a:tab pos="1793037" algn="l"/>
          <a:tab pos="2689555" algn="l"/>
          <a:tab pos="3586074" algn="l"/>
          <a:tab pos="4493798" algn="l"/>
          <a:tab pos="5390317" algn="l"/>
          <a:tab pos="6286835" algn="l"/>
          <a:tab pos="7183354" algn="l"/>
          <a:tab pos="8091079" algn="l"/>
          <a:tab pos="8987597" algn="l"/>
          <a:tab pos="9884115" algn="l"/>
        </a:tabLst>
        <a:defRPr sz="2382">
          <a:solidFill>
            <a:schemeClr val="tx1"/>
          </a:solidFill>
          <a:latin typeface="+mn-lt"/>
          <a:ea typeface="+mn-ea"/>
          <a:cs typeface="+mn-cs"/>
          <a:sym typeface="Times New Roman"/>
        </a:defRPr>
      </a:lvl5pPr>
      <a:lvl6pPr defTabSz="449660">
        <a:tabLst>
          <a:tab pos="896518" algn="l"/>
          <a:tab pos="1793037" algn="l"/>
          <a:tab pos="2689555" algn="l"/>
          <a:tab pos="3586074" algn="l"/>
          <a:tab pos="4493798" algn="l"/>
          <a:tab pos="5390317" algn="l"/>
          <a:tab pos="6286835" algn="l"/>
          <a:tab pos="7183354" algn="l"/>
          <a:tab pos="8091079" algn="l"/>
          <a:tab pos="8987597" algn="l"/>
          <a:tab pos="9884115" algn="l"/>
        </a:tabLst>
        <a:defRPr sz="2382">
          <a:solidFill>
            <a:schemeClr val="tx1"/>
          </a:solidFill>
          <a:latin typeface="+mn-lt"/>
          <a:ea typeface="+mn-ea"/>
          <a:cs typeface="+mn-cs"/>
          <a:sym typeface="Times New Roman"/>
        </a:defRPr>
      </a:lvl6pPr>
      <a:lvl7pPr defTabSz="449660">
        <a:tabLst>
          <a:tab pos="896518" algn="l"/>
          <a:tab pos="1793037" algn="l"/>
          <a:tab pos="2689555" algn="l"/>
          <a:tab pos="3586074" algn="l"/>
          <a:tab pos="4493798" algn="l"/>
          <a:tab pos="5390317" algn="l"/>
          <a:tab pos="6286835" algn="l"/>
          <a:tab pos="7183354" algn="l"/>
          <a:tab pos="8091079" algn="l"/>
          <a:tab pos="8987597" algn="l"/>
          <a:tab pos="9884115" algn="l"/>
        </a:tabLst>
        <a:defRPr sz="2382">
          <a:solidFill>
            <a:schemeClr val="tx1"/>
          </a:solidFill>
          <a:latin typeface="+mn-lt"/>
          <a:ea typeface="+mn-ea"/>
          <a:cs typeface="+mn-cs"/>
          <a:sym typeface="Times New Roman"/>
        </a:defRPr>
      </a:lvl7pPr>
      <a:lvl8pPr defTabSz="449660">
        <a:tabLst>
          <a:tab pos="896518" algn="l"/>
          <a:tab pos="1793037" algn="l"/>
          <a:tab pos="2689555" algn="l"/>
          <a:tab pos="3586074" algn="l"/>
          <a:tab pos="4493798" algn="l"/>
          <a:tab pos="5390317" algn="l"/>
          <a:tab pos="6286835" algn="l"/>
          <a:tab pos="7183354" algn="l"/>
          <a:tab pos="8091079" algn="l"/>
          <a:tab pos="8987597" algn="l"/>
          <a:tab pos="9884115" algn="l"/>
        </a:tabLst>
        <a:defRPr sz="2382">
          <a:solidFill>
            <a:schemeClr val="tx1"/>
          </a:solidFill>
          <a:latin typeface="+mn-lt"/>
          <a:ea typeface="+mn-ea"/>
          <a:cs typeface="+mn-cs"/>
          <a:sym typeface="Times New Roman"/>
        </a:defRPr>
      </a:lvl8pPr>
      <a:lvl9pPr defTabSz="449660">
        <a:tabLst>
          <a:tab pos="896518" algn="l"/>
          <a:tab pos="1793037" algn="l"/>
          <a:tab pos="2689555" algn="l"/>
          <a:tab pos="3586074" algn="l"/>
          <a:tab pos="4493798" algn="l"/>
          <a:tab pos="5390317" algn="l"/>
          <a:tab pos="6286835" algn="l"/>
          <a:tab pos="7183354" algn="l"/>
          <a:tab pos="8091079" algn="l"/>
          <a:tab pos="8987597" algn="l"/>
          <a:tab pos="9884115" algn="l"/>
        </a:tabLst>
        <a:defRPr sz="2382">
          <a:solidFill>
            <a:schemeClr val="tx1"/>
          </a:solidFill>
          <a:latin typeface="+mn-lt"/>
          <a:ea typeface="+mn-ea"/>
          <a:cs typeface="+mn-cs"/>
          <a:sym typeface="Times New Roman"/>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3.xml"/><Relationship Id="rId1" Type="http://schemas.openxmlformats.org/officeDocument/2006/relationships/slideLayout" Target="../slideLayouts/slideLayout38.xml"/><Relationship Id="rId4" Type="http://schemas.openxmlformats.org/officeDocument/2006/relationships/image" Target="../media/image9.wmf"/></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16.xml.rels><?xml version="1.0" encoding="UTF-8" standalone="yes"?>
<Relationships xmlns="http://schemas.openxmlformats.org/package/2006/relationships"><Relationship Id="rId3" Type="http://schemas.openxmlformats.org/officeDocument/2006/relationships/hyperlink" Target="http://www.medicare.gov/"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17.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www.medicare.gov/"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hyperlink" Target="http://www.ssa.gov/"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6.sv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wmf"/><Relationship Id="rId7" Type="http://schemas.openxmlformats.org/officeDocument/2006/relationships/image" Target="../media/image20.wmf"/><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oleObject" Target="../embeddings/oleObject4.bin"/><Relationship Id="rId5" Type="http://schemas.openxmlformats.org/officeDocument/2006/relationships/image" Target="../media/image19.wmf"/><Relationship Id="rId4" Type="http://schemas.openxmlformats.org/officeDocument/2006/relationships/oleObject" Target="../embeddings/oleObject3.bin"/></Relationships>
</file>

<file path=ppt/slides/_rels/slide22.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www.medicare.gov/"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www.medicare.gov/"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7.sv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tricare.osd.mil/tfl"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www.va.gov/" TargetMode="External"/><Relationship Id="rId5" Type="http://schemas.openxmlformats.org/officeDocument/2006/relationships/image" Target="../media/image30.wmf"/><Relationship Id="rId4" Type="http://schemas.openxmlformats.org/officeDocument/2006/relationships/image" Target="../media/image29.jpeg"/></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hyperlink" Target="http://www.stopmedicarefraud.gov/"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35.wmf"/><Relationship Id="rId4" Type="http://schemas.openxmlformats.org/officeDocument/2006/relationships/image" Target="../media/image34.jpeg"/></Relationships>
</file>

<file path=ppt/slides/_rels/slide3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medicare.gov/"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hyperlink" Target="http://www.insurance.ca.gov/" TargetMode="External"/><Relationship Id="rId4" Type="http://schemas.openxmlformats.org/officeDocument/2006/relationships/hyperlink" Target="http://www.cahealthadvocates.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hyperlink" Target="http://www.scanfoundation.org/"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45.xml"/><Relationship Id="rId1" Type="http://schemas.openxmlformats.org/officeDocument/2006/relationships/slideLayout" Target="../slideLayouts/slideLayout4.xml"/><Relationship Id="rId4" Type="http://schemas.openxmlformats.org/officeDocument/2006/relationships/image" Target="../media/image42.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hyperlink" Target="http://www.canhr.org/" TargetMode="External"/><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hyperlink" Target="http://www.insurance.ca.gov/consumers" TargetMode="Externa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8" Type="http://schemas.openxmlformats.org/officeDocument/2006/relationships/hyperlink" Target="https://www.newyorklife.com/products/long-term-care-insurance" TargetMode="External"/><Relationship Id="rId3" Type="http://schemas.openxmlformats.org/officeDocument/2006/relationships/hyperlink" Target="https://www.bankerslife.com/" TargetMode="External"/><Relationship Id="rId7" Type="http://schemas.openxmlformats.org/officeDocument/2006/relationships/hyperlink" Target="https://www.metlife.com/ltc/" TargetMode="External"/><Relationship Id="rId2" Type="http://schemas.openxmlformats.org/officeDocument/2006/relationships/notesSlide" Target="../notesSlides/notesSlide59.xml"/><Relationship Id="rId1" Type="http://schemas.openxmlformats.org/officeDocument/2006/relationships/slideLayout" Target="../slideLayouts/slideLayout7.xml"/><Relationship Id="rId6" Type="http://schemas.openxmlformats.org/officeDocument/2006/relationships/hyperlink" Target="https://www.johnhancock.com/life-insurance.html" TargetMode="External"/><Relationship Id="rId11" Type="http://schemas.openxmlformats.org/officeDocument/2006/relationships/image" Target="../media/image47.jpeg"/><Relationship Id="rId5" Type="http://schemas.openxmlformats.org/officeDocument/2006/relationships/hyperlink" Target="https://www.genworth.com/" TargetMode="External"/><Relationship Id="rId10" Type="http://schemas.openxmlformats.org/officeDocument/2006/relationships/hyperlink" Target="https://www.calperslongtermcare.com/" TargetMode="External"/><Relationship Id="rId4" Type="http://schemas.openxmlformats.org/officeDocument/2006/relationships/hyperlink" Target="https://www.cna.com/" TargetMode="External"/><Relationship Id="rId9" Type="http://schemas.openxmlformats.org/officeDocument/2006/relationships/hyperlink" Target="https://www.transamerica.com/individual/what-we-offer/products/insuranc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ssa.gov/"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notesSlide" Target="../notesSlides/notesSlide65.xml"/><Relationship Id="rId1" Type="http://schemas.openxmlformats.org/officeDocument/2006/relationships/slideLayout" Target="../slideLayouts/slideLayout7.xml"/><Relationship Id="rId4" Type="http://schemas.openxmlformats.org/officeDocument/2006/relationships/image" Target="../media/image53.wmf"/></Relationships>
</file>

<file path=ppt/slides/_rels/slide66.xml.rels><?xml version="1.0" encoding="UTF-8" standalone="yes"?>
<Relationships xmlns="http://schemas.openxmlformats.org/package/2006/relationships"><Relationship Id="rId8" Type="http://schemas.openxmlformats.org/officeDocument/2006/relationships/hyperlink" Target="http://www.aging.ca.gov/" TargetMode="External"/><Relationship Id="rId3" Type="http://schemas.openxmlformats.org/officeDocument/2006/relationships/hyperlink" Target="http://www.longtermcare.gov/" TargetMode="External"/><Relationship Id="rId7" Type="http://schemas.openxmlformats.org/officeDocument/2006/relationships/hyperlink" Target="http://www.canhr.org/"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hyperlink" Target="http://www.cahealthadvocates.org/" TargetMode="External"/><Relationship Id="rId5" Type="http://schemas.openxmlformats.org/officeDocument/2006/relationships/hyperlink" Target="http://www.rureadyca.org/" TargetMode="External"/><Relationship Id="rId4" Type="http://schemas.openxmlformats.org/officeDocument/2006/relationships/hyperlink" Target="http://www.insurance.ca.gov/"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http://www.lashicap.org/"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6"/>
          <p:cNvSpPr>
            <a:spLocks noGrp="1" noChangeArrowheads="1"/>
          </p:cNvSpPr>
          <p:nvPr>
            <p:ph type="ctrTitle"/>
          </p:nvPr>
        </p:nvSpPr>
        <p:spPr>
          <a:xfrm>
            <a:off x="685800" y="609601"/>
            <a:ext cx="7620000" cy="2133600"/>
          </a:xfrm>
        </p:spPr>
        <p:txBody>
          <a:bodyPr/>
          <a:lstStyle/>
          <a:p>
            <a:pPr eaLnBrk="1" hangingPunct="1">
              <a:spcBef>
                <a:spcPts val="0"/>
              </a:spcBef>
            </a:pPr>
            <a:r>
              <a:rPr lang="en-US" altLang="en-US" sz="4000" b="1" dirty="0">
                <a:solidFill>
                  <a:srgbClr val="333399"/>
                </a:solidFill>
                <a:latin typeface="Arial" panose="020B0604020202020204" pitchFamily="34" charset="0"/>
                <a:cs typeface="Arial" panose="020B0604020202020204" pitchFamily="34" charset="0"/>
              </a:rPr>
              <a:t>Understanding Medicare and Long-Term Care: </a:t>
            </a:r>
            <a:br>
              <a:rPr lang="en-US" altLang="en-US" sz="4000" b="1" dirty="0">
                <a:solidFill>
                  <a:srgbClr val="333399"/>
                </a:solidFill>
                <a:latin typeface="Arial" panose="020B0604020202020204" pitchFamily="34" charset="0"/>
                <a:cs typeface="Arial" panose="020B0604020202020204" pitchFamily="34" charset="0"/>
              </a:rPr>
            </a:br>
            <a:r>
              <a:rPr lang="en-US" altLang="en-US" sz="4000" b="1" dirty="0">
                <a:solidFill>
                  <a:schemeClr val="accent2"/>
                </a:solidFill>
                <a:latin typeface="Arial" panose="020B0604020202020204" pitchFamily="34" charset="0"/>
                <a:cs typeface="Arial" panose="020B0604020202020204" pitchFamily="34" charset="0"/>
              </a:rPr>
              <a:t>An Overview of Coverage </a:t>
            </a:r>
            <a:br>
              <a:rPr lang="en-US" altLang="en-US" sz="4000" b="1" dirty="0">
                <a:solidFill>
                  <a:schemeClr val="accent2"/>
                </a:solidFill>
                <a:latin typeface="Arial" panose="020B0604020202020204" pitchFamily="34" charset="0"/>
                <a:cs typeface="Arial" panose="020B0604020202020204" pitchFamily="34" charset="0"/>
              </a:rPr>
            </a:br>
            <a:r>
              <a:rPr lang="en-US" altLang="en-US" sz="4000" b="1" dirty="0">
                <a:solidFill>
                  <a:schemeClr val="accent2"/>
                </a:solidFill>
                <a:latin typeface="Arial" panose="020B0604020202020204" pitchFamily="34" charset="0"/>
                <a:cs typeface="Arial" panose="020B0604020202020204" pitchFamily="34" charset="0"/>
              </a:rPr>
              <a:t>and Options</a:t>
            </a:r>
            <a:endParaRPr lang="en-US" altLang="en-US" sz="4000" b="1" dirty="0">
              <a:solidFill>
                <a:srgbClr val="333399"/>
              </a:solidFill>
              <a:latin typeface="Arial" panose="020B0604020202020204" pitchFamily="34" charset="0"/>
              <a:cs typeface="Arial" panose="020B0604020202020204" pitchFamily="34" charset="0"/>
            </a:endParaRPr>
          </a:p>
        </p:txBody>
      </p:sp>
      <p:sp>
        <p:nvSpPr>
          <p:cNvPr id="49154" name="Rectangle 7"/>
          <p:cNvSpPr>
            <a:spLocks noGrp="1" noChangeArrowheads="1"/>
          </p:cNvSpPr>
          <p:nvPr>
            <p:ph type="subTitle" idx="1"/>
          </p:nvPr>
        </p:nvSpPr>
        <p:spPr>
          <a:xfrm>
            <a:off x="762000" y="3062286"/>
            <a:ext cx="7543800" cy="2667000"/>
          </a:xfrm>
        </p:spPr>
        <p:txBody>
          <a:bodyPr/>
          <a:lstStyle/>
          <a:p>
            <a:pPr eaLnBrk="1" hangingPunct="1"/>
            <a:r>
              <a:rPr lang="en-US" altLang="en-US" sz="2400" dirty="0">
                <a:latin typeface="Bookman Old Style" pitchFamily="18" charset="0"/>
              </a:rPr>
              <a:t>Presented by HICAP</a:t>
            </a:r>
          </a:p>
          <a:p>
            <a:pPr eaLnBrk="1" hangingPunct="1"/>
            <a:r>
              <a:rPr lang="en-US" altLang="en-US" sz="2400" dirty="0">
                <a:latin typeface="Bookman Old Style" pitchFamily="18" charset="0"/>
              </a:rPr>
              <a:t>The Health Insurance Counseling and </a:t>
            </a:r>
          </a:p>
          <a:p>
            <a:pPr eaLnBrk="1" hangingPunct="1"/>
            <a:r>
              <a:rPr lang="en-US" altLang="en-US" sz="2400" dirty="0">
                <a:latin typeface="Bookman Old Style" pitchFamily="18" charset="0"/>
              </a:rPr>
              <a:t>Advocacy Program </a:t>
            </a:r>
          </a:p>
          <a:p>
            <a:pPr eaLnBrk="1" hangingPunct="1"/>
            <a:r>
              <a:rPr lang="en-US" altLang="en-US" sz="2400" dirty="0">
                <a:latin typeface="Bookman Old Style" pitchFamily="18" charset="0"/>
              </a:rPr>
              <a:t>&amp;</a:t>
            </a:r>
            <a:br>
              <a:rPr lang="en-US" altLang="en-US" sz="2400" dirty="0">
                <a:latin typeface="Bookman Old Style" pitchFamily="18" charset="0"/>
              </a:rPr>
            </a:br>
            <a:r>
              <a:rPr lang="en-US" altLang="en-US" sz="2400" dirty="0">
                <a:latin typeface="Bookman Old Style" pitchFamily="18" charset="0"/>
              </a:rPr>
              <a:t>  Legal Assistance for Seniors </a:t>
            </a:r>
            <a:endParaRPr lang="en-US" altLang="en-US" dirty="0">
              <a:latin typeface="Bookman Old Style" pitchFamily="18" charset="0"/>
            </a:endParaRPr>
          </a:p>
        </p:txBody>
      </p:sp>
      <p:sp>
        <p:nvSpPr>
          <p:cNvPr id="49155" name="Line 8"/>
          <p:cNvSpPr>
            <a:spLocks noChangeShapeType="1"/>
          </p:cNvSpPr>
          <p:nvPr/>
        </p:nvSpPr>
        <p:spPr bwMode="auto">
          <a:xfrm>
            <a:off x="228600" y="2971800"/>
            <a:ext cx="8686800" cy="0"/>
          </a:xfrm>
          <a:prstGeom prst="line">
            <a:avLst/>
          </a:prstGeom>
          <a:noFill/>
          <a:ln w="38100">
            <a:solidFill>
              <a:srgbClr val="008080"/>
            </a:solidFill>
            <a:round/>
            <a:headEnd/>
            <a:tailEnd/>
          </a:ln>
        </p:spPr>
        <p:txBody>
          <a:bodyPr/>
          <a:lstStyle/>
          <a:p>
            <a:endParaRPr lang="en-US"/>
          </a:p>
        </p:txBody>
      </p:sp>
      <p:pic>
        <p:nvPicPr>
          <p:cNvPr id="49156" name="Picture 9" descr="04-22-11 LAS logo w OUT LAS underneath gif"/>
          <p:cNvPicPr>
            <a:picLocks noChangeAspect="1" noChangeArrowheads="1"/>
          </p:cNvPicPr>
          <p:nvPr/>
        </p:nvPicPr>
        <p:blipFill>
          <a:blip r:embed="rId3"/>
          <a:srcRect/>
          <a:stretch>
            <a:fillRect/>
          </a:stretch>
        </p:blipFill>
        <p:spPr bwMode="auto">
          <a:xfrm>
            <a:off x="6583683" y="5167809"/>
            <a:ext cx="1828797" cy="1482088"/>
          </a:xfrm>
          <a:prstGeom prst="rect">
            <a:avLst/>
          </a:prstGeom>
          <a:noFill/>
          <a:ln w="9525">
            <a:noFill/>
            <a:miter lim="800000"/>
            <a:headEnd/>
            <a:tailEnd/>
          </a:ln>
        </p:spPr>
      </p:pic>
      <p:pic>
        <p:nvPicPr>
          <p:cNvPr id="8" name="Picture 7">
            <a:extLst>
              <a:ext uri="{FF2B5EF4-FFF2-40B4-BE49-F238E27FC236}">
                <a16:creationId xmlns:a16="http://schemas.microsoft.com/office/drawing/2014/main" id="{CAC2CE68-2303-4818-9ED6-46E6F70C3BCF}"/>
              </a:ext>
            </a:extLst>
          </p:cNvPr>
          <p:cNvPicPr/>
          <p:nvPr/>
        </p:nvPicPr>
        <p:blipFill>
          <a:blip r:embed="rId4">
            <a:extLst>
              <a:ext uri="{28A0092B-C50C-407E-A947-70E740481C1C}">
                <a14:useLocalDpi xmlns:a14="http://schemas.microsoft.com/office/drawing/2010/main" val="0"/>
              </a:ext>
            </a:extLst>
          </a:blip>
          <a:srcRect/>
          <a:stretch/>
        </p:blipFill>
        <p:spPr bwMode="auto">
          <a:xfrm>
            <a:off x="304799" y="5410200"/>
            <a:ext cx="2286001" cy="1219200"/>
          </a:xfrm>
          <a:prstGeom prst="rect">
            <a:avLst/>
          </a:prstGeom>
          <a:noFill/>
          <a:ln>
            <a:noFill/>
          </a:ln>
        </p:spPr>
      </p:pic>
      <p:sp>
        <p:nvSpPr>
          <p:cNvPr id="2" name="Slide Number Placeholder 1">
            <a:extLst>
              <a:ext uri="{FF2B5EF4-FFF2-40B4-BE49-F238E27FC236}">
                <a16:creationId xmlns:a16="http://schemas.microsoft.com/office/drawing/2014/main" id="{EAB4E9AB-5D51-EC0A-2FD0-39A05057F534}"/>
              </a:ext>
            </a:extLst>
          </p:cNvPr>
          <p:cNvSpPr>
            <a:spLocks noGrp="1"/>
          </p:cNvSpPr>
          <p:nvPr>
            <p:ph type="sldNum" sz="quarter" idx="12"/>
          </p:nvPr>
        </p:nvSpPr>
        <p:spPr/>
        <p:txBody>
          <a:bodyPr/>
          <a:lstStyle/>
          <a:p>
            <a:pPr>
              <a:defRPr/>
            </a:pPr>
            <a:fld id="{35AAF637-1274-4974-9343-E695DA4258A6}" type="slidenum">
              <a:rPr lang="en-US" smtClean="0"/>
              <a:pPr>
                <a:defRPr/>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457200" y="337829"/>
            <a:ext cx="8229600" cy="1143000"/>
          </a:xfrm>
        </p:spPr>
        <p:txBody>
          <a:bodyPr/>
          <a:lstStyle/>
          <a:p>
            <a:pPr eaLnBrk="1" hangingPunct="1"/>
            <a:r>
              <a:rPr lang="en-US" sz="4000" b="1" dirty="0">
                <a:solidFill>
                  <a:srgbClr val="333399"/>
                </a:solidFill>
              </a:rPr>
              <a:t>Medicare Part B Costs</a:t>
            </a:r>
            <a:endParaRPr lang="en-US" altLang="en-US" sz="4000" dirty="0">
              <a:solidFill>
                <a:srgbClr val="333399"/>
              </a:solidFill>
            </a:endParaRPr>
          </a:p>
        </p:txBody>
      </p:sp>
      <p:sp>
        <p:nvSpPr>
          <p:cNvPr id="32770" name="Rectangle 3"/>
          <p:cNvSpPr>
            <a:spLocks noGrp="1" noChangeArrowheads="1"/>
          </p:cNvSpPr>
          <p:nvPr>
            <p:ph type="body" idx="1"/>
          </p:nvPr>
        </p:nvSpPr>
        <p:spPr>
          <a:xfrm>
            <a:off x="381000" y="1752600"/>
            <a:ext cx="3810000" cy="3124200"/>
          </a:xfrm>
        </p:spPr>
        <p:txBody>
          <a:bodyPr/>
          <a:lstStyle/>
          <a:p>
            <a:pPr marL="182880" indent="-182880">
              <a:spcBef>
                <a:spcPts val="0"/>
              </a:spcBef>
              <a:buFont typeface="Arial" pitchFamily="34" charset="0"/>
              <a:buChar char="•"/>
              <a:defRPr/>
            </a:pPr>
            <a:r>
              <a:rPr lang="en-US" altLang="en-US" sz="1800" dirty="0">
                <a:latin typeface="+mj-lt"/>
                <a:ea typeface="Tahoma" panose="020B0604030504040204" pitchFamily="34" charset="0"/>
                <a:cs typeface="Times New Roman" panose="02020603050405020304" pitchFamily="18" charset="0"/>
              </a:rPr>
              <a:t>The Initial Enrollment Period is a 7-month window. It begins 3 months before your birth month, continues through your birth month, and lasts 3 months after your birth month.</a:t>
            </a:r>
          </a:p>
          <a:p>
            <a:pPr marL="182880" indent="0">
              <a:spcBef>
                <a:spcPts val="0"/>
              </a:spcBef>
              <a:buNone/>
              <a:defRPr/>
            </a:pPr>
            <a:endParaRPr lang="en-US" altLang="en-US" sz="1800" dirty="0">
              <a:latin typeface="+mj-lt"/>
              <a:ea typeface="Tahoma" panose="020B0604030504040204" pitchFamily="34" charset="0"/>
              <a:cs typeface="Times New Roman" panose="02020603050405020304" pitchFamily="18" charset="0"/>
            </a:endParaRPr>
          </a:p>
          <a:p>
            <a:pPr marL="182880" indent="0">
              <a:spcBef>
                <a:spcPts val="0"/>
              </a:spcBef>
              <a:buNone/>
              <a:defRPr/>
            </a:pPr>
            <a:r>
              <a:rPr lang="en-US" altLang="en-US" sz="1800" dirty="0">
                <a:latin typeface="+mj-lt"/>
                <a:ea typeface="Tahoma" panose="020B0604030504040204" pitchFamily="34" charset="0"/>
                <a:cs typeface="Times New Roman" panose="02020603050405020304" pitchFamily="18" charset="0"/>
              </a:rPr>
              <a:t>*As of January 1, 2023, people who enroll in month 5-7 will have their Part B effective in the month after they enroll, without delay.</a:t>
            </a:r>
          </a:p>
        </p:txBody>
      </p:sp>
      <p:sp>
        <p:nvSpPr>
          <p:cNvPr id="32771" name="Line 4"/>
          <p:cNvSpPr>
            <a:spLocks noChangeShapeType="1"/>
          </p:cNvSpPr>
          <p:nvPr/>
        </p:nvSpPr>
        <p:spPr bwMode="auto">
          <a:xfrm>
            <a:off x="228600" y="1447800"/>
            <a:ext cx="8686800" cy="0"/>
          </a:xfrm>
          <a:prstGeom prst="line">
            <a:avLst/>
          </a:prstGeom>
          <a:noFill/>
          <a:ln w="38100">
            <a:solidFill>
              <a:srgbClr val="008080"/>
            </a:solidFill>
            <a:round/>
            <a:headEnd/>
            <a:tailEnd/>
          </a:ln>
        </p:spPr>
        <p:txBody>
          <a:bodyPr/>
          <a:lstStyle/>
          <a:p>
            <a:endParaRPr lang="en-US"/>
          </a:p>
        </p:txBody>
      </p:sp>
      <p:sp>
        <p:nvSpPr>
          <p:cNvPr id="2" name="Slide Number Placeholder 1">
            <a:extLst>
              <a:ext uri="{FF2B5EF4-FFF2-40B4-BE49-F238E27FC236}">
                <a16:creationId xmlns:a16="http://schemas.microsoft.com/office/drawing/2014/main" id="{95C8394C-61FE-4007-8FAB-DEC50D65FB0F}"/>
              </a:ext>
            </a:extLst>
          </p:cNvPr>
          <p:cNvSpPr>
            <a:spLocks noGrp="1"/>
          </p:cNvSpPr>
          <p:nvPr>
            <p:ph type="sldNum" sz="quarter" idx="12"/>
          </p:nvPr>
        </p:nvSpPr>
        <p:spPr>
          <a:xfrm>
            <a:off x="8458200" y="6485055"/>
            <a:ext cx="457200" cy="296745"/>
          </a:xfrm>
        </p:spPr>
        <p:txBody>
          <a:bodyPr/>
          <a:lstStyle/>
          <a:p>
            <a:pPr>
              <a:defRPr/>
            </a:pPr>
            <a:fld id="{9A2081BC-7D70-45BF-97AF-F346EB39F6EA}" type="slidenum">
              <a:rPr lang="en-US" sz="1000" smtClean="0"/>
              <a:pPr>
                <a:defRPr/>
              </a:pPr>
              <a:t>10</a:t>
            </a:fld>
            <a:endParaRPr lang="en-US" sz="1000" dirty="0"/>
          </a:p>
        </p:txBody>
      </p:sp>
      <p:sp>
        <p:nvSpPr>
          <p:cNvPr id="4" name="TextBox 3">
            <a:extLst>
              <a:ext uri="{FF2B5EF4-FFF2-40B4-BE49-F238E27FC236}">
                <a16:creationId xmlns:a16="http://schemas.microsoft.com/office/drawing/2014/main" id="{6A204EE3-50F7-4F6F-AAE6-F6D2E0F2681A}"/>
              </a:ext>
            </a:extLst>
          </p:cNvPr>
          <p:cNvSpPr txBox="1"/>
          <p:nvPr/>
        </p:nvSpPr>
        <p:spPr>
          <a:xfrm>
            <a:off x="533400" y="5223555"/>
            <a:ext cx="8001000" cy="1177245"/>
          </a:xfrm>
          <a:prstGeom prst="rect">
            <a:avLst/>
          </a:prstGeom>
          <a:noFill/>
        </p:spPr>
        <p:txBody>
          <a:bodyPr wrap="square" rtlCol="0">
            <a:spAutoFit/>
          </a:bodyPr>
          <a:lstStyle/>
          <a:p>
            <a:pPr marL="182880" indent="-182880">
              <a:spcBef>
                <a:spcPts val="0"/>
              </a:spcBef>
              <a:buFont typeface="Arial" pitchFamily="34" charset="0"/>
              <a:buChar char="•"/>
              <a:defRPr/>
            </a:pPr>
            <a:r>
              <a:rPr lang="en-US" altLang="en-US" sz="1600" dirty="0">
                <a:latin typeface="+mj-lt"/>
                <a:ea typeface="Tahoma" panose="020B0604030504040204" pitchFamily="34" charset="0"/>
                <a:cs typeface="Times New Roman" panose="02020603050405020304" pitchFamily="18" charset="0"/>
              </a:rPr>
              <a:t>Most Medicare beneficiaries will pay a standard premium of </a:t>
            </a:r>
            <a:r>
              <a:rPr lang="en-US" altLang="en-US" sz="1600" dirty="0">
                <a:solidFill>
                  <a:srgbClr val="FF0000"/>
                </a:solidFill>
                <a:latin typeface="+mj-lt"/>
                <a:ea typeface="Tahoma" panose="020B0604030504040204" pitchFamily="34" charset="0"/>
                <a:cs typeface="Times New Roman" panose="02020603050405020304" pitchFamily="18" charset="0"/>
              </a:rPr>
              <a:t> $164.90/month </a:t>
            </a:r>
            <a:r>
              <a:rPr lang="en-US" altLang="en-US" sz="1600" dirty="0">
                <a:latin typeface="+mj-lt"/>
                <a:ea typeface="Tahoma" panose="020B0604030504040204" pitchFamily="34" charset="0"/>
                <a:cs typeface="Times New Roman" panose="02020603050405020304" pitchFamily="18" charset="0"/>
              </a:rPr>
              <a:t>in 2023.</a:t>
            </a:r>
          </a:p>
          <a:p>
            <a:pPr marL="182880" indent="-410291">
              <a:buFont typeface="Arial" pitchFamily="34" charset="0"/>
              <a:buChar char="•"/>
              <a:defRPr/>
            </a:pPr>
            <a:endParaRPr lang="en-US" altLang="en-US" sz="800" dirty="0">
              <a:latin typeface="+mj-lt"/>
              <a:ea typeface="Tahoma" panose="020B0604030504040204" pitchFamily="34" charset="0"/>
              <a:cs typeface="Times New Roman" panose="02020603050405020304" pitchFamily="18" charset="0"/>
            </a:endParaRPr>
          </a:p>
          <a:p>
            <a:pPr marL="182880" indent="-182880">
              <a:buFont typeface="Arial" pitchFamily="34" charset="0"/>
              <a:buChar char="•"/>
              <a:defRPr/>
            </a:pPr>
            <a:r>
              <a:rPr lang="en-US" altLang="en-US" sz="1600" dirty="0">
                <a:latin typeface="+mj-lt"/>
                <a:ea typeface="Tahoma" panose="020B0604030504040204" pitchFamily="34" charset="0"/>
                <a:cs typeface="Times New Roman" panose="02020603050405020304" pitchFamily="18" charset="0"/>
              </a:rPr>
              <a:t>There are 2 costs associated with Part B:</a:t>
            </a:r>
          </a:p>
          <a:p>
            <a:pPr>
              <a:defRPr/>
            </a:pPr>
            <a:endParaRPr lang="en-US" altLang="en-US" sz="1050" dirty="0">
              <a:latin typeface="+mj-lt"/>
              <a:ea typeface="Tahoma" panose="020B0604030504040204" pitchFamily="34" charset="0"/>
              <a:cs typeface="Times New Roman" panose="02020603050405020304" pitchFamily="18" charset="0"/>
            </a:endParaRPr>
          </a:p>
          <a:p>
            <a:pPr marL="1587" lvl="0" indent="0">
              <a:buSzPct val="75000"/>
              <a:buNone/>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sz="2000" dirty="0">
                <a:latin typeface="+mj-lt"/>
                <a:cs typeface="Times New Roman" panose="02020603050405020304" pitchFamily="18" charset="0"/>
              </a:rPr>
              <a:t>     Annual deductible = </a:t>
            </a:r>
            <a:r>
              <a:rPr lang="en-US" sz="2000" dirty="0">
                <a:solidFill>
                  <a:schemeClr val="accent2"/>
                </a:solidFill>
                <a:latin typeface="+mj-lt"/>
                <a:cs typeface="Times New Roman" panose="02020603050405020304" pitchFamily="18" charset="0"/>
              </a:rPr>
              <a:t>$226	</a:t>
            </a:r>
            <a:r>
              <a:rPr lang="en-US" sz="2000" dirty="0">
                <a:latin typeface="+mj-lt"/>
                <a:cs typeface="Times New Roman" panose="02020603050405020304" pitchFamily="18" charset="0"/>
              </a:rPr>
              <a:t>Co-insurance = </a:t>
            </a:r>
            <a:r>
              <a:rPr lang="en-US" sz="2000" dirty="0">
                <a:solidFill>
                  <a:schemeClr val="accent6"/>
                </a:solidFill>
                <a:latin typeface="+mj-lt"/>
                <a:cs typeface="Times New Roman" panose="02020603050405020304" pitchFamily="18" charset="0"/>
              </a:rPr>
              <a:t>20%</a:t>
            </a:r>
          </a:p>
        </p:txBody>
      </p:sp>
      <p:sp>
        <p:nvSpPr>
          <p:cNvPr id="6" name="TextBox 5">
            <a:extLst>
              <a:ext uri="{FF2B5EF4-FFF2-40B4-BE49-F238E27FC236}">
                <a16:creationId xmlns:a16="http://schemas.microsoft.com/office/drawing/2014/main" id="{46F62267-7458-1DB2-7345-0246747F5F95}"/>
              </a:ext>
            </a:extLst>
          </p:cNvPr>
          <p:cNvSpPr txBox="1"/>
          <p:nvPr/>
        </p:nvSpPr>
        <p:spPr>
          <a:xfrm>
            <a:off x="4267200" y="1813679"/>
            <a:ext cx="4419600" cy="3139321"/>
          </a:xfrm>
          <a:prstGeom prst="rect">
            <a:avLst/>
          </a:prstGeom>
          <a:noFill/>
        </p:spPr>
        <p:txBody>
          <a:bodyPr wrap="square">
            <a:spAutoFit/>
          </a:bodyPr>
          <a:lstStyle/>
          <a:p>
            <a:pPr marL="342900" indent="-342900">
              <a:spcBef>
                <a:spcPts val="0"/>
              </a:spcBef>
              <a:buFont typeface="Arial" panose="020B0604020202020204" pitchFamily="34" charset="0"/>
              <a:buChar char="•"/>
              <a:defRPr/>
            </a:pPr>
            <a:r>
              <a:rPr lang="en-US" altLang="en-US" dirty="0">
                <a:latin typeface="+mj-lt"/>
                <a:ea typeface="Tahoma" panose="020B0604030504040204" pitchFamily="34" charset="0"/>
                <a:cs typeface="Times New Roman" panose="02020603050405020304" pitchFamily="18" charset="0"/>
              </a:rPr>
              <a:t>People who miss their IEP may qualify for a Special Enrollment Period (SEP) or they will have to enroll during the General Enrollment Period </a:t>
            </a:r>
          </a:p>
          <a:p>
            <a:pPr>
              <a:spcBef>
                <a:spcPts val="0"/>
              </a:spcBef>
              <a:defRPr/>
            </a:pPr>
            <a:r>
              <a:rPr lang="en-US" altLang="en-US" dirty="0">
                <a:latin typeface="+mj-lt"/>
                <a:ea typeface="Tahoma" panose="020B0604030504040204" pitchFamily="34" charset="0"/>
                <a:cs typeface="Times New Roman" panose="02020603050405020304" pitchFamily="18" charset="0"/>
              </a:rPr>
              <a:t>     (GEP, Jan-March annually).</a:t>
            </a:r>
          </a:p>
          <a:p>
            <a:pPr marL="182880" indent="0">
              <a:spcBef>
                <a:spcPts val="0"/>
              </a:spcBef>
              <a:buNone/>
              <a:defRPr/>
            </a:pPr>
            <a:r>
              <a:rPr lang="en-US" altLang="en-US" dirty="0">
                <a:latin typeface="+mj-lt"/>
                <a:ea typeface="Tahoma" panose="020B0604030504040204" pitchFamily="34" charset="0"/>
                <a:cs typeface="Times New Roman" panose="02020603050405020304" pitchFamily="18" charset="0"/>
              </a:rPr>
              <a:t> </a:t>
            </a:r>
          </a:p>
          <a:p>
            <a:pPr marL="182880" indent="0">
              <a:spcBef>
                <a:spcPts val="0"/>
              </a:spcBef>
              <a:buNone/>
              <a:defRPr/>
            </a:pPr>
            <a:r>
              <a:rPr lang="en-US" altLang="en-US" dirty="0">
                <a:latin typeface="+mj-lt"/>
                <a:ea typeface="Tahoma" panose="020B0604030504040204" pitchFamily="34" charset="0"/>
                <a:cs typeface="Times New Roman" panose="02020603050405020304" pitchFamily="18" charset="0"/>
              </a:rPr>
              <a:t>*As of January 1, 2023, people who enroll in the GEP will no longer have to wait until July for coverage to become effective. It will begin the month following enrollment.</a:t>
            </a:r>
          </a:p>
        </p:txBody>
      </p:sp>
    </p:spTree>
    <p:extLst>
      <p:ext uri="{BB962C8B-B14F-4D97-AF65-F5344CB8AC3E}">
        <p14:creationId xmlns:p14="http://schemas.microsoft.com/office/powerpoint/2010/main" val="1567675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457200" y="304800"/>
            <a:ext cx="8229600" cy="1143000"/>
          </a:xfrm>
        </p:spPr>
        <p:txBody>
          <a:bodyPr/>
          <a:lstStyle/>
          <a:p>
            <a:pPr eaLnBrk="1" hangingPunct="1"/>
            <a:r>
              <a:rPr lang="en-US" sz="4000" b="1" dirty="0">
                <a:solidFill>
                  <a:schemeClr val="accent2"/>
                </a:solidFill>
              </a:rPr>
              <a:t>Medicare Part B Costs</a:t>
            </a:r>
            <a:endParaRPr lang="en-US" altLang="en-US" sz="4000" dirty="0">
              <a:solidFill>
                <a:schemeClr val="accent2"/>
              </a:solidFill>
            </a:endParaRPr>
          </a:p>
        </p:txBody>
      </p:sp>
      <p:sp>
        <p:nvSpPr>
          <p:cNvPr id="32770" name="Rectangle 3"/>
          <p:cNvSpPr>
            <a:spLocks noGrp="1" noChangeArrowheads="1"/>
          </p:cNvSpPr>
          <p:nvPr>
            <p:ph type="body" idx="1"/>
          </p:nvPr>
        </p:nvSpPr>
        <p:spPr>
          <a:xfrm>
            <a:off x="457200" y="1459029"/>
            <a:ext cx="8229600" cy="5094171"/>
          </a:xfrm>
        </p:spPr>
        <p:txBody>
          <a:bodyPr/>
          <a:lstStyle/>
          <a:p>
            <a:pPr marL="0" indent="0">
              <a:buNone/>
              <a:defRPr/>
            </a:pP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a:ea typeface="Tahoma" panose="020B0604030504040204" pitchFamily="34" charset="0"/>
                <a:cs typeface="Tahoma" panose="020B0604030504040204" pitchFamily="34" charset="0"/>
              </a:rPr>
              <a:t>Individuals with incomes over $97,000 and couples over $194,000 pay more:</a:t>
            </a:r>
            <a:endParaRPr lang="en-US" sz="2400" dirty="0">
              <a:solidFill>
                <a:srgbClr val="FF0000"/>
              </a:solidFill>
            </a:endParaRPr>
          </a:p>
          <a:p>
            <a:pPr marL="1587" lvl="0" indent="0">
              <a:buSzPct val="75000"/>
              <a:buNone/>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endParaRPr lang="en-US" sz="2400" dirty="0">
              <a:solidFill>
                <a:srgbClr val="FF0000"/>
              </a:solidFill>
            </a:endParaRPr>
          </a:p>
        </p:txBody>
      </p:sp>
      <p:sp>
        <p:nvSpPr>
          <p:cNvPr id="32771" name="Line 4"/>
          <p:cNvSpPr>
            <a:spLocks noChangeShapeType="1"/>
          </p:cNvSpPr>
          <p:nvPr/>
        </p:nvSpPr>
        <p:spPr bwMode="auto">
          <a:xfrm>
            <a:off x="228600" y="1295400"/>
            <a:ext cx="8686800" cy="0"/>
          </a:xfrm>
          <a:prstGeom prst="line">
            <a:avLst/>
          </a:prstGeom>
          <a:noFill/>
          <a:ln w="38100">
            <a:solidFill>
              <a:srgbClr val="008080"/>
            </a:solidFill>
            <a:round/>
            <a:headEnd/>
            <a:tailEnd/>
          </a:ln>
        </p:spPr>
        <p:txBody>
          <a:bodyPr/>
          <a:lstStyle/>
          <a:p>
            <a:endParaRPr lang="en-US"/>
          </a:p>
        </p:txBody>
      </p:sp>
      <p:sp>
        <p:nvSpPr>
          <p:cNvPr id="2" name="Slide Number Placeholder 1">
            <a:extLst>
              <a:ext uri="{FF2B5EF4-FFF2-40B4-BE49-F238E27FC236}">
                <a16:creationId xmlns:a16="http://schemas.microsoft.com/office/drawing/2014/main" id="{95C8394C-61FE-4007-8FAB-DEC50D65FB0F}"/>
              </a:ext>
            </a:extLst>
          </p:cNvPr>
          <p:cNvSpPr>
            <a:spLocks noGrp="1"/>
          </p:cNvSpPr>
          <p:nvPr>
            <p:ph type="sldNum" sz="quarter" idx="12"/>
          </p:nvPr>
        </p:nvSpPr>
        <p:spPr>
          <a:xfrm>
            <a:off x="8458200" y="6485055"/>
            <a:ext cx="457200" cy="296745"/>
          </a:xfrm>
        </p:spPr>
        <p:txBody>
          <a:bodyPr/>
          <a:lstStyle/>
          <a:p>
            <a:pPr>
              <a:defRPr/>
            </a:pPr>
            <a:fld id="{9A2081BC-7D70-45BF-97AF-F346EB39F6EA}" type="slidenum">
              <a:rPr lang="en-US" sz="1000" smtClean="0"/>
              <a:pPr>
                <a:defRPr/>
              </a:pPr>
              <a:t>11</a:t>
            </a:fld>
            <a:endParaRPr lang="en-US" sz="1000" dirty="0"/>
          </a:p>
        </p:txBody>
      </p:sp>
      <p:graphicFrame>
        <p:nvGraphicFramePr>
          <p:cNvPr id="8" name="Table 7">
            <a:extLst>
              <a:ext uri="{FF2B5EF4-FFF2-40B4-BE49-F238E27FC236}">
                <a16:creationId xmlns:a16="http://schemas.microsoft.com/office/drawing/2014/main" id="{70A0EF13-871B-4AC6-83EA-0FCF58D41349}"/>
              </a:ext>
            </a:extLst>
          </p:cNvPr>
          <p:cNvGraphicFramePr>
            <a:graphicFrameLocks noGrp="1"/>
          </p:cNvGraphicFramePr>
          <p:nvPr>
            <p:extLst>
              <p:ext uri="{D42A27DB-BD31-4B8C-83A1-F6EECF244321}">
                <p14:modId xmlns:p14="http://schemas.microsoft.com/office/powerpoint/2010/main" val="1253987839"/>
              </p:ext>
            </p:extLst>
          </p:nvPr>
        </p:nvGraphicFramePr>
        <p:xfrm>
          <a:off x="206415" y="1937444"/>
          <a:ext cx="8785185" cy="4730056"/>
        </p:xfrm>
        <a:graphic>
          <a:graphicData uri="http://schemas.openxmlformats.org/drawingml/2006/table">
            <a:tbl>
              <a:tblPr firstRow="1" bandRow="1">
                <a:tableStyleId>{284E427A-3D55-4303-BF80-6455036E1DE7}</a:tableStyleId>
              </a:tblPr>
              <a:tblGrid>
                <a:gridCol w="3070185">
                  <a:extLst>
                    <a:ext uri="{9D8B030D-6E8A-4147-A177-3AD203B41FA5}">
                      <a16:colId xmlns:a16="http://schemas.microsoft.com/office/drawing/2014/main" val="3782486343"/>
                    </a:ext>
                  </a:extLst>
                </a:gridCol>
                <a:gridCol w="3352800">
                  <a:extLst>
                    <a:ext uri="{9D8B030D-6E8A-4147-A177-3AD203B41FA5}">
                      <a16:colId xmlns:a16="http://schemas.microsoft.com/office/drawing/2014/main" val="204623862"/>
                    </a:ext>
                  </a:extLst>
                </a:gridCol>
                <a:gridCol w="2362200">
                  <a:extLst>
                    <a:ext uri="{9D8B030D-6E8A-4147-A177-3AD203B41FA5}">
                      <a16:colId xmlns:a16="http://schemas.microsoft.com/office/drawing/2014/main" val="1719095805"/>
                    </a:ext>
                  </a:extLst>
                </a:gridCol>
              </a:tblGrid>
              <a:tr h="908743">
                <a:tc>
                  <a:txBody>
                    <a:bodyPr/>
                    <a:lstStyle/>
                    <a:p>
                      <a:pPr algn="l"/>
                      <a:r>
                        <a:rPr lang="en-US" sz="1800" dirty="0">
                          <a:effectLst/>
                          <a:sym typeface="Times New Roman"/>
                        </a:rPr>
                        <a:t>Beneficiaries who file an </a:t>
                      </a:r>
                    </a:p>
                    <a:p>
                      <a:pPr algn="l"/>
                      <a:r>
                        <a:rPr lang="en-US" sz="1800" dirty="0">
                          <a:effectLst/>
                          <a:sym typeface="Times New Roman"/>
                        </a:rPr>
                        <a:t>individual tax return with income: </a:t>
                      </a:r>
                      <a:endParaRPr lang="en-US" sz="1800" dirty="0">
                        <a:latin typeface="Arial" panose="020B0604020202020204" pitchFamily="34" charset="0"/>
                        <a:cs typeface="Arial" panose="020B0604020202020204" pitchFamily="34" charset="0"/>
                      </a:endParaRPr>
                    </a:p>
                  </a:txBody>
                  <a:tcPr/>
                </a:tc>
                <a:tc>
                  <a:txBody>
                    <a:bodyPr/>
                    <a:lstStyle/>
                    <a:p>
                      <a:pPr algn="l"/>
                      <a:r>
                        <a:rPr lang="en-US" sz="1800" dirty="0">
                          <a:effectLst/>
                          <a:sym typeface="Times New Roman"/>
                        </a:rPr>
                        <a:t>Beneficiaries who file a joint tax return with income:</a:t>
                      </a:r>
                      <a:endParaRPr lang="en-US" sz="1800" dirty="0">
                        <a:latin typeface="Arial" panose="020B0604020202020204" pitchFamily="34" charset="0"/>
                        <a:cs typeface="Arial" panose="020B0604020202020204" pitchFamily="34" charset="0"/>
                      </a:endParaRPr>
                    </a:p>
                  </a:txBody>
                  <a:tcPr/>
                </a:tc>
                <a:tc>
                  <a:txBody>
                    <a:bodyPr/>
                    <a:lstStyle/>
                    <a:p>
                      <a:pPr algn="l"/>
                      <a:r>
                        <a:rPr lang="en-US" sz="1800" dirty="0">
                          <a:effectLst/>
                          <a:sym typeface="Times New Roman"/>
                        </a:rPr>
                        <a:t>Total monthly premium amount per person</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87243323"/>
                  </a:ext>
                </a:extLst>
              </a:tr>
              <a:tr h="786514">
                <a:tc>
                  <a:txBody>
                    <a:bodyPr/>
                    <a:lstStyle/>
                    <a:p>
                      <a:r>
                        <a:rPr lang="en-US" sz="1600" dirty="0">
                          <a:effectLst/>
                          <a:sym typeface="Times New Roman"/>
                        </a:rPr>
                        <a:t>Greater than $97,000 and </a:t>
                      </a:r>
                    </a:p>
                    <a:p>
                      <a:r>
                        <a:rPr lang="en-US" sz="1600" dirty="0">
                          <a:effectLst/>
                          <a:sym typeface="Times New Roman"/>
                        </a:rPr>
                        <a:t>less than or equal to $123,000 </a:t>
                      </a:r>
                      <a:endParaRPr lang="en-US" sz="1600" dirty="0">
                        <a:latin typeface="Arial" panose="020B0604020202020204" pitchFamily="34" charset="0"/>
                        <a:cs typeface="Arial" panose="020B0604020202020204" pitchFamily="34" charset="0"/>
                      </a:endParaRPr>
                    </a:p>
                  </a:txBody>
                  <a:tcPr/>
                </a:tc>
                <a:tc>
                  <a:txBody>
                    <a:bodyPr/>
                    <a:lstStyle/>
                    <a:p>
                      <a:r>
                        <a:rPr lang="en-US" sz="1600" dirty="0">
                          <a:effectLst/>
                          <a:sym typeface="Times New Roman"/>
                        </a:rPr>
                        <a:t>Greater than $194,000 and </a:t>
                      </a:r>
                    </a:p>
                    <a:p>
                      <a:r>
                        <a:rPr lang="en-US" sz="1600" dirty="0">
                          <a:effectLst/>
                          <a:sym typeface="Times New Roman"/>
                        </a:rPr>
                        <a:t>less than or equal to $246,000</a:t>
                      </a:r>
                      <a:endParaRPr lang="en-US" sz="1600" dirty="0">
                        <a:latin typeface="Arial" panose="020B0604020202020204" pitchFamily="34" charset="0"/>
                        <a:cs typeface="Arial" panose="020B0604020202020204" pitchFamily="34" charset="0"/>
                      </a:endParaRPr>
                    </a:p>
                  </a:txBody>
                  <a:tcPr/>
                </a:tc>
                <a:tc>
                  <a:txBody>
                    <a:bodyPr/>
                    <a:lstStyle/>
                    <a:p>
                      <a:r>
                        <a:rPr lang="en-US" sz="1600" dirty="0">
                          <a:effectLst/>
                          <a:sym typeface="Times New Roman"/>
                        </a:rPr>
                        <a:t>$230.80</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60247695"/>
                  </a:ext>
                </a:extLst>
              </a:tr>
              <a:tr h="786514">
                <a:tc>
                  <a:txBody>
                    <a:bodyPr/>
                    <a:lstStyle/>
                    <a:p>
                      <a:r>
                        <a:rPr lang="en-US" sz="1600" dirty="0">
                          <a:effectLst/>
                          <a:sym typeface="Times New Roman"/>
                        </a:rPr>
                        <a:t>Greater than $123,000 and </a:t>
                      </a:r>
                    </a:p>
                    <a:p>
                      <a:r>
                        <a:rPr lang="en-US" sz="1600" dirty="0">
                          <a:effectLst/>
                          <a:sym typeface="Times New Roman"/>
                        </a:rPr>
                        <a:t>less than or equal to $153,000  </a:t>
                      </a:r>
                      <a:endParaRPr lang="en-US" sz="1600" dirty="0">
                        <a:latin typeface="Arial" panose="020B0604020202020204" pitchFamily="34" charset="0"/>
                        <a:cs typeface="Arial" panose="020B0604020202020204" pitchFamily="34" charset="0"/>
                      </a:endParaRPr>
                    </a:p>
                  </a:txBody>
                  <a:tcPr/>
                </a:tc>
                <a:tc>
                  <a:txBody>
                    <a:bodyPr/>
                    <a:lstStyle/>
                    <a:p>
                      <a:r>
                        <a:rPr lang="en-US" sz="1600" dirty="0">
                          <a:effectLst/>
                          <a:sym typeface="Times New Roman"/>
                        </a:rPr>
                        <a:t>Greater than $246,000 and </a:t>
                      </a:r>
                    </a:p>
                    <a:p>
                      <a:r>
                        <a:rPr lang="en-US" sz="1600" dirty="0">
                          <a:effectLst/>
                          <a:sym typeface="Times New Roman"/>
                        </a:rPr>
                        <a:t>less than or equal to $306,000 </a:t>
                      </a:r>
                      <a:endParaRPr lang="en-US" sz="1600" dirty="0">
                        <a:latin typeface="Arial" panose="020B0604020202020204" pitchFamily="34" charset="0"/>
                        <a:cs typeface="Arial" panose="020B0604020202020204" pitchFamily="34" charset="0"/>
                      </a:endParaRPr>
                    </a:p>
                  </a:txBody>
                  <a:tcPr/>
                </a:tc>
                <a:tc>
                  <a:txBody>
                    <a:bodyPr/>
                    <a:lstStyle/>
                    <a:p>
                      <a:r>
                        <a:rPr lang="en-US" sz="1600" dirty="0">
                          <a:effectLst/>
                          <a:sym typeface="Times New Roman"/>
                        </a:rPr>
                        <a:t> $329.70</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77625076"/>
                  </a:ext>
                </a:extLst>
              </a:tr>
              <a:tr h="786514">
                <a:tc>
                  <a:txBody>
                    <a:bodyPr/>
                    <a:lstStyle/>
                    <a:p>
                      <a:r>
                        <a:rPr lang="en-US" sz="1600" dirty="0">
                          <a:effectLst/>
                          <a:sym typeface="Times New Roman"/>
                        </a:rPr>
                        <a:t>Greater than $153,000 and </a:t>
                      </a:r>
                    </a:p>
                    <a:p>
                      <a:r>
                        <a:rPr lang="en-US" sz="1600" dirty="0">
                          <a:effectLst/>
                          <a:sym typeface="Times New Roman"/>
                        </a:rPr>
                        <a:t>less than or equal to $183,000 </a:t>
                      </a:r>
                      <a:endParaRPr lang="en-US" sz="1600" dirty="0">
                        <a:latin typeface="Arial" panose="020B0604020202020204" pitchFamily="34" charset="0"/>
                        <a:cs typeface="Arial" panose="020B0604020202020204" pitchFamily="34" charset="0"/>
                      </a:endParaRPr>
                    </a:p>
                  </a:txBody>
                  <a:tcPr/>
                </a:tc>
                <a:tc>
                  <a:txBody>
                    <a:bodyPr/>
                    <a:lstStyle/>
                    <a:p>
                      <a:r>
                        <a:rPr lang="en-US" sz="1600" dirty="0">
                          <a:effectLst/>
                          <a:sym typeface="Times New Roman"/>
                        </a:rPr>
                        <a:t>Greater than $306,000 and </a:t>
                      </a:r>
                    </a:p>
                    <a:p>
                      <a:r>
                        <a:rPr lang="en-US" sz="1600" dirty="0">
                          <a:effectLst/>
                          <a:sym typeface="Times New Roman"/>
                        </a:rPr>
                        <a:t>less than or equal to $366,000</a:t>
                      </a:r>
                      <a:endParaRPr lang="en-US" sz="1600" dirty="0">
                        <a:latin typeface="Arial" panose="020B0604020202020204" pitchFamily="34" charset="0"/>
                        <a:cs typeface="Arial" panose="020B0604020202020204" pitchFamily="34" charset="0"/>
                      </a:endParaRPr>
                    </a:p>
                  </a:txBody>
                  <a:tcPr/>
                </a:tc>
                <a:tc>
                  <a:txBody>
                    <a:bodyPr/>
                    <a:lstStyle/>
                    <a:p>
                      <a:r>
                        <a:rPr lang="en-US" sz="1600" dirty="0">
                          <a:effectLst/>
                          <a:sym typeface="Times New Roman"/>
                        </a:rPr>
                        <a:t>$428.60</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96927921"/>
                  </a:ext>
                </a:extLst>
              </a:tr>
              <a:tr h="786514">
                <a:tc>
                  <a:txBody>
                    <a:bodyPr/>
                    <a:lstStyle/>
                    <a:p>
                      <a:r>
                        <a:rPr lang="en-US" sz="1600" dirty="0">
                          <a:effectLst/>
                          <a:sym typeface="Times New Roman"/>
                        </a:rPr>
                        <a:t>Greater than $183,000 and </a:t>
                      </a:r>
                    </a:p>
                    <a:p>
                      <a:r>
                        <a:rPr lang="en-US" sz="1600" dirty="0">
                          <a:effectLst/>
                          <a:sym typeface="Times New Roman"/>
                        </a:rPr>
                        <a:t>less than $500,000 </a:t>
                      </a:r>
                      <a:endParaRPr lang="en-US" sz="1600" dirty="0">
                        <a:latin typeface="Arial" panose="020B0604020202020204" pitchFamily="34" charset="0"/>
                        <a:cs typeface="Arial" panose="020B0604020202020204" pitchFamily="34" charset="0"/>
                      </a:endParaRPr>
                    </a:p>
                  </a:txBody>
                  <a:tcPr/>
                </a:tc>
                <a:tc>
                  <a:txBody>
                    <a:bodyPr/>
                    <a:lstStyle/>
                    <a:p>
                      <a:r>
                        <a:rPr lang="en-US" sz="1600" dirty="0">
                          <a:effectLst/>
                          <a:sym typeface="Times New Roman"/>
                        </a:rPr>
                        <a:t>Greater than $366,000 and </a:t>
                      </a:r>
                    </a:p>
                    <a:p>
                      <a:r>
                        <a:rPr lang="en-US" sz="1600" dirty="0">
                          <a:effectLst/>
                          <a:sym typeface="Times New Roman"/>
                        </a:rPr>
                        <a:t>less than $750,000</a:t>
                      </a:r>
                      <a:endParaRPr lang="en-US" sz="1600" dirty="0">
                        <a:latin typeface="Arial" panose="020B0604020202020204" pitchFamily="34" charset="0"/>
                        <a:cs typeface="Arial" panose="020B0604020202020204" pitchFamily="34" charset="0"/>
                      </a:endParaRPr>
                    </a:p>
                  </a:txBody>
                  <a:tcPr/>
                </a:tc>
                <a:tc>
                  <a:txBody>
                    <a:bodyPr/>
                    <a:lstStyle/>
                    <a:p>
                      <a:r>
                        <a:rPr lang="en-US" sz="1600" dirty="0">
                          <a:effectLst/>
                          <a:sym typeface="Times New Roman"/>
                        </a:rPr>
                        <a:t>$527.50</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3054998"/>
                  </a:ext>
                </a:extLst>
              </a:tr>
              <a:tr h="669600">
                <a:tc>
                  <a:txBody>
                    <a:bodyPr/>
                    <a:lstStyle/>
                    <a:p>
                      <a:r>
                        <a:rPr lang="en-US" sz="1600" dirty="0">
                          <a:effectLst/>
                          <a:sym typeface="Times New Roman"/>
                        </a:rPr>
                        <a:t>Greater than or equal to $500,000 </a:t>
                      </a:r>
                      <a:endParaRPr lang="en-US" sz="1600" dirty="0">
                        <a:latin typeface="Arial" panose="020B0604020202020204" pitchFamily="34" charset="0"/>
                        <a:cs typeface="Arial" panose="020B0604020202020204" pitchFamily="34" charset="0"/>
                      </a:endParaRPr>
                    </a:p>
                  </a:txBody>
                  <a:tcPr/>
                </a:tc>
                <a:tc>
                  <a:txBody>
                    <a:bodyPr/>
                    <a:lstStyle/>
                    <a:p>
                      <a:r>
                        <a:rPr lang="en-US" sz="1600" dirty="0">
                          <a:effectLst/>
                          <a:sym typeface="Times New Roman"/>
                        </a:rPr>
                        <a:t>Greater than or equal to $750,000</a:t>
                      </a:r>
                      <a:endParaRPr lang="en-US" sz="1600" dirty="0">
                        <a:latin typeface="Arial" panose="020B0604020202020204" pitchFamily="34" charset="0"/>
                        <a:cs typeface="Arial" panose="020B0604020202020204" pitchFamily="34" charset="0"/>
                      </a:endParaRPr>
                    </a:p>
                  </a:txBody>
                  <a:tcPr/>
                </a:tc>
                <a:tc>
                  <a:txBody>
                    <a:bodyPr/>
                    <a:lstStyle/>
                    <a:p>
                      <a:r>
                        <a:rPr lang="en-US" sz="1600" dirty="0"/>
                        <a:t>$560.50</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49902622"/>
                  </a:ext>
                </a:extLst>
              </a:tr>
            </a:tbl>
          </a:graphicData>
        </a:graphic>
      </p:graphicFrame>
    </p:spTree>
    <p:extLst>
      <p:ext uri="{BB962C8B-B14F-4D97-AF65-F5344CB8AC3E}">
        <p14:creationId xmlns:p14="http://schemas.microsoft.com/office/powerpoint/2010/main" val="1767800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55" name="Rectangle 2"/>
          <p:cNvSpPr>
            <a:spLocks noGrp="1" noChangeArrowheads="1"/>
          </p:cNvSpPr>
          <p:nvPr>
            <p:ph type="title"/>
          </p:nvPr>
        </p:nvSpPr>
        <p:spPr>
          <a:xfrm>
            <a:off x="457200" y="304800"/>
            <a:ext cx="8229600" cy="1143000"/>
          </a:xfrm>
        </p:spPr>
        <p:txBody>
          <a:bodyPr/>
          <a:lstStyle/>
          <a:p>
            <a:pPr eaLnBrk="1" hangingPunct="1"/>
            <a:r>
              <a:rPr lang="en-US" altLang="en-US" sz="4000" b="1" dirty="0">
                <a:solidFill>
                  <a:schemeClr val="accent2"/>
                </a:solidFill>
              </a:rPr>
              <a:t>Medicare Part B Covers </a:t>
            </a:r>
            <a:r>
              <a:rPr lang="en-US" altLang="en-US" sz="4000" dirty="0">
                <a:solidFill>
                  <a:schemeClr val="accent2"/>
                </a:solidFill>
              </a:rPr>
              <a:t> </a:t>
            </a:r>
          </a:p>
        </p:txBody>
      </p:sp>
      <p:sp>
        <p:nvSpPr>
          <p:cNvPr id="13456" name="Rectangle 3"/>
          <p:cNvSpPr>
            <a:spLocks noGrp="1" noChangeArrowheads="1"/>
          </p:cNvSpPr>
          <p:nvPr>
            <p:ph type="body" idx="1"/>
          </p:nvPr>
        </p:nvSpPr>
        <p:spPr>
          <a:xfrm>
            <a:off x="457200" y="1676400"/>
            <a:ext cx="8382000" cy="4525963"/>
          </a:xfrm>
        </p:spPr>
        <p:txBody>
          <a:bodyPr/>
          <a:lstStyle/>
          <a:p>
            <a:pPr eaLnBrk="1" hangingPunct="1"/>
            <a:r>
              <a:rPr lang="en-US" altLang="en-US" sz="2400" dirty="0"/>
              <a:t>Physicians</a:t>
            </a:r>
          </a:p>
          <a:p>
            <a:pPr eaLnBrk="1" hangingPunct="1"/>
            <a:r>
              <a:rPr lang="en-US" altLang="en-US" sz="2400" dirty="0"/>
              <a:t>Diagnostic Tests</a:t>
            </a:r>
          </a:p>
          <a:p>
            <a:pPr eaLnBrk="1" hangingPunct="1"/>
            <a:r>
              <a:rPr lang="en-US" altLang="en-US" sz="2400" dirty="0"/>
              <a:t>Rehabilitation Services </a:t>
            </a:r>
          </a:p>
          <a:p>
            <a:pPr eaLnBrk="1" hangingPunct="1"/>
            <a:r>
              <a:rPr lang="en-US" altLang="en-US" sz="2400" dirty="0"/>
              <a:t>Durable Medical Equipment </a:t>
            </a:r>
          </a:p>
          <a:p>
            <a:pPr eaLnBrk="1" hangingPunct="1"/>
            <a:r>
              <a:rPr lang="en-US" altLang="en-US" sz="2400" dirty="0"/>
              <a:t>Ambulance </a:t>
            </a:r>
          </a:p>
          <a:p>
            <a:pPr eaLnBrk="1" hangingPunct="1"/>
            <a:r>
              <a:rPr lang="en-US" altLang="en-US" sz="2400" dirty="0"/>
              <a:t>Mental Health Visits </a:t>
            </a:r>
          </a:p>
          <a:p>
            <a:pPr eaLnBrk="1" hangingPunct="1"/>
            <a:r>
              <a:rPr lang="en-US" altLang="en-US" sz="2400" dirty="0"/>
              <a:t>Outpatient physical, occupational, speech therapy</a:t>
            </a:r>
          </a:p>
          <a:p>
            <a:pPr lvl="1" eaLnBrk="1" hangingPunct="1"/>
            <a:r>
              <a:rPr lang="en-US" altLang="en-US" sz="2400" b="1" dirty="0"/>
              <a:t>Care must be medically necessary and reasonable</a:t>
            </a:r>
          </a:p>
          <a:p>
            <a:pPr lvl="1" eaLnBrk="1" hangingPunct="1"/>
            <a:r>
              <a:rPr lang="en-US" altLang="en-US" sz="2400" b="1" dirty="0"/>
              <a:t>Medicare pays 80% of approved charges  </a:t>
            </a:r>
            <a:r>
              <a:rPr lang="en-US" altLang="en-US" b="1" dirty="0"/>
              <a:t> </a:t>
            </a:r>
          </a:p>
        </p:txBody>
      </p:sp>
      <p:sp>
        <p:nvSpPr>
          <p:cNvPr id="13457" name="Line 4"/>
          <p:cNvSpPr>
            <a:spLocks noChangeShapeType="1"/>
          </p:cNvSpPr>
          <p:nvPr/>
        </p:nvSpPr>
        <p:spPr bwMode="auto">
          <a:xfrm>
            <a:off x="228600" y="1295400"/>
            <a:ext cx="8686800" cy="0"/>
          </a:xfrm>
          <a:prstGeom prst="line">
            <a:avLst/>
          </a:prstGeom>
          <a:noFill/>
          <a:ln w="38100">
            <a:solidFill>
              <a:srgbClr val="008080"/>
            </a:solidFill>
            <a:round/>
            <a:headEnd/>
            <a:tailEnd/>
          </a:ln>
        </p:spPr>
        <p:txBody>
          <a:bodyPr/>
          <a:lstStyle/>
          <a:p>
            <a:endParaRPr lang="en-US"/>
          </a:p>
        </p:txBody>
      </p:sp>
      <p:pic>
        <p:nvPicPr>
          <p:cNvPr id="3" name="Picture 2" descr="Ishared with you a week ago that my lung specialist ordered a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1849015"/>
            <a:ext cx="3076575" cy="2290763"/>
          </a:xfrm>
          <a:prstGeom prst="rect">
            <a:avLst/>
          </a:prstGeom>
        </p:spPr>
      </p:pic>
      <p:sp>
        <p:nvSpPr>
          <p:cNvPr id="2" name="Slide Number Placeholder 1">
            <a:extLst>
              <a:ext uri="{FF2B5EF4-FFF2-40B4-BE49-F238E27FC236}">
                <a16:creationId xmlns:a16="http://schemas.microsoft.com/office/drawing/2014/main" id="{FFF522F3-9745-4EA5-B0B9-C70755FD35DD}"/>
              </a:ext>
            </a:extLst>
          </p:cNvPr>
          <p:cNvSpPr>
            <a:spLocks noGrp="1"/>
          </p:cNvSpPr>
          <p:nvPr>
            <p:ph type="sldNum" sz="quarter" idx="12"/>
          </p:nvPr>
        </p:nvSpPr>
        <p:spPr>
          <a:xfrm>
            <a:off x="8562975" y="6473825"/>
            <a:ext cx="352425" cy="307975"/>
          </a:xfrm>
        </p:spPr>
        <p:txBody>
          <a:bodyPr/>
          <a:lstStyle/>
          <a:p>
            <a:pPr>
              <a:defRPr/>
            </a:pPr>
            <a:fld id="{9A2081BC-7D70-45BF-97AF-F346EB39F6EA}" type="slidenum">
              <a:rPr lang="en-US" sz="1000" smtClean="0"/>
              <a:pPr>
                <a:defRPr/>
              </a:pPr>
              <a:t>12</a:t>
            </a:fld>
            <a:endParaRPr lang="en-US" sz="1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6">
            <a:extLst>
              <a:ext uri="{FF2B5EF4-FFF2-40B4-BE49-F238E27FC236}">
                <a16:creationId xmlns:a16="http://schemas.microsoft.com/office/drawing/2014/main" id="{49F8D4C4-36E0-4969-B0BC-64C147632D99}"/>
              </a:ext>
            </a:extLst>
          </p:cNvPr>
          <p:cNvSpPr>
            <a:spLocks noGrp="1"/>
          </p:cNvSpPr>
          <p:nvPr>
            <p:ph type="sldNum" sz="quarter" idx="12"/>
          </p:nvPr>
        </p:nvSpPr>
        <p:spPr>
          <a:xfrm>
            <a:off x="7456395" y="7086008"/>
            <a:ext cx="2032326" cy="312847"/>
          </a:xfrm>
          <a:noFill/>
        </p:spPr>
        <p:txBody>
          <a:bodyPr/>
          <a:lstStyle>
            <a:lvl1pPr>
              <a:spcBef>
                <a:spcPct val="20000"/>
              </a:spcBef>
              <a:buClr>
                <a:schemeClr val="accent2"/>
              </a:buClr>
              <a:buSzPct val="75000"/>
              <a:buFont typeface="Monotype Sorts"/>
              <a:buChar char="u"/>
              <a:defRPr sz="3106">
                <a:solidFill>
                  <a:schemeClr val="tx1"/>
                </a:solidFill>
                <a:latin typeface="Times New Roman" panose="02020603050405020304" pitchFamily="18" charset="0"/>
              </a:defRPr>
            </a:lvl1pPr>
            <a:lvl2pPr marL="721137" indent="-277360">
              <a:spcBef>
                <a:spcPct val="20000"/>
              </a:spcBef>
              <a:buClr>
                <a:schemeClr val="tx1"/>
              </a:buClr>
              <a:buChar char="–"/>
              <a:defRPr sz="2718">
                <a:solidFill>
                  <a:schemeClr val="tx1"/>
                </a:solidFill>
                <a:latin typeface="Times New Roman" panose="02020603050405020304" pitchFamily="18" charset="0"/>
              </a:defRPr>
            </a:lvl2pPr>
            <a:lvl3pPr marL="1109442" indent="-221888">
              <a:spcBef>
                <a:spcPct val="20000"/>
              </a:spcBef>
              <a:buClr>
                <a:schemeClr val="tx1"/>
              </a:buClr>
              <a:buChar char="»"/>
              <a:defRPr sz="2330">
                <a:solidFill>
                  <a:schemeClr val="tx1"/>
                </a:solidFill>
                <a:latin typeface="Times New Roman" panose="02020603050405020304" pitchFamily="18" charset="0"/>
              </a:defRPr>
            </a:lvl3pPr>
            <a:lvl4pPr marL="1553218" indent="-221888">
              <a:spcBef>
                <a:spcPct val="20000"/>
              </a:spcBef>
              <a:buClr>
                <a:schemeClr val="accent2"/>
              </a:buClr>
              <a:buSzPct val="65000"/>
              <a:buFont typeface="Monotype Sorts"/>
              <a:buChar char="u"/>
              <a:defRPr sz="1941">
                <a:solidFill>
                  <a:schemeClr val="tx1"/>
                </a:solidFill>
                <a:latin typeface="Times New Roman" panose="02020603050405020304" pitchFamily="18" charset="0"/>
              </a:defRPr>
            </a:lvl4pPr>
            <a:lvl5pPr marL="1996995" indent="-221888">
              <a:spcBef>
                <a:spcPct val="20000"/>
              </a:spcBef>
              <a:buClr>
                <a:schemeClr val="tx1"/>
              </a:buClr>
              <a:buChar char="–"/>
              <a:defRPr sz="1941">
                <a:solidFill>
                  <a:schemeClr val="tx1"/>
                </a:solidFill>
                <a:latin typeface="Times New Roman" panose="02020603050405020304" pitchFamily="18" charset="0"/>
              </a:defRPr>
            </a:lvl5pPr>
            <a:lvl6pPr marL="2440771" indent="-221888" eaLnBrk="0" fontAlgn="base" hangingPunct="0">
              <a:spcBef>
                <a:spcPct val="20000"/>
              </a:spcBef>
              <a:spcAft>
                <a:spcPct val="0"/>
              </a:spcAft>
              <a:buClr>
                <a:schemeClr val="tx1"/>
              </a:buClr>
              <a:buChar char="–"/>
              <a:defRPr sz="1941">
                <a:solidFill>
                  <a:schemeClr val="tx1"/>
                </a:solidFill>
                <a:latin typeface="Times New Roman" panose="02020603050405020304" pitchFamily="18" charset="0"/>
              </a:defRPr>
            </a:lvl6pPr>
            <a:lvl7pPr marL="2884548" indent="-221888" eaLnBrk="0" fontAlgn="base" hangingPunct="0">
              <a:spcBef>
                <a:spcPct val="20000"/>
              </a:spcBef>
              <a:spcAft>
                <a:spcPct val="0"/>
              </a:spcAft>
              <a:buClr>
                <a:schemeClr val="tx1"/>
              </a:buClr>
              <a:buChar char="–"/>
              <a:defRPr sz="1941">
                <a:solidFill>
                  <a:schemeClr val="tx1"/>
                </a:solidFill>
                <a:latin typeface="Times New Roman" panose="02020603050405020304" pitchFamily="18" charset="0"/>
              </a:defRPr>
            </a:lvl7pPr>
            <a:lvl8pPr marL="3328325" indent="-221888" eaLnBrk="0" fontAlgn="base" hangingPunct="0">
              <a:spcBef>
                <a:spcPct val="20000"/>
              </a:spcBef>
              <a:spcAft>
                <a:spcPct val="0"/>
              </a:spcAft>
              <a:buClr>
                <a:schemeClr val="tx1"/>
              </a:buClr>
              <a:buChar char="–"/>
              <a:defRPr sz="1941">
                <a:solidFill>
                  <a:schemeClr val="tx1"/>
                </a:solidFill>
                <a:latin typeface="Times New Roman" panose="02020603050405020304" pitchFamily="18" charset="0"/>
              </a:defRPr>
            </a:lvl8pPr>
            <a:lvl9pPr marL="3772101" indent="-221888" eaLnBrk="0" fontAlgn="base" hangingPunct="0">
              <a:spcBef>
                <a:spcPct val="20000"/>
              </a:spcBef>
              <a:spcAft>
                <a:spcPct val="0"/>
              </a:spcAft>
              <a:buClr>
                <a:schemeClr val="tx1"/>
              </a:buClr>
              <a:buChar char="–"/>
              <a:defRPr sz="1941">
                <a:solidFill>
                  <a:schemeClr val="tx1"/>
                </a:solidFill>
                <a:latin typeface="Times New Roman" panose="02020603050405020304" pitchFamily="18" charset="0"/>
              </a:defRPr>
            </a:lvl9pPr>
          </a:lstStyle>
          <a:p>
            <a:pPr fontAlgn="auto">
              <a:spcBef>
                <a:spcPct val="0"/>
              </a:spcBef>
              <a:spcAft>
                <a:spcPts val="0"/>
              </a:spcAft>
              <a:buClrTx/>
              <a:buSzTx/>
              <a:buNone/>
            </a:pPr>
            <a:fld id="{B03644BA-8482-442F-A6D8-6EF17D732388}" type="slidenum">
              <a:rPr lang="en-US" altLang="en-US" sz="1359" kern="0">
                <a:solidFill>
                  <a:srgbClr val="000000"/>
                </a:solidFill>
                <a:cs typeface="Times New Roman"/>
                <a:sym typeface="Times New Roman"/>
              </a:rPr>
              <a:pPr fontAlgn="auto">
                <a:spcBef>
                  <a:spcPct val="0"/>
                </a:spcBef>
                <a:spcAft>
                  <a:spcPts val="0"/>
                </a:spcAft>
                <a:buClrTx/>
                <a:buSzTx/>
                <a:buNone/>
              </a:pPr>
              <a:t>13</a:t>
            </a:fld>
            <a:endParaRPr lang="en-US" altLang="en-US" sz="1359" kern="0">
              <a:solidFill>
                <a:srgbClr val="000000"/>
              </a:solidFill>
              <a:cs typeface="Times New Roman"/>
              <a:sym typeface="Times New Roman"/>
            </a:endParaRPr>
          </a:p>
        </p:txBody>
      </p:sp>
      <p:sp>
        <p:nvSpPr>
          <p:cNvPr id="28675" name="Rectangle 2">
            <a:extLst>
              <a:ext uri="{FF2B5EF4-FFF2-40B4-BE49-F238E27FC236}">
                <a16:creationId xmlns:a16="http://schemas.microsoft.com/office/drawing/2014/main" id="{EAE289ED-774D-426C-B14E-E563EAEF6451}"/>
              </a:ext>
            </a:extLst>
          </p:cNvPr>
          <p:cNvSpPr>
            <a:spLocks noGrp="1" noChangeArrowheads="1"/>
          </p:cNvSpPr>
          <p:nvPr>
            <p:ph type="title"/>
          </p:nvPr>
        </p:nvSpPr>
        <p:spPr>
          <a:noFill/>
        </p:spPr>
        <p:txBody>
          <a:bodyPr/>
          <a:lstStyle/>
          <a:p>
            <a:pPr algn="ctr"/>
            <a:r>
              <a:rPr lang="en-US" altLang="en-US" sz="3800" b="1" dirty="0">
                <a:latin typeface="Arial" panose="020B0604020202020204" pitchFamily="34" charset="0"/>
                <a:cs typeface="Arial" panose="020B0604020202020204" pitchFamily="34" charset="0"/>
              </a:rPr>
              <a:t>Preventive Benefits Under Part B</a:t>
            </a:r>
            <a:br>
              <a:rPr lang="en-US" altLang="en-US" sz="3800" b="1" dirty="0">
                <a:latin typeface="Arial" panose="020B0604020202020204" pitchFamily="34" charset="0"/>
                <a:cs typeface="Arial" panose="020B0604020202020204" pitchFamily="34" charset="0"/>
              </a:rPr>
            </a:br>
            <a:r>
              <a:rPr lang="en-US" altLang="en-US" sz="3800" b="1" dirty="0">
                <a:latin typeface="Arial" panose="020B0604020202020204" pitchFamily="34" charset="0"/>
                <a:cs typeface="Arial" panose="020B0604020202020204" pitchFamily="34" charset="0"/>
              </a:rPr>
              <a:t>Covered in Full Overview</a:t>
            </a:r>
            <a:endParaRPr lang="en-US" altLang="en-US" sz="3800" dirty="0">
              <a:latin typeface="Arial" panose="020B0604020202020204" pitchFamily="34" charset="0"/>
              <a:cs typeface="Arial" panose="020B0604020202020204" pitchFamily="34" charset="0"/>
            </a:endParaRPr>
          </a:p>
        </p:txBody>
      </p:sp>
      <p:sp>
        <p:nvSpPr>
          <p:cNvPr id="28676" name="Rectangle 3">
            <a:extLst>
              <a:ext uri="{FF2B5EF4-FFF2-40B4-BE49-F238E27FC236}">
                <a16:creationId xmlns:a16="http://schemas.microsoft.com/office/drawing/2014/main" id="{5CDE9720-3C3F-4677-BC6E-6D52043990F7}"/>
              </a:ext>
            </a:extLst>
          </p:cNvPr>
          <p:cNvSpPr>
            <a:spLocks noGrp="1" noChangeArrowheads="1"/>
          </p:cNvSpPr>
          <p:nvPr>
            <p:ph type="body" sz="half" idx="1"/>
          </p:nvPr>
        </p:nvSpPr>
        <p:spPr>
          <a:xfrm>
            <a:off x="304800" y="1447800"/>
            <a:ext cx="4289612" cy="5181600"/>
          </a:xfrm>
          <a:noFill/>
        </p:spPr>
        <p:txBody>
          <a:bodyPr/>
          <a:lstStyle/>
          <a:p>
            <a:pPr marL="302575" indent="-302575">
              <a:buFont typeface="Arial" panose="020B0604020202020204" pitchFamily="34" charset="0"/>
              <a:buChar char="•"/>
            </a:pPr>
            <a:r>
              <a:rPr lang="en-US" altLang="en-US" sz="2200" dirty="0">
                <a:latin typeface="Arial" panose="020B0604020202020204" pitchFamily="34" charset="0"/>
                <a:cs typeface="Arial" panose="020B0604020202020204" pitchFamily="34" charset="0"/>
              </a:rPr>
              <a:t>Welcome to Medicare Exam</a:t>
            </a:r>
          </a:p>
          <a:p>
            <a:pPr>
              <a:buFont typeface="Arial" panose="020B0604020202020204" pitchFamily="34" charset="0"/>
              <a:buChar char="•"/>
            </a:pPr>
            <a:r>
              <a:rPr lang="en-US" altLang="en-US" sz="2200" dirty="0">
                <a:latin typeface="Arial" panose="020B0604020202020204" pitchFamily="34" charset="0"/>
                <a:cs typeface="Arial" panose="020B0604020202020204" pitchFamily="34" charset="0"/>
              </a:rPr>
              <a:t>Annual Wellness Visit</a:t>
            </a:r>
          </a:p>
          <a:p>
            <a:pPr>
              <a:spcBef>
                <a:spcPts val="529"/>
              </a:spcBef>
              <a:buFont typeface="Arial" panose="020B0604020202020204" pitchFamily="34" charset="0"/>
              <a:buChar char="•"/>
            </a:pPr>
            <a:r>
              <a:rPr lang="en-US" altLang="en-US" sz="2200" dirty="0">
                <a:latin typeface="Arial" panose="020B0604020202020204" pitchFamily="34" charset="0"/>
                <a:cs typeface="Arial" panose="020B0604020202020204" pitchFamily="34" charset="0"/>
              </a:rPr>
              <a:t>Breast Cancer Screening</a:t>
            </a:r>
          </a:p>
          <a:p>
            <a:pPr>
              <a:spcBef>
                <a:spcPts val="529"/>
              </a:spcBef>
              <a:buFont typeface="Arial" panose="020B0604020202020204" pitchFamily="34" charset="0"/>
              <a:buChar char="•"/>
            </a:pPr>
            <a:r>
              <a:rPr lang="en-US" altLang="en-US" sz="2200" dirty="0">
                <a:latin typeface="Arial" panose="020B0604020202020204" pitchFamily="34" charset="0"/>
                <a:cs typeface="Arial" panose="020B0604020202020204" pitchFamily="34" charset="0"/>
              </a:rPr>
              <a:t>Cervical Cancer Screening including </a:t>
            </a:r>
            <a:r>
              <a:rPr lang="en-US" altLang="en-US" sz="2200" dirty="0">
                <a:solidFill>
                  <a:srgbClr val="000000"/>
                </a:solidFill>
                <a:latin typeface="Arial" panose="020B0604020202020204" pitchFamily="34" charset="0"/>
                <a:cs typeface="Arial" panose="020B0604020202020204" pitchFamily="34" charset="0"/>
              </a:rPr>
              <a:t>Human Papillomavirus (HPV) Testing</a:t>
            </a:r>
            <a:endParaRPr lang="en-US" altLang="en-US" sz="2200" dirty="0">
              <a:latin typeface="Arial" panose="020B0604020202020204" pitchFamily="34" charset="0"/>
              <a:cs typeface="Arial" panose="020B0604020202020204" pitchFamily="34" charset="0"/>
            </a:endParaRPr>
          </a:p>
          <a:p>
            <a:pPr>
              <a:buFont typeface="Arial" panose="020B0604020202020204" pitchFamily="34" charset="0"/>
              <a:buChar char="•"/>
            </a:pPr>
            <a:r>
              <a:rPr lang="en-US" altLang="en-US" sz="2200" dirty="0">
                <a:latin typeface="Arial" panose="020B0604020202020204" pitchFamily="34" charset="0"/>
                <a:cs typeface="Arial" panose="020B0604020202020204" pitchFamily="34" charset="0"/>
              </a:rPr>
              <a:t>Colon Cancer Screening</a:t>
            </a:r>
          </a:p>
          <a:p>
            <a:pPr>
              <a:buFont typeface="Arial" panose="020B0604020202020204" pitchFamily="34" charset="0"/>
              <a:buChar char="•"/>
            </a:pPr>
            <a:r>
              <a:rPr lang="en-US" altLang="en-US" sz="2200" dirty="0">
                <a:latin typeface="Arial" panose="020B0604020202020204" pitchFamily="34" charset="0"/>
                <a:cs typeface="Arial" panose="020B0604020202020204" pitchFamily="34" charset="0"/>
              </a:rPr>
              <a:t>Annual Fecal Occult Blood Test (for people 50 and over)</a:t>
            </a:r>
          </a:p>
          <a:p>
            <a:pPr>
              <a:buFont typeface="Arial" panose="020B0604020202020204" pitchFamily="34" charset="0"/>
              <a:buChar char="•"/>
            </a:pPr>
            <a:r>
              <a:rPr lang="en-US" altLang="en-US" sz="2200" dirty="0">
                <a:latin typeface="Arial" panose="020B0604020202020204" pitchFamily="34" charset="0"/>
                <a:cs typeface="Arial" panose="020B0604020202020204" pitchFamily="34" charset="0"/>
              </a:rPr>
              <a:t>Colonoscopy</a:t>
            </a:r>
          </a:p>
          <a:p>
            <a:pPr>
              <a:buFont typeface="Arial" panose="020B0604020202020204" pitchFamily="34" charset="0"/>
              <a:buChar char="•"/>
            </a:pPr>
            <a:r>
              <a:rPr lang="en-US" altLang="en-US" sz="2200" dirty="0">
                <a:latin typeface="Arial" panose="020B0604020202020204" pitchFamily="34" charset="0"/>
                <a:cs typeface="Arial" panose="020B0604020202020204" pitchFamily="34" charset="0"/>
              </a:rPr>
              <a:t>Flexible Sigmoidoscopy</a:t>
            </a:r>
          </a:p>
          <a:p>
            <a:pPr>
              <a:buFont typeface="Arial" panose="020B0604020202020204" pitchFamily="34" charset="0"/>
              <a:buChar char="•"/>
            </a:pPr>
            <a:r>
              <a:rPr lang="en-US" altLang="en-US" sz="2200" dirty="0">
                <a:latin typeface="Arial" panose="020B0604020202020204" pitchFamily="34" charset="0"/>
                <a:cs typeface="Arial" panose="020B0604020202020204" pitchFamily="34" charset="0"/>
              </a:rPr>
              <a:t>Diabetes Screening</a:t>
            </a:r>
          </a:p>
          <a:p>
            <a:pPr>
              <a:buFont typeface="Arial" panose="020B0604020202020204" pitchFamily="34" charset="0"/>
              <a:buChar char="•"/>
            </a:pPr>
            <a:r>
              <a:rPr lang="en-US" altLang="en-US" sz="2200" dirty="0">
                <a:latin typeface="Arial" panose="020B0604020202020204" pitchFamily="34" charset="0"/>
                <a:cs typeface="Arial" panose="020B0604020202020204" pitchFamily="34" charset="0"/>
              </a:rPr>
              <a:t>Heart Disease Screening</a:t>
            </a:r>
          </a:p>
        </p:txBody>
      </p:sp>
      <p:sp>
        <p:nvSpPr>
          <p:cNvPr id="28677" name="Rectangle 5">
            <a:extLst>
              <a:ext uri="{FF2B5EF4-FFF2-40B4-BE49-F238E27FC236}">
                <a16:creationId xmlns:a16="http://schemas.microsoft.com/office/drawing/2014/main" id="{6387D5F7-E1BE-4042-9D03-F06A9B24C815}"/>
              </a:ext>
            </a:extLst>
          </p:cNvPr>
          <p:cNvSpPr>
            <a:spLocks noGrp="1" noChangeArrowheads="1"/>
          </p:cNvSpPr>
          <p:nvPr>
            <p:ph type="body" sz="half" idx="2"/>
          </p:nvPr>
        </p:nvSpPr>
        <p:spPr>
          <a:xfrm>
            <a:off x="4648200" y="1524000"/>
            <a:ext cx="3919818" cy="5181600"/>
          </a:xfrm>
        </p:spPr>
        <p:txBody>
          <a:bodyPr/>
          <a:lstStyle/>
          <a:p>
            <a:pPr>
              <a:spcBef>
                <a:spcPts val="529"/>
              </a:spcBef>
              <a:buFont typeface="Arial" panose="020B0604020202020204" pitchFamily="34" charset="0"/>
              <a:buChar char="•"/>
            </a:pPr>
            <a:r>
              <a:rPr lang="en-US" altLang="en-US" sz="2200" dirty="0">
                <a:latin typeface="Arial" panose="020B0604020202020204" pitchFamily="34" charset="0"/>
                <a:cs typeface="Arial" panose="020B0604020202020204" pitchFamily="34" charset="0"/>
              </a:rPr>
              <a:t>Nutritional Therapy for people with diabetes, ESRD, or a kidney transplant</a:t>
            </a:r>
          </a:p>
          <a:p>
            <a:pPr>
              <a:buFont typeface="Arial" panose="020B0604020202020204" pitchFamily="34" charset="0"/>
              <a:buChar char="•"/>
            </a:pPr>
            <a:r>
              <a:rPr lang="en-US" altLang="en-US" sz="2200" dirty="0">
                <a:latin typeface="Arial" panose="020B0604020202020204" pitchFamily="34" charset="0"/>
                <a:cs typeface="Arial" panose="020B0604020202020204" pitchFamily="34" charset="0"/>
              </a:rPr>
              <a:t>Osteoporosis Screening</a:t>
            </a:r>
          </a:p>
          <a:p>
            <a:pPr>
              <a:buFont typeface="Arial" panose="020B0604020202020204" pitchFamily="34" charset="0"/>
              <a:buChar char="•"/>
            </a:pPr>
            <a:r>
              <a:rPr lang="en-US" altLang="en-US" sz="2200" dirty="0">
                <a:latin typeface="Arial" panose="020B0604020202020204" pitchFamily="34" charset="0"/>
                <a:cs typeface="Arial" panose="020B0604020202020204" pitchFamily="34" charset="0"/>
              </a:rPr>
              <a:t>Prostate Cancer Screening</a:t>
            </a:r>
          </a:p>
          <a:p>
            <a:pPr>
              <a:buFont typeface="Arial" panose="020B0604020202020204" pitchFamily="34" charset="0"/>
              <a:buChar char="•"/>
            </a:pPr>
            <a:r>
              <a:rPr lang="en-US" altLang="en-US" sz="2200" dirty="0">
                <a:latin typeface="Arial" panose="020B0604020202020204" pitchFamily="34" charset="0"/>
                <a:cs typeface="Arial" panose="020B0604020202020204" pitchFamily="34" charset="0"/>
              </a:rPr>
              <a:t>Smoking Cessation Counseling</a:t>
            </a:r>
          </a:p>
          <a:p>
            <a:pPr>
              <a:buFont typeface="Arial" panose="020B0604020202020204" pitchFamily="34" charset="0"/>
              <a:buChar char="•"/>
            </a:pPr>
            <a:r>
              <a:rPr lang="en-US" altLang="en-US" sz="2200" dirty="0">
                <a:latin typeface="Arial" panose="020B0604020202020204" pitchFamily="34" charset="0"/>
                <a:cs typeface="Arial" panose="020B0604020202020204" pitchFamily="34" charset="0"/>
              </a:rPr>
              <a:t>Vaccinations</a:t>
            </a:r>
          </a:p>
          <a:p>
            <a:pPr lvl="1">
              <a:buFont typeface="Arial" panose="020B0604020202020204" pitchFamily="34" charset="0"/>
              <a:buChar char="•"/>
            </a:pPr>
            <a:r>
              <a:rPr lang="en-US" altLang="en-US" sz="1600" dirty="0">
                <a:latin typeface="Arial" panose="020B0604020202020204" pitchFamily="34" charset="0"/>
                <a:cs typeface="Arial" panose="020B0604020202020204" pitchFamily="34" charset="0"/>
              </a:rPr>
              <a:t>Flu</a:t>
            </a:r>
          </a:p>
          <a:p>
            <a:pPr lvl="1">
              <a:buFont typeface="Arial" panose="020B0604020202020204" pitchFamily="34" charset="0"/>
              <a:buChar char="•"/>
            </a:pPr>
            <a:r>
              <a:rPr lang="en-US" altLang="en-US" sz="1600" dirty="0">
                <a:latin typeface="Arial" panose="020B0604020202020204" pitchFamily="34" charset="0"/>
                <a:cs typeface="Arial" panose="020B0604020202020204" pitchFamily="34" charset="0"/>
              </a:rPr>
              <a:t>Pneumonia</a:t>
            </a:r>
          </a:p>
          <a:p>
            <a:pPr lvl="1">
              <a:buFont typeface="Arial" panose="020B0604020202020204" pitchFamily="34" charset="0"/>
              <a:buChar char="•"/>
            </a:pPr>
            <a:r>
              <a:rPr lang="en-US" altLang="en-US" sz="1600" dirty="0">
                <a:latin typeface="Arial" panose="020B0604020202020204" pitchFamily="34" charset="0"/>
                <a:cs typeface="Arial" panose="020B0604020202020204" pitchFamily="34" charset="0"/>
              </a:rPr>
              <a:t>HEP C (high risk)</a:t>
            </a:r>
          </a:p>
          <a:p>
            <a:pPr lvl="1">
              <a:buFont typeface="Arial" panose="020B0604020202020204" pitchFamily="34" charset="0"/>
              <a:buChar char="•"/>
            </a:pPr>
            <a:r>
              <a:rPr lang="en-US" altLang="en-US" sz="1600" dirty="0">
                <a:latin typeface="Arial" panose="020B0604020202020204" pitchFamily="34" charset="0"/>
                <a:cs typeface="Arial" panose="020B0604020202020204" pitchFamily="34" charset="0"/>
              </a:rPr>
              <a:t>COVID-19</a:t>
            </a:r>
          </a:p>
          <a:p>
            <a:pPr lvl="1">
              <a:buFont typeface="Arial" panose="020B0604020202020204" pitchFamily="34" charset="0"/>
              <a:buChar char="•"/>
            </a:pPr>
            <a:r>
              <a:rPr lang="en-US" altLang="en-US" sz="1600" dirty="0">
                <a:latin typeface="Arial" panose="020B0604020202020204" pitchFamily="34" charset="0"/>
                <a:cs typeface="Arial" panose="020B0604020202020204" pitchFamily="34" charset="0"/>
              </a:rPr>
              <a:t>Shingles</a:t>
            </a:r>
          </a:p>
        </p:txBody>
      </p:sp>
      <p:graphicFrame>
        <p:nvGraphicFramePr>
          <p:cNvPr id="28678" name="Object 4">
            <a:extLst>
              <a:ext uri="{FF2B5EF4-FFF2-40B4-BE49-F238E27FC236}">
                <a16:creationId xmlns:a16="http://schemas.microsoft.com/office/drawing/2014/main" id="{52EF8CE4-7301-4E29-ACC5-9A4F44CD11DC}"/>
              </a:ext>
            </a:extLst>
          </p:cNvPr>
          <p:cNvGraphicFramePr>
            <a:graphicFrameLocks noChangeAspect="1"/>
          </p:cNvGraphicFramePr>
          <p:nvPr/>
        </p:nvGraphicFramePr>
        <p:xfrm>
          <a:off x="7456394" y="4416580"/>
          <a:ext cx="1315851" cy="1775012"/>
        </p:xfrm>
        <a:graphic>
          <a:graphicData uri="http://schemas.openxmlformats.org/presentationml/2006/ole">
            <mc:AlternateContent xmlns:mc="http://schemas.openxmlformats.org/markup-compatibility/2006">
              <mc:Choice xmlns:v="urn:schemas-microsoft-com:vml" Requires="v">
                <p:oleObj name="Clip" r:id="rId3" imgW="2172406" imgH="2598524" progId="MS_ClipArt_Gallery.2">
                  <p:embed/>
                </p:oleObj>
              </mc:Choice>
              <mc:Fallback>
                <p:oleObj name="Clip" r:id="rId3" imgW="2172406" imgH="2598524" progId="MS_ClipArt_Gallery.2">
                  <p:embed/>
                  <p:pic>
                    <p:nvPicPr>
                      <p:cNvPr id="28678" name="Object 4">
                        <a:extLst>
                          <a:ext uri="{FF2B5EF4-FFF2-40B4-BE49-F238E27FC236}">
                            <a16:creationId xmlns:a16="http://schemas.microsoft.com/office/drawing/2014/main" id="{52EF8CE4-7301-4E29-ACC5-9A4F44CD11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6394" y="4416580"/>
                        <a:ext cx="1315851" cy="1775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Slide Number Placeholder 2">
            <a:extLst>
              <a:ext uri="{FF2B5EF4-FFF2-40B4-BE49-F238E27FC236}">
                <a16:creationId xmlns:a16="http://schemas.microsoft.com/office/drawing/2014/main" id="{9359B99B-C986-4ECB-8F25-9ECA6F493C2C}"/>
              </a:ext>
            </a:extLst>
          </p:cNvPr>
          <p:cNvSpPr txBox="1">
            <a:spLocks/>
          </p:cNvSpPr>
          <p:nvPr/>
        </p:nvSpPr>
        <p:spPr>
          <a:xfrm>
            <a:off x="6790765" y="6287024"/>
            <a:ext cx="1847569" cy="227272"/>
          </a:xfrm>
          <a:prstGeom prst="rect">
            <a:avLst/>
          </a:prstGeom>
          <a:ln w="12700">
            <a:miter lim="400000"/>
          </a:ln>
          <a:extLst>
            <a:ext uri="{C572A759-6A51-4108-AA02-DFA0A04FC94B}">
              <ma14:wrappingTextBoxFlag xmlns:ma14="http://schemas.microsoft.com/office/mac/drawingml/2011/main" xmlns="" val="1"/>
            </a:ext>
          </a:extLst>
        </p:spPr>
        <p:txBody>
          <a:bodyPr lIns="45302" tIns="45302" rIns="45302" bIns="45302"/>
          <a:lstStyle>
            <a:lvl1pPr marL="382587" indent="-382587" defTabSz="509587">
              <a:spcBef>
                <a:spcPts val="800"/>
              </a:spcBef>
              <a:defRPr sz="3080">
                <a:latin typeface="Times New Roman"/>
                <a:ea typeface="Times New Roman"/>
                <a:cs typeface="Times New Roman"/>
                <a:sym typeface="Times New Roman"/>
              </a:defRPr>
            </a:lvl1pPr>
            <a:lvl2pPr marL="382587" indent="127000" defTabSz="509587">
              <a:spcBef>
                <a:spcPts val="800"/>
              </a:spcBef>
              <a:defRPr sz="2640">
                <a:latin typeface="Times New Roman"/>
                <a:ea typeface="Times New Roman"/>
                <a:cs typeface="Times New Roman"/>
                <a:sym typeface="Times New Roman"/>
              </a:defRPr>
            </a:lvl2pPr>
            <a:lvl3pPr marL="382587" indent="636587" defTabSz="509587">
              <a:spcBef>
                <a:spcPts val="800"/>
              </a:spcBef>
              <a:defRPr sz="2200">
                <a:latin typeface="Times New Roman"/>
                <a:ea typeface="Times New Roman"/>
                <a:cs typeface="Times New Roman"/>
                <a:sym typeface="Times New Roman"/>
              </a:defRPr>
            </a:lvl3pPr>
            <a:lvl4pPr marL="382587" indent="1146175" defTabSz="509587">
              <a:spcBef>
                <a:spcPts val="800"/>
              </a:spcBef>
              <a:defRPr sz="1980">
                <a:latin typeface="Times New Roman"/>
                <a:ea typeface="Times New Roman"/>
                <a:cs typeface="Times New Roman"/>
                <a:sym typeface="Times New Roman"/>
              </a:defRPr>
            </a:lvl4pPr>
            <a:lvl5pPr marL="382587" indent="1655762" defTabSz="509587">
              <a:spcBef>
                <a:spcPts val="800"/>
              </a:spcBef>
              <a:defRPr sz="1980">
                <a:latin typeface="Times New Roman"/>
                <a:ea typeface="Times New Roman"/>
                <a:cs typeface="Times New Roman"/>
                <a:sym typeface="Times New Roman"/>
              </a:defRPr>
            </a:lvl5pPr>
            <a:lvl6pPr marL="382587" indent="2112962" defTabSz="509587">
              <a:spcBef>
                <a:spcPts val="800"/>
              </a:spcBef>
              <a:defRPr sz="1980">
                <a:latin typeface="Times New Roman"/>
                <a:ea typeface="Times New Roman"/>
                <a:cs typeface="Times New Roman"/>
                <a:sym typeface="Times New Roman"/>
              </a:defRPr>
            </a:lvl6pPr>
            <a:lvl7pPr marL="382587" indent="2570162" defTabSz="509587">
              <a:spcBef>
                <a:spcPts val="800"/>
              </a:spcBef>
              <a:defRPr sz="1980">
                <a:latin typeface="Times New Roman"/>
                <a:ea typeface="Times New Roman"/>
                <a:cs typeface="Times New Roman"/>
                <a:sym typeface="Times New Roman"/>
              </a:defRPr>
            </a:lvl7pPr>
            <a:lvl8pPr marL="382587" indent="3027362" defTabSz="509587">
              <a:spcBef>
                <a:spcPts val="800"/>
              </a:spcBef>
              <a:defRPr sz="1980">
                <a:latin typeface="Times New Roman"/>
                <a:ea typeface="Times New Roman"/>
                <a:cs typeface="Times New Roman"/>
                <a:sym typeface="Times New Roman"/>
              </a:defRPr>
            </a:lvl8pPr>
            <a:lvl9pPr marL="382587" indent="3484562" defTabSz="509587">
              <a:spcBef>
                <a:spcPts val="800"/>
              </a:spcBef>
              <a:defRPr sz="1980">
                <a:latin typeface="Times New Roman"/>
                <a:ea typeface="Times New Roman"/>
                <a:cs typeface="Times New Roman"/>
                <a:sym typeface="Times New Roman"/>
              </a:defRPr>
            </a:lvl9pPr>
          </a:lstStyle>
          <a:p>
            <a:pPr marL="337595" indent="-337595" algn="r" defTabSz="449660" fontAlgn="auto">
              <a:spcBef>
                <a:spcPts val="706"/>
              </a:spcBef>
              <a:spcAft>
                <a:spcPts val="0"/>
              </a:spcAft>
            </a:pPr>
            <a:fld id="{86CB4B4D-7CA3-9044-876B-883B54F8677D}" type="slidenum">
              <a:rPr lang="en-US" sz="882" kern="0">
                <a:solidFill>
                  <a:sysClr val="windowText" lastClr="000000"/>
                </a:solidFill>
              </a:rPr>
              <a:pPr marL="337595" indent="-337595" algn="r" defTabSz="449660" fontAlgn="auto">
                <a:spcBef>
                  <a:spcPts val="706"/>
                </a:spcBef>
                <a:spcAft>
                  <a:spcPts val="0"/>
                </a:spcAft>
              </a:pPr>
              <a:t>13</a:t>
            </a:fld>
            <a:endParaRPr lang="en-US" sz="882" kern="0" dirty="0">
              <a:solidFill>
                <a:sysClr val="windowText" lastClr="000000"/>
              </a:solidFill>
            </a:endParaRPr>
          </a:p>
        </p:txBody>
      </p:sp>
    </p:spTree>
    <p:extLst>
      <p:ext uri="{BB962C8B-B14F-4D97-AF65-F5344CB8AC3E}">
        <p14:creationId xmlns:p14="http://schemas.microsoft.com/office/powerpoint/2010/main" val="1552723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6">
            <a:extLst>
              <a:ext uri="{FF2B5EF4-FFF2-40B4-BE49-F238E27FC236}">
                <a16:creationId xmlns:a16="http://schemas.microsoft.com/office/drawing/2014/main" id="{49F8D4C4-36E0-4969-B0BC-64C147632D99}"/>
              </a:ext>
            </a:extLst>
          </p:cNvPr>
          <p:cNvSpPr>
            <a:spLocks noGrp="1"/>
          </p:cNvSpPr>
          <p:nvPr>
            <p:ph type="sldNum" sz="quarter" idx="12"/>
          </p:nvPr>
        </p:nvSpPr>
        <p:spPr>
          <a:xfrm>
            <a:off x="7456395" y="7092134"/>
            <a:ext cx="2032326" cy="300596"/>
          </a:xfrm>
          <a:noFill/>
        </p:spPr>
        <p:txBody>
          <a:bodyPr/>
          <a:lstStyle>
            <a:lvl1pPr>
              <a:spcBef>
                <a:spcPct val="20000"/>
              </a:spcBef>
              <a:buClr>
                <a:schemeClr val="accent2"/>
              </a:buClr>
              <a:buSzPct val="75000"/>
              <a:buFont typeface="Monotype Sorts"/>
              <a:buChar char="u"/>
              <a:defRPr sz="3106">
                <a:solidFill>
                  <a:schemeClr val="tx1"/>
                </a:solidFill>
                <a:latin typeface="Times New Roman" panose="02020603050405020304" pitchFamily="18" charset="0"/>
              </a:defRPr>
            </a:lvl1pPr>
            <a:lvl2pPr marL="721137" indent="-277360">
              <a:spcBef>
                <a:spcPct val="20000"/>
              </a:spcBef>
              <a:buClr>
                <a:schemeClr val="tx1"/>
              </a:buClr>
              <a:buChar char="–"/>
              <a:defRPr sz="2718">
                <a:solidFill>
                  <a:schemeClr val="tx1"/>
                </a:solidFill>
                <a:latin typeface="Times New Roman" panose="02020603050405020304" pitchFamily="18" charset="0"/>
              </a:defRPr>
            </a:lvl2pPr>
            <a:lvl3pPr marL="1109442" indent="-221888">
              <a:spcBef>
                <a:spcPct val="20000"/>
              </a:spcBef>
              <a:buClr>
                <a:schemeClr val="tx1"/>
              </a:buClr>
              <a:buChar char="»"/>
              <a:defRPr sz="2330">
                <a:solidFill>
                  <a:schemeClr val="tx1"/>
                </a:solidFill>
                <a:latin typeface="Times New Roman" panose="02020603050405020304" pitchFamily="18" charset="0"/>
              </a:defRPr>
            </a:lvl3pPr>
            <a:lvl4pPr marL="1553218" indent="-221888">
              <a:spcBef>
                <a:spcPct val="20000"/>
              </a:spcBef>
              <a:buClr>
                <a:schemeClr val="accent2"/>
              </a:buClr>
              <a:buSzPct val="65000"/>
              <a:buFont typeface="Monotype Sorts"/>
              <a:buChar char="u"/>
              <a:defRPr sz="1941">
                <a:solidFill>
                  <a:schemeClr val="tx1"/>
                </a:solidFill>
                <a:latin typeface="Times New Roman" panose="02020603050405020304" pitchFamily="18" charset="0"/>
              </a:defRPr>
            </a:lvl4pPr>
            <a:lvl5pPr marL="1996995" indent="-221888">
              <a:spcBef>
                <a:spcPct val="20000"/>
              </a:spcBef>
              <a:buClr>
                <a:schemeClr val="tx1"/>
              </a:buClr>
              <a:buChar char="–"/>
              <a:defRPr sz="1941">
                <a:solidFill>
                  <a:schemeClr val="tx1"/>
                </a:solidFill>
                <a:latin typeface="Times New Roman" panose="02020603050405020304" pitchFamily="18" charset="0"/>
              </a:defRPr>
            </a:lvl5pPr>
            <a:lvl6pPr marL="2440771" indent="-221888" eaLnBrk="0" fontAlgn="base" hangingPunct="0">
              <a:spcBef>
                <a:spcPct val="20000"/>
              </a:spcBef>
              <a:spcAft>
                <a:spcPct val="0"/>
              </a:spcAft>
              <a:buClr>
                <a:schemeClr val="tx1"/>
              </a:buClr>
              <a:buChar char="–"/>
              <a:defRPr sz="1941">
                <a:solidFill>
                  <a:schemeClr val="tx1"/>
                </a:solidFill>
                <a:latin typeface="Times New Roman" panose="02020603050405020304" pitchFamily="18" charset="0"/>
              </a:defRPr>
            </a:lvl6pPr>
            <a:lvl7pPr marL="2884548" indent="-221888" eaLnBrk="0" fontAlgn="base" hangingPunct="0">
              <a:spcBef>
                <a:spcPct val="20000"/>
              </a:spcBef>
              <a:spcAft>
                <a:spcPct val="0"/>
              </a:spcAft>
              <a:buClr>
                <a:schemeClr val="tx1"/>
              </a:buClr>
              <a:buChar char="–"/>
              <a:defRPr sz="1941">
                <a:solidFill>
                  <a:schemeClr val="tx1"/>
                </a:solidFill>
                <a:latin typeface="Times New Roman" panose="02020603050405020304" pitchFamily="18" charset="0"/>
              </a:defRPr>
            </a:lvl7pPr>
            <a:lvl8pPr marL="3328325" indent="-221888" eaLnBrk="0" fontAlgn="base" hangingPunct="0">
              <a:spcBef>
                <a:spcPct val="20000"/>
              </a:spcBef>
              <a:spcAft>
                <a:spcPct val="0"/>
              </a:spcAft>
              <a:buClr>
                <a:schemeClr val="tx1"/>
              </a:buClr>
              <a:buChar char="–"/>
              <a:defRPr sz="1941">
                <a:solidFill>
                  <a:schemeClr val="tx1"/>
                </a:solidFill>
                <a:latin typeface="Times New Roman" panose="02020603050405020304" pitchFamily="18" charset="0"/>
              </a:defRPr>
            </a:lvl8pPr>
            <a:lvl9pPr marL="3772101" indent="-221888" eaLnBrk="0" fontAlgn="base" hangingPunct="0">
              <a:spcBef>
                <a:spcPct val="20000"/>
              </a:spcBef>
              <a:spcAft>
                <a:spcPct val="0"/>
              </a:spcAft>
              <a:buClr>
                <a:schemeClr val="tx1"/>
              </a:buClr>
              <a:buChar char="–"/>
              <a:defRPr sz="1941">
                <a:solidFill>
                  <a:schemeClr val="tx1"/>
                </a:solidFill>
                <a:latin typeface="Times New Roman" panose="02020603050405020304" pitchFamily="18" charset="0"/>
              </a:defRPr>
            </a:lvl9pPr>
          </a:lstStyle>
          <a:p>
            <a:pPr>
              <a:spcBef>
                <a:spcPct val="0"/>
              </a:spcBef>
              <a:buClrTx/>
              <a:buSzTx/>
              <a:buFontTx/>
              <a:buNone/>
            </a:pPr>
            <a:fld id="{B03644BA-8482-442F-A6D8-6EF17D732388}" type="slidenum">
              <a:rPr lang="en-US" altLang="en-US" sz="1359"/>
              <a:pPr>
                <a:spcBef>
                  <a:spcPct val="0"/>
                </a:spcBef>
                <a:buClrTx/>
                <a:buSzTx/>
                <a:buFontTx/>
                <a:buNone/>
              </a:pPr>
              <a:t>14</a:t>
            </a:fld>
            <a:endParaRPr lang="en-US" altLang="en-US" sz="1359"/>
          </a:p>
        </p:txBody>
      </p:sp>
      <p:sp>
        <p:nvSpPr>
          <p:cNvPr id="28675" name="Rectangle 2">
            <a:extLst>
              <a:ext uri="{FF2B5EF4-FFF2-40B4-BE49-F238E27FC236}">
                <a16:creationId xmlns:a16="http://schemas.microsoft.com/office/drawing/2014/main" id="{EAE289ED-774D-426C-B14E-E563EAEF6451}"/>
              </a:ext>
            </a:extLst>
          </p:cNvPr>
          <p:cNvSpPr>
            <a:spLocks noGrp="1" noChangeArrowheads="1"/>
          </p:cNvSpPr>
          <p:nvPr>
            <p:ph type="title"/>
          </p:nvPr>
        </p:nvSpPr>
        <p:spPr>
          <a:noFill/>
        </p:spPr>
        <p:txBody>
          <a:bodyPr/>
          <a:lstStyle/>
          <a:p>
            <a:pPr algn="ctr"/>
            <a:r>
              <a:rPr lang="en-US" altLang="en-US" sz="4000" b="1" dirty="0">
                <a:solidFill>
                  <a:srgbClr val="333399"/>
                </a:solidFill>
              </a:rPr>
              <a:t>Recently Added Preventive Benefits Under Part B</a:t>
            </a:r>
            <a:endParaRPr lang="en-US" altLang="en-US" sz="4000" dirty="0">
              <a:solidFill>
                <a:srgbClr val="333399"/>
              </a:solidFill>
            </a:endParaRPr>
          </a:p>
        </p:txBody>
      </p:sp>
      <p:sp>
        <p:nvSpPr>
          <p:cNvPr id="28677" name="Rectangle 5">
            <a:extLst>
              <a:ext uri="{FF2B5EF4-FFF2-40B4-BE49-F238E27FC236}">
                <a16:creationId xmlns:a16="http://schemas.microsoft.com/office/drawing/2014/main" id="{6387D5F7-E1BE-4042-9D03-F06A9B24C815}"/>
              </a:ext>
            </a:extLst>
          </p:cNvPr>
          <p:cNvSpPr>
            <a:spLocks noGrp="1" noChangeArrowheads="1"/>
          </p:cNvSpPr>
          <p:nvPr>
            <p:ph type="body" sz="half" idx="2"/>
          </p:nvPr>
        </p:nvSpPr>
        <p:spPr>
          <a:xfrm>
            <a:off x="533400" y="3429000"/>
            <a:ext cx="6118412" cy="2836561"/>
          </a:xfrm>
        </p:spPr>
        <p:txBody>
          <a:bodyPr/>
          <a:lstStyle/>
          <a:p>
            <a:pPr marL="0" indent="0">
              <a:spcBef>
                <a:spcPts val="529"/>
              </a:spcBef>
              <a:buNone/>
            </a:pPr>
            <a:r>
              <a:rPr lang="en-US" altLang="en-US" sz="2000" u="sng" dirty="0"/>
              <a:t>Reminder of benefits added in 2022</a:t>
            </a:r>
            <a:endParaRPr lang="en-US" altLang="en-US" sz="2000" dirty="0"/>
          </a:p>
          <a:p>
            <a:pPr>
              <a:spcBef>
                <a:spcPts val="529"/>
              </a:spcBef>
              <a:buFont typeface="Arial" panose="020B0604020202020204" pitchFamily="34" charset="0"/>
              <a:buChar char="•"/>
            </a:pPr>
            <a:r>
              <a:rPr lang="en-US" altLang="en-US" sz="2000" dirty="0"/>
              <a:t>Bariatric Surgery when certain conditions related to morbid obesity exist</a:t>
            </a:r>
          </a:p>
          <a:p>
            <a:pPr>
              <a:spcBef>
                <a:spcPts val="529"/>
              </a:spcBef>
              <a:buFont typeface="Arial" panose="020B0604020202020204" pitchFamily="34" charset="0"/>
              <a:buChar char="•"/>
            </a:pPr>
            <a:r>
              <a:rPr lang="en-US" altLang="en-US" sz="2000" dirty="0"/>
              <a:t>Cognitive assessment &amp; care plan services</a:t>
            </a:r>
          </a:p>
          <a:p>
            <a:pPr>
              <a:spcBef>
                <a:spcPts val="529"/>
              </a:spcBef>
              <a:buFont typeface="Arial" panose="020B0604020202020204" pitchFamily="34" charset="0"/>
              <a:buChar char="•"/>
            </a:pPr>
            <a:r>
              <a:rPr lang="en-US" altLang="en-US" sz="2000" dirty="0"/>
              <a:t>Blood-based biomarker test</a:t>
            </a:r>
          </a:p>
          <a:p>
            <a:pPr>
              <a:spcBef>
                <a:spcPts val="529"/>
              </a:spcBef>
              <a:buFont typeface="Arial" panose="020B0604020202020204" pitchFamily="34" charset="0"/>
              <a:buChar char="•"/>
            </a:pPr>
            <a:r>
              <a:rPr lang="en-US" altLang="en-US" sz="2000" dirty="0"/>
              <a:t>COVID-19 related services</a:t>
            </a:r>
          </a:p>
          <a:p>
            <a:pPr>
              <a:spcBef>
                <a:spcPts val="529"/>
              </a:spcBef>
              <a:buFont typeface="Arial" panose="020B0604020202020204" pitchFamily="34" charset="0"/>
              <a:buChar char="•"/>
            </a:pPr>
            <a:r>
              <a:rPr lang="en-US" altLang="en-US" sz="2000" dirty="0"/>
              <a:t>Added opioid risk assessment in “Welcome to Medicare” and yearly “Wellness” visit</a:t>
            </a:r>
          </a:p>
        </p:txBody>
      </p:sp>
      <p:sp>
        <p:nvSpPr>
          <p:cNvPr id="7" name="Slide Number Placeholder 2">
            <a:extLst>
              <a:ext uri="{FF2B5EF4-FFF2-40B4-BE49-F238E27FC236}">
                <a16:creationId xmlns:a16="http://schemas.microsoft.com/office/drawing/2014/main" id="{9359B99B-C986-4ECB-8F25-9ECA6F493C2C}"/>
              </a:ext>
            </a:extLst>
          </p:cNvPr>
          <p:cNvSpPr txBox="1">
            <a:spLocks/>
          </p:cNvSpPr>
          <p:nvPr/>
        </p:nvSpPr>
        <p:spPr>
          <a:xfrm>
            <a:off x="6790765" y="6287024"/>
            <a:ext cx="1847569" cy="227272"/>
          </a:xfrm>
          <a:prstGeom prst="rect">
            <a:avLst/>
          </a:prstGeom>
          <a:ln w="12700">
            <a:miter lim="400000"/>
          </a:ln>
          <a:extLst>
            <a:ext uri="{C572A759-6A51-4108-AA02-DFA0A04FC94B}">
              <ma14:wrappingTextBoxFlag xmlns="" xmlns:ma14="http://schemas.microsoft.com/office/mac/drawingml/2011/main" val="1"/>
            </a:ext>
          </a:extLst>
        </p:spPr>
        <p:txBody>
          <a:bodyPr lIns="45302" tIns="45302" rIns="45302" bIns="45302"/>
          <a:lstStyle>
            <a:lvl1pPr marL="382587" indent="-382587" defTabSz="509587">
              <a:spcBef>
                <a:spcPts val="800"/>
              </a:spcBef>
              <a:defRPr sz="3080">
                <a:latin typeface="Times New Roman"/>
                <a:ea typeface="Times New Roman"/>
                <a:cs typeface="Times New Roman"/>
                <a:sym typeface="Times New Roman"/>
              </a:defRPr>
            </a:lvl1pPr>
            <a:lvl2pPr marL="382587" indent="127000" defTabSz="509587">
              <a:spcBef>
                <a:spcPts val="800"/>
              </a:spcBef>
              <a:defRPr sz="2640">
                <a:latin typeface="Times New Roman"/>
                <a:ea typeface="Times New Roman"/>
                <a:cs typeface="Times New Roman"/>
                <a:sym typeface="Times New Roman"/>
              </a:defRPr>
            </a:lvl2pPr>
            <a:lvl3pPr marL="382587" indent="636587" defTabSz="509587">
              <a:spcBef>
                <a:spcPts val="800"/>
              </a:spcBef>
              <a:defRPr sz="2200">
                <a:latin typeface="Times New Roman"/>
                <a:ea typeface="Times New Roman"/>
                <a:cs typeface="Times New Roman"/>
                <a:sym typeface="Times New Roman"/>
              </a:defRPr>
            </a:lvl3pPr>
            <a:lvl4pPr marL="382587" indent="1146175" defTabSz="509587">
              <a:spcBef>
                <a:spcPts val="800"/>
              </a:spcBef>
              <a:defRPr sz="1980">
                <a:latin typeface="Times New Roman"/>
                <a:ea typeface="Times New Roman"/>
                <a:cs typeface="Times New Roman"/>
                <a:sym typeface="Times New Roman"/>
              </a:defRPr>
            </a:lvl4pPr>
            <a:lvl5pPr marL="382587" indent="1655762" defTabSz="509587">
              <a:spcBef>
                <a:spcPts val="800"/>
              </a:spcBef>
              <a:defRPr sz="1980">
                <a:latin typeface="Times New Roman"/>
                <a:ea typeface="Times New Roman"/>
                <a:cs typeface="Times New Roman"/>
                <a:sym typeface="Times New Roman"/>
              </a:defRPr>
            </a:lvl5pPr>
            <a:lvl6pPr marL="382587" indent="2112962" defTabSz="509587">
              <a:spcBef>
                <a:spcPts val="800"/>
              </a:spcBef>
              <a:defRPr sz="1980">
                <a:latin typeface="Times New Roman"/>
                <a:ea typeface="Times New Roman"/>
                <a:cs typeface="Times New Roman"/>
                <a:sym typeface="Times New Roman"/>
              </a:defRPr>
            </a:lvl6pPr>
            <a:lvl7pPr marL="382587" indent="2570162" defTabSz="509587">
              <a:spcBef>
                <a:spcPts val="800"/>
              </a:spcBef>
              <a:defRPr sz="1980">
                <a:latin typeface="Times New Roman"/>
                <a:ea typeface="Times New Roman"/>
                <a:cs typeface="Times New Roman"/>
                <a:sym typeface="Times New Roman"/>
              </a:defRPr>
            </a:lvl7pPr>
            <a:lvl8pPr marL="382587" indent="3027362" defTabSz="509587">
              <a:spcBef>
                <a:spcPts val="800"/>
              </a:spcBef>
              <a:defRPr sz="1980">
                <a:latin typeface="Times New Roman"/>
                <a:ea typeface="Times New Roman"/>
                <a:cs typeface="Times New Roman"/>
                <a:sym typeface="Times New Roman"/>
              </a:defRPr>
            </a:lvl8pPr>
            <a:lvl9pPr marL="382587" indent="3484562" defTabSz="509587">
              <a:spcBef>
                <a:spcPts val="800"/>
              </a:spcBef>
              <a:defRPr sz="1980">
                <a:latin typeface="Times New Roman"/>
                <a:ea typeface="Times New Roman"/>
                <a:cs typeface="Times New Roman"/>
                <a:sym typeface="Times New Roman"/>
              </a:defRPr>
            </a:lvl9pPr>
          </a:lstStyle>
          <a:p>
            <a:pPr algn="r"/>
            <a:fld id="{86CB4B4D-7CA3-9044-876B-883B54F8677D}" type="slidenum">
              <a:rPr lang="en-US" sz="882"/>
              <a:pPr algn="r"/>
              <a:t>14</a:t>
            </a:fld>
            <a:endParaRPr lang="en-US" sz="882" dirty="0"/>
          </a:p>
        </p:txBody>
      </p:sp>
      <p:pic>
        <p:nvPicPr>
          <p:cNvPr id="8" name="Picture 7" descr="Healthy Mr. Feels">
            <a:extLst>
              <a:ext uri="{FF2B5EF4-FFF2-40B4-BE49-F238E27FC236}">
                <a16:creationId xmlns:a16="http://schemas.microsoft.com/office/drawing/2014/main" id="{BFBDDDA1-FA4A-47A2-A656-450D733FB2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7391" y="2990094"/>
            <a:ext cx="3361765" cy="3361765"/>
          </a:xfrm>
          <a:prstGeom prst="rect">
            <a:avLst/>
          </a:prstGeom>
        </p:spPr>
      </p:pic>
      <p:sp>
        <p:nvSpPr>
          <p:cNvPr id="9" name="Line 4">
            <a:extLst>
              <a:ext uri="{FF2B5EF4-FFF2-40B4-BE49-F238E27FC236}">
                <a16:creationId xmlns:a16="http://schemas.microsoft.com/office/drawing/2014/main" id="{8F04DA64-DEDF-4F37-9605-6F927461C12C}"/>
              </a:ext>
            </a:extLst>
          </p:cNvPr>
          <p:cNvSpPr>
            <a:spLocks noChangeShapeType="1"/>
          </p:cNvSpPr>
          <p:nvPr/>
        </p:nvSpPr>
        <p:spPr bwMode="auto">
          <a:xfrm>
            <a:off x="228600" y="1676400"/>
            <a:ext cx="8686800" cy="0"/>
          </a:xfrm>
          <a:prstGeom prst="line">
            <a:avLst/>
          </a:prstGeom>
          <a:noFill/>
          <a:ln w="38100">
            <a:solidFill>
              <a:srgbClr val="008080"/>
            </a:solidFill>
            <a:round/>
            <a:headEnd/>
            <a:tailEnd/>
          </a:ln>
        </p:spPr>
        <p:txBody>
          <a:bodyPr/>
          <a:lstStyle/>
          <a:p>
            <a:endParaRPr lang="en-US"/>
          </a:p>
        </p:txBody>
      </p:sp>
      <p:sp>
        <p:nvSpPr>
          <p:cNvPr id="3" name="TextBox 2">
            <a:extLst>
              <a:ext uri="{FF2B5EF4-FFF2-40B4-BE49-F238E27FC236}">
                <a16:creationId xmlns:a16="http://schemas.microsoft.com/office/drawing/2014/main" id="{B5812712-D128-AE48-66AA-30FB07EE0F23}"/>
              </a:ext>
            </a:extLst>
          </p:cNvPr>
          <p:cNvSpPr txBox="1"/>
          <p:nvPr/>
        </p:nvSpPr>
        <p:spPr>
          <a:xfrm>
            <a:off x="457200" y="1800761"/>
            <a:ext cx="8382000" cy="1323439"/>
          </a:xfrm>
          <a:prstGeom prst="rect">
            <a:avLst/>
          </a:prstGeom>
          <a:noFill/>
        </p:spPr>
        <p:txBody>
          <a:bodyPr wrap="square">
            <a:spAutoFit/>
          </a:bodyPr>
          <a:lstStyle/>
          <a:p>
            <a:r>
              <a:rPr lang="en-US" sz="2000" dirty="0">
                <a:latin typeface="+mj-lt"/>
                <a:ea typeface="Times New Roman" panose="02020603050405020304" pitchFamily="18" charset="0"/>
                <a:cs typeface="Times New Roman" panose="02020603050405020304" pitchFamily="18" charset="0"/>
              </a:rPr>
              <a:t>S</a:t>
            </a:r>
            <a:r>
              <a:rPr lang="en-US" sz="2000" dirty="0">
                <a:effectLst/>
                <a:latin typeface="+mj-lt"/>
                <a:ea typeface="Times New Roman" panose="02020603050405020304" pitchFamily="18" charset="0"/>
                <a:cs typeface="Times New Roman" panose="02020603050405020304" pitchFamily="18" charset="0"/>
              </a:rPr>
              <a:t>tarting in 2023, people with Medicare drug coverage will pay nothing out-of-pocket for adult vaccines recommended by the Advisory Committee on Immunization Practices (ACIP), including the shingles and Tetanus-Diphtheria-Whooping Cough vaccines</a:t>
            </a:r>
            <a:endParaRPr lang="en-US" sz="2000" dirty="0">
              <a:latin typeface="+mj-lt"/>
              <a:cs typeface="Times New Roman" panose="02020603050405020304" pitchFamily="18" charset="0"/>
            </a:endParaRPr>
          </a:p>
        </p:txBody>
      </p:sp>
    </p:spTree>
    <p:extLst>
      <p:ext uri="{BB962C8B-B14F-4D97-AF65-F5344CB8AC3E}">
        <p14:creationId xmlns:p14="http://schemas.microsoft.com/office/powerpoint/2010/main" val="779595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04" name="Rectangle 2"/>
          <p:cNvSpPr>
            <a:spLocks noGrp="1" noChangeArrowheads="1"/>
          </p:cNvSpPr>
          <p:nvPr>
            <p:ph type="title"/>
          </p:nvPr>
        </p:nvSpPr>
        <p:spPr>
          <a:xfrm>
            <a:off x="-42153" y="228600"/>
            <a:ext cx="9220200" cy="1143000"/>
          </a:xfrm>
        </p:spPr>
        <p:txBody>
          <a:bodyPr/>
          <a:lstStyle/>
          <a:p>
            <a:pPr eaLnBrk="1" hangingPunct="1"/>
            <a:r>
              <a:rPr lang="en-US" altLang="en-US" sz="4000" b="1" dirty="0">
                <a:solidFill>
                  <a:schemeClr val="accent2"/>
                </a:solidFill>
              </a:rPr>
              <a:t>Exclusions From Medicare Coverage</a:t>
            </a:r>
            <a:endParaRPr lang="en-US" altLang="en-US" sz="4000" dirty="0">
              <a:solidFill>
                <a:schemeClr val="accent2"/>
              </a:solidFill>
            </a:endParaRPr>
          </a:p>
        </p:txBody>
      </p:sp>
      <p:sp>
        <p:nvSpPr>
          <p:cNvPr id="18505" name="Rectangle 3"/>
          <p:cNvSpPr>
            <a:spLocks noGrp="1" noChangeArrowheads="1"/>
          </p:cNvSpPr>
          <p:nvPr>
            <p:ph type="body" idx="1"/>
          </p:nvPr>
        </p:nvSpPr>
        <p:spPr>
          <a:xfrm>
            <a:off x="457200" y="1894681"/>
            <a:ext cx="8229600" cy="4525963"/>
          </a:xfrm>
        </p:spPr>
        <p:txBody>
          <a:bodyPr/>
          <a:lstStyle/>
          <a:p>
            <a:pPr eaLnBrk="1" hangingPunct="1">
              <a:lnSpc>
                <a:spcPct val="90000"/>
              </a:lnSpc>
              <a:spcBef>
                <a:spcPts val="1200"/>
              </a:spcBef>
            </a:pPr>
            <a:r>
              <a:rPr lang="en-US" altLang="en-US" sz="2800" dirty="0"/>
              <a:t>Routine dental care</a:t>
            </a:r>
          </a:p>
          <a:p>
            <a:pPr eaLnBrk="1" hangingPunct="1">
              <a:lnSpc>
                <a:spcPct val="90000"/>
              </a:lnSpc>
              <a:spcBef>
                <a:spcPts val="1200"/>
              </a:spcBef>
            </a:pPr>
            <a:r>
              <a:rPr lang="en-US" altLang="en-US" sz="2800" dirty="0"/>
              <a:t>Routine vision care</a:t>
            </a:r>
          </a:p>
          <a:p>
            <a:pPr eaLnBrk="1" hangingPunct="1">
              <a:lnSpc>
                <a:spcPct val="90000"/>
              </a:lnSpc>
              <a:spcBef>
                <a:spcPts val="1200"/>
              </a:spcBef>
            </a:pPr>
            <a:r>
              <a:rPr lang="en-US" altLang="en-US" sz="2800" dirty="0"/>
              <a:t>Routine hearing care</a:t>
            </a:r>
          </a:p>
          <a:p>
            <a:pPr eaLnBrk="1" hangingPunct="1">
              <a:lnSpc>
                <a:spcPct val="90000"/>
              </a:lnSpc>
              <a:spcBef>
                <a:spcPts val="1200"/>
              </a:spcBef>
            </a:pPr>
            <a:r>
              <a:rPr lang="en-US" altLang="en-US" sz="2800" dirty="0"/>
              <a:t>Routine foot care </a:t>
            </a:r>
          </a:p>
          <a:p>
            <a:pPr eaLnBrk="1" hangingPunct="1">
              <a:lnSpc>
                <a:spcPct val="90000"/>
              </a:lnSpc>
              <a:spcBef>
                <a:spcPts val="1200"/>
              </a:spcBef>
            </a:pPr>
            <a:r>
              <a:rPr lang="en-US" altLang="en-US" sz="2800" dirty="0"/>
              <a:t>Cosmetic Surgery</a:t>
            </a:r>
          </a:p>
          <a:p>
            <a:pPr eaLnBrk="1" hangingPunct="1">
              <a:lnSpc>
                <a:spcPct val="90000"/>
              </a:lnSpc>
              <a:spcBef>
                <a:spcPts val="1200"/>
              </a:spcBef>
            </a:pPr>
            <a:r>
              <a:rPr lang="en-US" altLang="en-US" sz="2800" dirty="0"/>
              <a:t>Experimental Procedures</a:t>
            </a:r>
          </a:p>
          <a:p>
            <a:pPr eaLnBrk="1" hangingPunct="1">
              <a:lnSpc>
                <a:spcPct val="90000"/>
              </a:lnSpc>
              <a:spcBef>
                <a:spcPts val="1200"/>
              </a:spcBef>
            </a:pPr>
            <a:r>
              <a:rPr lang="en-US" altLang="en-US" sz="2800" dirty="0"/>
              <a:t>Personal Care at home or in a nursing home (Long Term Care)</a:t>
            </a:r>
          </a:p>
        </p:txBody>
      </p:sp>
      <p:sp>
        <p:nvSpPr>
          <p:cNvPr id="18506" name="Line 4"/>
          <p:cNvSpPr>
            <a:spLocks noChangeShapeType="1"/>
          </p:cNvSpPr>
          <p:nvPr/>
        </p:nvSpPr>
        <p:spPr bwMode="auto">
          <a:xfrm>
            <a:off x="228600" y="1295400"/>
            <a:ext cx="8686800" cy="0"/>
          </a:xfrm>
          <a:prstGeom prst="line">
            <a:avLst/>
          </a:prstGeom>
          <a:noFill/>
          <a:ln w="38100">
            <a:solidFill>
              <a:srgbClr val="008080"/>
            </a:solidFill>
            <a:round/>
            <a:headEnd/>
            <a:tailEnd/>
          </a:ln>
        </p:spPr>
        <p:txBody>
          <a:bodyPr/>
          <a:lstStyle/>
          <a:p>
            <a:endParaRPr lang="en-US"/>
          </a:p>
        </p:txBody>
      </p:sp>
      <p:graphicFrame>
        <p:nvGraphicFramePr>
          <p:cNvPr id="18503" name="Object 71"/>
          <p:cNvGraphicFramePr>
            <a:graphicFrameLocks noChangeAspect="1"/>
          </p:cNvGraphicFramePr>
          <p:nvPr>
            <p:extLst>
              <p:ext uri="{D42A27DB-BD31-4B8C-83A1-F6EECF244321}">
                <p14:modId xmlns:p14="http://schemas.microsoft.com/office/powerpoint/2010/main" val="2822623118"/>
              </p:ext>
            </p:extLst>
          </p:nvPr>
        </p:nvGraphicFramePr>
        <p:xfrm>
          <a:off x="5181600" y="2209800"/>
          <a:ext cx="2743200" cy="1828800"/>
        </p:xfrm>
        <a:graphic>
          <a:graphicData uri="http://schemas.openxmlformats.org/presentationml/2006/ole">
            <mc:AlternateContent xmlns:mc="http://schemas.openxmlformats.org/markup-compatibility/2006">
              <mc:Choice xmlns:v="urn:schemas-microsoft-com:vml" Requires="v">
                <p:oleObj name="Clip" r:id="rId3" imgW="2715851" imgH="2942965" progId="">
                  <p:embed/>
                </p:oleObj>
              </mc:Choice>
              <mc:Fallback>
                <p:oleObj name="Clip" r:id="rId3" imgW="2715851" imgH="2942965" progId="">
                  <p:embed/>
                  <p:pic>
                    <p:nvPicPr>
                      <p:cNvPr id="0" name="Picture 7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2209800"/>
                        <a:ext cx="2743200" cy="1828800"/>
                      </a:xfrm>
                      <a:prstGeom prst="rect">
                        <a:avLst/>
                      </a:prstGeom>
                      <a:noFill/>
                    </p:spPr>
                  </p:pic>
                </p:oleObj>
              </mc:Fallback>
            </mc:AlternateContent>
          </a:graphicData>
        </a:graphic>
      </p:graphicFrame>
      <p:sp>
        <p:nvSpPr>
          <p:cNvPr id="2" name="Slide Number Placeholder 1">
            <a:extLst>
              <a:ext uri="{FF2B5EF4-FFF2-40B4-BE49-F238E27FC236}">
                <a16:creationId xmlns:a16="http://schemas.microsoft.com/office/drawing/2014/main" id="{6EEFC2B4-5284-4E60-9393-1CC047F04845}"/>
              </a:ext>
            </a:extLst>
          </p:cNvPr>
          <p:cNvSpPr>
            <a:spLocks noGrp="1"/>
          </p:cNvSpPr>
          <p:nvPr>
            <p:ph type="sldNum" sz="quarter" idx="12"/>
          </p:nvPr>
        </p:nvSpPr>
        <p:spPr>
          <a:xfrm>
            <a:off x="8534400" y="6420644"/>
            <a:ext cx="381000" cy="284956"/>
          </a:xfrm>
        </p:spPr>
        <p:txBody>
          <a:bodyPr/>
          <a:lstStyle/>
          <a:p>
            <a:pPr>
              <a:defRPr/>
            </a:pPr>
            <a:fld id="{9A2081BC-7D70-45BF-97AF-F346EB39F6EA}" type="slidenum">
              <a:rPr lang="en-US" sz="1000" smtClean="0"/>
              <a:pPr>
                <a:defRPr/>
              </a:pPr>
              <a:t>15</a:t>
            </a:fld>
            <a:endParaRPr lang="en-US" sz="1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457200" y="304800"/>
            <a:ext cx="8229600" cy="914399"/>
          </a:xfrm>
        </p:spPr>
        <p:txBody>
          <a:bodyPr/>
          <a:lstStyle/>
          <a:p>
            <a:pPr eaLnBrk="1" hangingPunct="1"/>
            <a:r>
              <a:rPr lang="en-US" altLang="en-US" b="1" dirty="0">
                <a:solidFill>
                  <a:schemeClr val="accent2"/>
                </a:solidFill>
              </a:rPr>
              <a:t>Medicare Part D</a:t>
            </a:r>
            <a:endParaRPr lang="en-US" altLang="en-US" dirty="0">
              <a:solidFill>
                <a:schemeClr val="accent2"/>
              </a:solidFill>
            </a:endParaRPr>
          </a:p>
        </p:txBody>
      </p:sp>
      <p:sp>
        <p:nvSpPr>
          <p:cNvPr id="56322" name="Rectangle 3"/>
          <p:cNvSpPr>
            <a:spLocks noGrp="1" noChangeArrowheads="1"/>
          </p:cNvSpPr>
          <p:nvPr>
            <p:ph type="body" idx="1"/>
          </p:nvPr>
        </p:nvSpPr>
        <p:spPr>
          <a:xfrm>
            <a:off x="397194" y="1444628"/>
            <a:ext cx="8518205" cy="5029197"/>
          </a:xfrm>
        </p:spPr>
        <p:txBody>
          <a:bodyPr/>
          <a:lstStyle/>
          <a:p>
            <a:pPr marL="0" indent="0">
              <a:lnSpc>
                <a:spcPct val="80000"/>
              </a:lnSpc>
              <a:spcBef>
                <a:spcPts val="700"/>
              </a:spcBef>
              <a:buNone/>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altLang="en-US" sz="1800" dirty="0">
                <a:cs typeface="Times New Roman" panose="02020603050405020304" pitchFamily="18" charset="0"/>
              </a:rPr>
              <a:t>Separate insurance plans to cover prescription drugs </a:t>
            </a:r>
            <a:endParaRPr lang="en-US" sz="1800" dirty="0">
              <a:cs typeface="Times New Roman" panose="02020603050405020304" pitchFamily="18" charset="0"/>
            </a:endParaRPr>
          </a:p>
          <a:p>
            <a:pPr marL="458788" lvl="0" indent="-457200">
              <a:lnSpc>
                <a:spcPct val="80000"/>
              </a:lnSpc>
              <a:spcBef>
                <a:spcPts val="700"/>
              </a:spcBef>
              <a:buFont typeface="Arial" panose="020B0604020202020204" pitchFamily="34" charset="0"/>
              <a:buChar char="•"/>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sz="1600" dirty="0"/>
              <a:t>Offered through private insurance companies</a:t>
            </a:r>
          </a:p>
          <a:p>
            <a:pPr marL="1588" lvl="0" indent="0">
              <a:lnSpc>
                <a:spcPct val="80000"/>
              </a:lnSpc>
              <a:spcBef>
                <a:spcPts val="700"/>
              </a:spcBef>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endParaRPr lang="en-US" sz="800" dirty="0"/>
          </a:p>
          <a:p>
            <a:pPr marL="463550" lvl="0" indent="-406400">
              <a:lnSpc>
                <a:spcPct val="80000"/>
              </a:lnSpc>
              <a:spcBef>
                <a:spcPts val="700"/>
              </a:spcBef>
              <a:buFont typeface="Arial" panose="020B0604020202020204" pitchFamily="34" charset="0"/>
              <a:buChar char="•"/>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sz="1600" dirty="0"/>
              <a:t>In California in 2023:</a:t>
            </a:r>
          </a:p>
          <a:p>
            <a:pPr marL="966787" lvl="1" indent="-457200">
              <a:lnSpc>
                <a:spcPct val="80000"/>
              </a:lnSpc>
              <a:spcBef>
                <a:spcPts val="600"/>
              </a:spcBef>
              <a:buClr>
                <a:srgbClr val="000000"/>
              </a:buClr>
              <a:buSzPct val="80000"/>
              <a:buFont typeface="Arial" panose="020B0604020202020204" pitchFamily="34" charset="0"/>
              <a:buChar char="•"/>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sz="1600" b="1" dirty="0">
                <a:solidFill>
                  <a:schemeClr val="accent2"/>
                </a:solidFill>
              </a:rPr>
              <a:t>26 stand-alone plans </a:t>
            </a:r>
            <a:endParaRPr lang="en-US" sz="1600" dirty="0">
              <a:solidFill>
                <a:schemeClr val="accent2"/>
              </a:solidFill>
            </a:endParaRPr>
          </a:p>
          <a:p>
            <a:pPr marL="966787" lvl="1" indent="-457200">
              <a:lnSpc>
                <a:spcPct val="80000"/>
              </a:lnSpc>
              <a:spcBef>
                <a:spcPts val="600"/>
              </a:spcBef>
              <a:buClr>
                <a:srgbClr val="000000"/>
              </a:buClr>
              <a:buSzPct val="80000"/>
              <a:buFont typeface="Arial" panose="020B0604020202020204" pitchFamily="34" charset="0"/>
              <a:buChar char="•"/>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sz="1600" b="1" dirty="0">
                <a:solidFill>
                  <a:schemeClr val="accent2"/>
                </a:solidFill>
              </a:rPr>
              <a:t>4 Benchmark plans </a:t>
            </a:r>
          </a:p>
          <a:p>
            <a:pPr marL="509587" indent="0">
              <a:lnSpc>
                <a:spcPct val="80000"/>
              </a:lnSpc>
              <a:spcBef>
                <a:spcPts val="600"/>
              </a:spcBef>
              <a:buClr>
                <a:srgbClr val="000000"/>
              </a:buClr>
              <a:buSzPct val="80000"/>
              <a:buNone/>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endParaRPr lang="en-US" sz="800" dirty="0">
              <a:solidFill>
                <a:schemeClr val="accent2"/>
              </a:solidFill>
            </a:endParaRPr>
          </a:p>
          <a:p>
            <a:pPr marL="509587" indent="0">
              <a:lnSpc>
                <a:spcPct val="80000"/>
              </a:lnSpc>
              <a:spcBef>
                <a:spcPts val="600"/>
              </a:spcBef>
              <a:buClr>
                <a:srgbClr val="000000"/>
              </a:buClr>
              <a:buSzPct val="80000"/>
              <a:buNone/>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sz="1600" b="1" dirty="0">
                <a:solidFill>
                  <a:schemeClr val="accent2"/>
                </a:solidFill>
              </a:rPr>
              <a:t>*The Inflation Reduction Act caps insulin costs at $35/month beginning in 2023. </a:t>
            </a:r>
            <a:endParaRPr lang="en-US" sz="1600" dirty="0"/>
          </a:p>
          <a:p>
            <a:pPr marL="795337" lvl="1" indent="-285750">
              <a:lnSpc>
                <a:spcPct val="80000"/>
              </a:lnSpc>
              <a:spcBef>
                <a:spcPts val="600"/>
              </a:spcBef>
              <a:buClr>
                <a:srgbClr val="000000"/>
              </a:buClr>
              <a:buSzPct val="80000"/>
              <a:buFont typeface="Arial" panose="020B0604020202020204" pitchFamily="34" charset="0"/>
              <a:buChar char="•"/>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endParaRPr lang="en-US" sz="800" dirty="0"/>
          </a:p>
          <a:p>
            <a:pPr marL="0" indent="0" algn="l">
              <a:lnSpc>
                <a:spcPct val="80000"/>
              </a:lnSpc>
              <a:spcBef>
                <a:spcPts val="600"/>
              </a:spcBef>
              <a:buNone/>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sz="1800" dirty="0"/>
              <a:t>Plans vary in premiums, co-insurance, and formularies (lists of covered drugs) </a:t>
            </a:r>
          </a:p>
          <a:p>
            <a:pPr marL="0" indent="-379412">
              <a:lnSpc>
                <a:spcPct val="80000"/>
              </a:lnSpc>
              <a:spcBef>
                <a:spcPts val="600"/>
              </a:spcBef>
              <a:buFont typeface="Arial" panose="020B0604020202020204" pitchFamily="34" charset="0"/>
              <a:buChar char="•"/>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endParaRPr lang="en-US" sz="800" dirty="0"/>
          </a:p>
          <a:p>
            <a:pPr marL="684212" lvl="2" indent="-342900">
              <a:lnSpc>
                <a:spcPct val="80000"/>
              </a:lnSpc>
              <a:spcBef>
                <a:spcPts val="600"/>
              </a:spcBef>
              <a:buFont typeface="Arial" panose="020B0604020202020204" pitchFamily="34" charset="0"/>
              <a:buChar char="•"/>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sz="1600" dirty="0"/>
              <a:t> Must offer at least two choices in each drug category</a:t>
            </a:r>
          </a:p>
          <a:p>
            <a:pPr marL="684212" lvl="2" indent="-342900">
              <a:lnSpc>
                <a:spcPct val="80000"/>
              </a:lnSpc>
              <a:spcBef>
                <a:spcPts val="600"/>
              </a:spcBef>
              <a:buFont typeface="Arial" panose="020B0604020202020204" pitchFamily="34" charset="0"/>
              <a:buChar char="•"/>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sz="1600" dirty="0"/>
              <a:t> Different pricing tiers of drugs</a:t>
            </a:r>
          </a:p>
          <a:p>
            <a:pPr marL="627062" lvl="2" indent="-285750">
              <a:lnSpc>
                <a:spcPct val="80000"/>
              </a:lnSpc>
              <a:spcBef>
                <a:spcPts val="600"/>
              </a:spcBef>
              <a:buFont typeface="Arial" panose="020B0604020202020204" pitchFamily="34" charset="0"/>
              <a:buChar char="•"/>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endParaRPr lang="en-US" sz="800" dirty="0"/>
          </a:p>
          <a:p>
            <a:pPr marL="77788" lvl="0" indent="-457200">
              <a:lnSpc>
                <a:spcPct val="80000"/>
              </a:lnSpc>
              <a:spcBef>
                <a:spcPts val="600"/>
              </a:spcBef>
              <a:buFont typeface="Arial" panose="020B0604020202020204" pitchFamily="34" charset="0"/>
              <a:buChar char="•"/>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sz="1600" dirty="0"/>
              <a:t>Pharmacy network for each plan</a:t>
            </a:r>
          </a:p>
          <a:p>
            <a:pPr marL="0" lvl="0" indent="-379412">
              <a:lnSpc>
                <a:spcPct val="80000"/>
              </a:lnSpc>
              <a:spcBef>
                <a:spcPts val="600"/>
              </a:spcBef>
              <a:buFont typeface="Arial" panose="020B0604020202020204" pitchFamily="34" charset="0"/>
              <a:buChar char="•"/>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endParaRPr lang="en-US" sz="800" dirty="0"/>
          </a:p>
          <a:p>
            <a:pPr marL="77788" lvl="0" indent="-457200">
              <a:lnSpc>
                <a:spcPct val="80000"/>
              </a:lnSpc>
              <a:spcBef>
                <a:spcPts val="600"/>
              </a:spcBef>
              <a:buFont typeface="Arial" panose="020B0604020202020204" pitchFamily="34" charset="0"/>
              <a:buChar char="•"/>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sz="1600" dirty="0"/>
              <a:t>Exceptions (appeals) process for non-formulary drugs </a:t>
            </a:r>
          </a:p>
          <a:p>
            <a:pPr marL="0" lvl="0" indent="-379412">
              <a:lnSpc>
                <a:spcPct val="80000"/>
              </a:lnSpc>
              <a:spcBef>
                <a:spcPts val="600"/>
              </a:spcBef>
              <a:buFont typeface="Arial" panose="020B0604020202020204" pitchFamily="34" charset="0"/>
              <a:buChar char="•"/>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endParaRPr lang="en-US" sz="800" dirty="0"/>
          </a:p>
          <a:p>
            <a:pPr marL="77788" lvl="0" indent="-457200">
              <a:lnSpc>
                <a:spcPct val="80000"/>
              </a:lnSpc>
              <a:spcBef>
                <a:spcPts val="600"/>
              </a:spcBef>
              <a:buFont typeface="Arial" panose="020B0604020202020204" pitchFamily="34" charset="0"/>
              <a:buChar char="•"/>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sz="1600" dirty="0"/>
              <a:t>Can use </a:t>
            </a:r>
            <a:r>
              <a:rPr lang="en-US" sz="1600" dirty="0">
                <a:hlinkClick r:id="rId3"/>
              </a:rPr>
              <a:t>www.Medicare.gov</a:t>
            </a:r>
            <a:r>
              <a:rPr lang="en-US" sz="1600" dirty="0"/>
              <a:t> Plan Finder to find plan that best fits needs</a:t>
            </a:r>
          </a:p>
        </p:txBody>
      </p:sp>
      <p:sp>
        <p:nvSpPr>
          <p:cNvPr id="56323" name="Line 4"/>
          <p:cNvSpPr>
            <a:spLocks noChangeShapeType="1"/>
          </p:cNvSpPr>
          <p:nvPr/>
        </p:nvSpPr>
        <p:spPr bwMode="auto">
          <a:xfrm>
            <a:off x="228600" y="1295400"/>
            <a:ext cx="8686800" cy="0"/>
          </a:xfrm>
          <a:prstGeom prst="line">
            <a:avLst/>
          </a:prstGeom>
          <a:noFill/>
          <a:ln w="38100">
            <a:solidFill>
              <a:srgbClr val="008080"/>
            </a:solidFill>
            <a:round/>
            <a:headEnd/>
            <a:tailEnd/>
          </a:ln>
        </p:spPr>
        <p:txBody>
          <a:bodyPr/>
          <a:lstStyle/>
          <a:p>
            <a:endParaRPr lang="en-US"/>
          </a:p>
        </p:txBody>
      </p:sp>
      <p:pic>
        <p:nvPicPr>
          <p:cNvPr id="56324" name="Picture 5" descr="MC900290954[1]"/>
          <p:cNvPicPr>
            <a:picLocks noChangeAspect="1" noChangeArrowheads="1"/>
          </p:cNvPicPr>
          <p:nvPr/>
        </p:nvPicPr>
        <p:blipFill>
          <a:blip r:embed="rId4"/>
          <a:srcRect/>
          <a:stretch>
            <a:fillRect/>
          </a:stretch>
        </p:blipFill>
        <p:spPr bwMode="auto">
          <a:xfrm>
            <a:off x="6731000" y="1295400"/>
            <a:ext cx="1346200" cy="1828800"/>
          </a:xfrm>
          <a:prstGeom prst="rect">
            <a:avLst/>
          </a:prstGeom>
          <a:noFill/>
          <a:ln w="9525">
            <a:noFill/>
            <a:miter lim="800000"/>
            <a:headEnd/>
            <a:tailEnd/>
          </a:ln>
        </p:spPr>
      </p:pic>
      <p:sp>
        <p:nvSpPr>
          <p:cNvPr id="2" name="Slide Number Placeholder 1">
            <a:extLst>
              <a:ext uri="{FF2B5EF4-FFF2-40B4-BE49-F238E27FC236}">
                <a16:creationId xmlns:a16="http://schemas.microsoft.com/office/drawing/2014/main" id="{4B220641-7DCD-4F17-A81E-124F5B566BC9}"/>
              </a:ext>
            </a:extLst>
          </p:cNvPr>
          <p:cNvSpPr>
            <a:spLocks noGrp="1"/>
          </p:cNvSpPr>
          <p:nvPr>
            <p:ph type="sldNum" sz="quarter" idx="12"/>
          </p:nvPr>
        </p:nvSpPr>
        <p:spPr>
          <a:xfrm>
            <a:off x="8534400" y="6473825"/>
            <a:ext cx="381000" cy="307975"/>
          </a:xfrm>
        </p:spPr>
        <p:txBody>
          <a:bodyPr/>
          <a:lstStyle/>
          <a:p>
            <a:pPr>
              <a:defRPr/>
            </a:pPr>
            <a:fld id="{9A2081BC-7D70-45BF-97AF-F346EB39F6EA}" type="slidenum">
              <a:rPr lang="en-US" sz="1000" smtClean="0"/>
              <a:pPr>
                <a:defRPr/>
              </a:pPr>
              <a:t>16</a:t>
            </a:fld>
            <a:endParaRPr lang="en-US" sz="1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457200" y="304800"/>
            <a:ext cx="8229600" cy="1143000"/>
          </a:xfrm>
        </p:spPr>
        <p:txBody>
          <a:bodyPr/>
          <a:lstStyle/>
          <a:p>
            <a:pPr eaLnBrk="1" hangingPunct="1"/>
            <a:r>
              <a:rPr lang="en-US" altLang="en-US" sz="4000" b="1" dirty="0">
                <a:solidFill>
                  <a:schemeClr val="accent2"/>
                </a:solidFill>
              </a:rPr>
              <a:t>Medicare Part D Enrollment</a:t>
            </a:r>
            <a:r>
              <a:rPr lang="en-US" altLang="en-US" sz="4000" dirty="0">
                <a:solidFill>
                  <a:schemeClr val="accent2"/>
                </a:solidFill>
              </a:rPr>
              <a:t> </a:t>
            </a:r>
          </a:p>
        </p:txBody>
      </p:sp>
      <p:sp>
        <p:nvSpPr>
          <p:cNvPr id="60419" name="Line 4"/>
          <p:cNvSpPr>
            <a:spLocks noChangeShapeType="1"/>
          </p:cNvSpPr>
          <p:nvPr/>
        </p:nvSpPr>
        <p:spPr bwMode="auto">
          <a:xfrm>
            <a:off x="228600" y="1295400"/>
            <a:ext cx="8686800" cy="0"/>
          </a:xfrm>
          <a:prstGeom prst="line">
            <a:avLst/>
          </a:prstGeom>
          <a:noFill/>
          <a:ln w="38100">
            <a:solidFill>
              <a:srgbClr val="008080"/>
            </a:solidFill>
            <a:round/>
            <a:headEnd/>
            <a:tailEnd/>
          </a:ln>
        </p:spPr>
        <p:txBody>
          <a:bodyPr/>
          <a:lstStyle/>
          <a:p>
            <a:endParaRPr lang="en-US"/>
          </a:p>
        </p:txBody>
      </p:sp>
      <p:pic>
        <p:nvPicPr>
          <p:cNvPr id="60420" name="Picture 5" descr="MC900153624[1]"/>
          <p:cNvPicPr>
            <a:picLocks noChangeAspect="1" noChangeArrowheads="1"/>
          </p:cNvPicPr>
          <p:nvPr/>
        </p:nvPicPr>
        <p:blipFill>
          <a:blip r:embed="rId3"/>
          <a:srcRect/>
          <a:stretch>
            <a:fillRect/>
          </a:stretch>
        </p:blipFill>
        <p:spPr bwMode="auto">
          <a:xfrm>
            <a:off x="1828800" y="4114800"/>
            <a:ext cx="1847850" cy="1995488"/>
          </a:xfrm>
          <a:prstGeom prst="rect">
            <a:avLst/>
          </a:prstGeom>
          <a:noFill/>
          <a:ln w="9525">
            <a:noFill/>
            <a:miter lim="800000"/>
            <a:headEnd/>
            <a:tailEnd/>
          </a:ln>
        </p:spPr>
      </p:pic>
      <p:sp>
        <p:nvSpPr>
          <p:cNvPr id="3" name="Content Placeholder 2">
            <a:extLst>
              <a:ext uri="{FF2B5EF4-FFF2-40B4-BE49-F238E27FC236}">
                <a16:creationId xmlns:a16="http://schemas.microsoft.com/office/drawing/2014/main" id="{DF50B8BF-F640-4A97-ADBE-45908A50D935}"/>
              </a:ext>
            </a:extLst>
          </p:cNvPr>
          <p:cNvSpPr>
            <a:spLocks noGrp="1"/>
          </p:cNvSpPr>
          <p:nvPr>
            <p:ph idx="1"/>
          </p:nvPr>
        </p:nvSpPr>
        <p:spPr>
          <a:xfrm>
            <a:off x="1447800" y="1515960"/>
            <a:ext cx="6705600" cy="2217840"/>
          </a:xfrm>
        </p:spPr>
        <p:txBody>
          <a:bodyPr/>
          <a:lstStyle/>
          <a:p>
            <a:r>
              <a:rPr lang="en-US" altLang="en-US" sz="2400" dirty="0"/>
              <a:t>Annual Enrollment Period:</a:t>
            </a:r>
          </a:p>
          <a:p>
            <a:pPr lvl="1"/>
            <a:r>
              <a:rPr lang="en-US" altLang="en-US" sz="2400" b="1" dirty="0">
                <a:solidFill>
                  <a:srgbClr val="FF0000"/>
                </a:solidFill>
              </a:rPr>
              <a:t>October 15</a:t>
            </a:r>
            <a:r>
              <a:rPr lang="en-US" altLang="en-US" sz="2400" b="1" baseline="30000" dirty="0">
                <a:solidFill>
                  <a:srgbClr val="FF0000"/>
                </a:solidFill>
              </a:rPr>
              <a:t>th</a:t>
            </a:r>
            <a:r>
              <a:rPr lang="en-US" altLang="en-US" sz="2400" b="1" dirty="0">
                <a:solidFill>
                  <a:srgbClr val="FF0000"/>
                </a:solidFill>
              </a:rPr>
              <a:t> – December 7</a:t>
            </a:r>
            <a:r>
              <a:rPr lang="en-US" altLang="en-US" sz="2400" b="1" baseline="30000" dirty="0">
                <a:solidFill>
                  <a:srgbClr val="FF0000"/>
                </a:solidFill>
              </a:rPr>
              <a:t>th</a:t>
            </a:r>
            <a:r>
              <a:rPr lang="en-US" altLang="en-US" sz="2400" dirty="0"/>
              <a:t> </a:t>
            </a:r>
          </a:p>
          <a:p>
            <a:pPr lvl="1"/>
            <a:r>
              <a:rPr lang="en-US" altLang="en-US" sz="2400" dirty="0"/>
              <a:t>Enrollment takes effect January 1 </a:t>
            </a:r>
          </a:p>
          <a:p>
            <a:r>
              <a:rPr lang="en-US" altLang="en-US" sz="2400" dirty="0"/>
              <a:t>Enroll through </a:t>
            </a:r>
            <a:r>
              <a:rPr lang="en-US" altLang="en-US" sz="2400" dirty="0">
                <a:hlinkClick r:id="rId4"/>
              </a:rPr>
              <a:t>www.medicare.gov</a:t>
            </a:r>
            <a:r>
              <a:rPr lang="en-US" altLang="en-US" sz="2400" dirty="0"/>
              <a:t> or directly with the company</a:t>
            </a:r>
          </a:p>
          <a:p>
            <a:endParaRPr lang="en-US" altLang="en-US" sz="800" dirty="0"/>
          </a:p>
          <a:p>
            <a:pPr marL="0" indent="0">
              <a:buNone/>
            </a:pPr>
            <a:r>
              <a:rPr lang="en-US" altLang="en-US" sz="2400" dirty="0"/>
              <a:t>		  	</a:t>
            </a:r>
            <a:endParaRPr lang="en-US" sz="1800" dirty="0"/>
          </a:p>
        </p:txBody>
      </p:sp>
      <p:sp>
        <p:nvSpPr>
          <p:cNvPr id="2" name="Slide Number Placeholder 1">
            <a:extLst>
              <a:ext uri="{FF2B5EF4-FFF2-40B4-BE49-F238E27FC236}">
                <a16:creationId xmlns:a16="http://schemas.microsoft.com/office/drawing/2014/main" id="{D0BBC26F-49F8-484E-9F22-51B998AD60E9}"/>
              </a:ext>
            </a:extLst>
          </p:cNvPr>
          <p:cNvSpPr>
            <a:spLocks noGrp="1"/>
          </p:cNvSpPr>
          <p:nvPr>
            <p:ph type="sldNum" sz="quarter" idx="12"/>
          </p:nvPr>
        </p:nvSpPr>
        <p:spPr>
          <a:xfrm>
            <a:off x="8534400" y="6473825"/>
            <a:ext cx="381000" cy="307975"/>
          </a:xfrm>
        </p:spPr>
        <p:txBody>
          <a:bodyPr/>
          <a:lstStyle/>
          <a:p>
            <a:pPr>
              <a:defRPr/>
            </a:pPr>
            <a:fld id="{9A2081BC-7D70-45BF-97AF-F346EB39F6EA}" type="slidenum">
              <a:rPr lang="en-US" sz="1000" smtClean="0"/>
              <a:pPr>
                <a:defRPr/>
              </a:pPr>
              <a:t>17</a:t>
            </a:fld>
            <a:endParaRPr lang="en-US" sz="1000" dirty="0"/>
          </a:p>
        </p:txBody>
      </p:sp>
      <p:sp>
        <p:nvSpPr>
          <p:cNvPr id="4" name="TextBox 3">
            <a:extLst>
              <a:ext uri="{FF2B5EF4-FFF2-40B4-BE49-F238E27FC236}">
                <a16:creationId xmlns:a16="http://schemas.microsoft.com/office/drawing/2014/main" id="{6A156177-165E-4CB4-BAF3-F9D2D72E0A2E}"/>
              </a:ext>
            </a:extLst>
          </p:cNvPr>
          <p:cNvSpPr txBox="1"/>
          <p:nvPr/>
        </p:nvSpPr>
        <p:spPr>
          <a:xfrm>
            <a:off x="4267200" y="3733800"/>
            <a:ext cx="4038600" cy="2585323"/>
          </a:xfrm>
          <a:prstGeom prst="rect">
            <a:avLst/>
          </a:prstGeom>
          <a:noFill/>
        </p:spPr>
        <p:txBody>
          <a:bodyPr wrap="square" rtlCol="0">
            <a:spAutoFit/>
          </a:bodyPr>
          <a:lstStyle/>
          <a:p>
            <a:pPr marL="0" indent="0">
              <a:buNone/>
            </a:pPr>
            <a:r>
              <a:rPr lang="en-US" altLang="en-US" sz="1800" dirty="0">
                <a:latin typeface="+mn-lt"/>
              </a:rPr>
              <a:t>Penalty for late enrollment unless one has </a:t>
            </a:r>
            <a:r>
              <a:rPr lang="en-US" altLang="en-US" sz="1800" dirty="0">
                <a:solidFill>
                  <a:srgbClr val="0000FF"/>
                </a:solidFill>
                <a:latin typeface="+mn-lt"/>
              </a:rPr>
              <a:t>creditable coverage </a:t>
            </a:r>
            <a:r>
              <a:rPr lang="en-US" altLang="en-US" sz="1800" dirty="0">
                <a:latin typeface="+mn-lt"/>
              </a:rPr>
              <a:t>(other Rx coverage as good as or better than the standard Part D benefit)</a:t>
            </a:r>
          </a:p>
          <a:p>
            <a:pPr marL="0" indent="0">
              <a:buNone/>
            </a:pPr>
            <a:endParaRPr lang="en-US" altLang="en-US" sz="1800" dirty="0"/>
          </a:p>
          <a:p>
            <a:pPr marL="0" indent="0">
              <a:buNone/>
            </a:pPr>
            <a:r>
              <a:rPr lang="en-US" altLang="en-US" sz="1800" dirty="0">
                <a:latin typeface="+mn-lt"/>
              </a:rPr>
              <a:t>Penalty = 1% of national average premium (</a:t>
            </a:r>
            <a:r>
              <a:rPr lang="en-US" altLang="en-US" sz="1800" dirty="0">
                <a:solidFill>
                  <a:srgbClr val="0000FF"/>
                </a:solidFill>
                <a:latin typeface="+mn-lt"/>
              </a:rPr>
              <a:t>$34.71 in 2023</a:t>
            </a:r>
            <a:r>
              <a:rPr lang="en-US" altLang="en-US" sz="1800" dirty="0">
                <a:latin typeface="+mn-lt"/>
              </a:rPr>
              <a:t>) times the number of months eligible but not enrolled</a:t>
            </a:r>
            <a:endParaRPr lang="en-US" sz="1800" dirty="0">
              <a:latin typeface="+mn-l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Shape 199"/>
          <p:cNvSpPr/>
          <p:nvPr/>
        </p:nvSpPr>
        <p:spPr>
          <a:xfrm>
            <a:off x="8471647" y="6441963"/>
            <a:ext cx="336176" cy="227232"/>
          </a:xfrm>
          <a:prstGeom prst="rect">
            <a:avLst/>
          </a:prstGeom>
          <a:ln w="12700">
            <a:miter lim="400000"/>
          </a:ln>
          <a:extLst>
            <a:ext uri="{C572A759-6A51-4108-AA02-DFA0A04FC94B}">
              <ma14:wrappingTextBoxFlag xmlns="" xmlns:ma14="http://schemas.microsoft.com/office/mac/drawingml/2011/main" val="1"/>
            </a:ext>
          </a:extLst>
        </p:spPr>
        <p:txBody>
          <a:bodyPr wrap="square" lIns="45302" tIns="45302" rIns="45302" bIns="45302" anchor="ctr">
            <a:spAutoFit/>
          </a:bodyPr>
          <a:lstStyle>
            <a:lvl1pPr defTabSz="509587">
              <a:tabLst>
                <a:tab pos="1016000" algn="l"/>
                <a:tab pos="2032000" algn="l"/>
                <a:tab pos="3048000" algn="l"/>
                <a:tab pos="4064000" algn="l"/>
                <a:tab pos="5092700" algn="l"/>
                <a:tab pos="6108700" algn="l"/>
                <a:tab pos="7124700" algn="l"/>
                <a:tab pos="8140700" algn="l"/>
                <a:tab pos="9169400" algn="l"/>
                <a:tab pos="10185400" algn="l"/>
                <a:tab pos="11201400" algn="l"/>
              </a:tabLst>
              <a:defRPr sz="2700"/>
            </a:lvl1pPr>
          </a:lstStyle>
          <a:p>
            <a:pPr defTabSz="449660" fontAlgn="auto">
              <a:spcBef>
                <a:spcPts val="0"/>
              </a:spcBef>
              <a:spcAft>
                <a:spcPts val="0"/>
              </a:spcAft>
              <a:tabLst>
                <a:tab pos="896518" algn="l"/>
                <a:tab pos="1793037" algn="l"/>
                <a:tab pos="2689555" algn="l"/>
                <a:tab pos="3586074" algn="l"/>
                <a:tab pos="4493798" algn="l"/>
                <a:tab pos="5390317" algn="l"/>
                <a:tab pos="6286835" algn="l"/>
                <a:tab pos="7183354" algn="l"/>
                <a:tab pos="8091079" algn="l"/>
                <a:tab pos="8987597" algn="l"/>
                <a:tab pos="9884115" algn="l"/>
              </a:tabLst>
              <a:defRPr sz="1800"/>
            </a:pPr>
            <a:r>
              <a:rPr sz="882" kern="0" dirty="0">
                <a:solidFill>
                  <a:sysClr val="windowText" lastClr="000000"/>
                </a:solidFill>
                <a:latin typeface="Times New Roman"/>
                <a:cs typeface="Times New Roman"/>
                <a:sym typeface="Times New Roman"/>
              </a:rPr>
              <a:t>1</a:t>
            </a:r>
            <a:r>
              <a:rPr lang="en-US" sz="882" kern="0" dirty="0">
                <a:solidFill>
                  <a:sysClr val="windowText" lastClr="000000"/>
                </a:solidFill>
                <a:latin typeface="Times New Roman"/>
                <a:cs typeface="Times New Roman"/>
                <a:sym typeface="Times New Roman"/>
              </a:rPr>
              <a:t>8</a:t>
            </a:r>
            <a:endParaRPr sz="882" kern="0" dirty="0">
              <a:solidFill>
                <a:sysClr val="windowText" lastClr="000000"/>
              </a:solidFill>
              <a:latin typeface="Times New Roman"/>
              <a:cs typeface="Times New Roman"/>
              <a:sym typeface="Times New Roman"/>
            </a:endParaRPr>
          </a:p>
        </p:txBody>
      </p:sp>
      <p:sp>
        <p:nvSpPr>
          <p:cNvPr id="200" name="Shape 200"/>
          <p:cNvSpPr>
            <a:spLocks noGrp="1"/>
          </p:cNvSpPr>
          <p:nvPr>
            <p:ph type="title" idx="4294967295"/>
          </p:nvPr>
        </p:nvSpPr>
        <p:spPr>
          <a:xfrm>
            <a:off x="457200" y="474109"/>
            <a:ext cx="7796493" cy="745091"/>
          </a:xfrm>
          <a:prstGeom prst="rect">
            <a:avLst/>
          </a:prstGeom>
        </p:spPr>
        <p:txBody>
          <a:bodyPr lIns="0" tIns="0" rIns="0" bIns="0" anchor="b">
            <a:normAutofit fontScale="90000"/>
          </a:bodyPr>
          <a:lstStyle/>
          <a:p>
            <a:pPr algn="ctr">
              <a:tabLst>
                <a:tab pos="896518" algn="l"/>
                <a:tab pos="1793037" algn="l"/>
                <a:tab pos="2689555" algn="l"/>
                <a:tab pos="3586074" algn="l"/>
                <a:tab pos="4493798" algn="l"/>
                <a:tab pos="5390317" algn="l"/>
                <a:tab pos="6286835" algn="l"/>
                <a:tab pos="7183354" algn="l"/>
                <a:tab pos="8091079" algn="l"/>
                <a:tab pos="8987597" algn="l"/>
                <a:tab pos="9884115" algn="l"/>
              </a:tabLst>
              <a:defRPr sz="1800">
                <a:solidFill>
                  <a:srgbClr val="000000"/>
                </a:solidFill>
              </a:defRPr>
            </a:pPr>
            <a:r>
              <a:rPr sz="3530" b="1" dirty="0">
                <a:latin typeface="Arial" panose="020B0604020202020204" pitchFamily="34" charset="0"/>
                <a:cs typeface="Arial" panose="020B0604020202020204" pitchFamily="34" charset="0"/>
              </a:rPr>
              <a:t>Medicare Part D Standard Benefit </a:t>
            </a:r>
            <a:r>
              <a:rPr sz="3530" b="1" dirty="0">
                <a:solidFill>
                  <a:srgbClr val="FF0000"/>
                </a:solidFill>
                <a:latin typeface="Arial" panose="020B0604020202020204" pitchFamily="34" charset="0"/>
                <a:cs typeface="Arial" panose="020B0604020202020204" pitchFamily="34" charset="0"/>
              </a:rPr>
              <a:t>20</a:t>
            </a:r>
            <a:r>
              <a:rPr lang="en-US" sz="3530" b="1" dirty="0">
                <a:solidFill>
                  <a:srgbClr val="FF0000"/>
                </a:solidFill>
                <a:latin typeface="Arial" panose="020B0604020202020204" pitchFamily="34" charset="0"/>
                <a:cs typeface="Arial" panose="020B0604020202020204" pitchFamily="34" charset="0"/>
              </a:rPr>
              <a:t>23</a:t>
            </a:r>
            <a:endParaRPr sz="3530" b="1" dirty="0">
              <a:solidFill>
                <a:srgbClr val="FF0000"/>
              </a:solidFill>
              <a:latin typeface="Arial" panose="020B0604020202020204" pitchFamily="34" charset="0"/>
              <a:cs typeface="Arial" panose="020B0604020202020204" pitchFamily="34" charset="0"/>
            </a:endParaRPr>
          </a:p>
        </p:txBody>
      </p:sp>
      <p:pic>
        <p:nvPicPr>
          <p:cNvPr id="2" name="Picture 1" descr="Chart showing the breakdown for Standard Part D Medicare Plans in 2023">
            <a:extLst>
              <a:ext uri="{FF2B5EF4-FFF2-40B4-BE49-F238E27FC236}">
                <a16:creationId xmlns:a16="http://schemas.microsoft.com/office/drawing/2014/main" id="{7F31E289-796A-C6EF-122A-1DC23C6B25BD}"/>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5526" t="5864" r="7100" b="26953"/>
          <a:stretch/>
        </p:blipFill>
        <p:spPr>
          <a:xfrm>
            <a:off x="554131" y="1403451"/>
            <a:ext cx="7699562" cy="5378349"/>
          </a:xfrm>
          <a:prstGeom prst="rect">
            <a:avLst/>
          </a:prstGeom>
          <a:noFill/>
          <a:effectLst>
            <a:outerShdw blurRad="50800" dist="50800" dir="5400000" algn="ctr" rotWithShape="0">
              <a:srgbClr val="000000"/>
            </a:outerShdw>
            <a:reflection stA="1000" endPos="63000" dist="50800" dir="5400000" sy="-100000" algn="bl" rotWithShape="0"/>
          </a:effectLst>
        </p:spPr>
      </p:pic>
      <p:sp>
        <p:nvSpPr>
          <p:cNvPr id="3" name="Slide Number Placeholder 2">
            <a:extLst>
              <a:ext uri="{FF2B5EF4-FFF2-40B4-BE49-F238E27FC236}">
                <a16:creationId xmlns:a16="http://schemas.microsoft.com/office/drawing/2014/main" id="{76FCA23C-7318-2030-0B77-F06B3E97A4D2}"/>
              </a:ext>
            </a:extLst>
          </p:cNvPr>
          <p:cNvSpPr>
            <a:spLocks noGrp="1"/>
          </p:cNvSpPr>
          <p:nvPr>
            <p:ph type="sldNum" sz="quarter" idx="2"/>
          </p:nvPr>
        </p:nvSpPr>
        <p:spPr/>
        <p:txBody>
          <a:bodyPr/>
          <a:lstStyle/>
          <a:p>
            <a:pPr lvl="0"/>
            <a:fld id="{86CB4B4D-7CA3-9044-876B-883B54F8677D}" type="slidenum">
              <a:rPr lang="en-US" smtClean="0"/>
              <a:pPr lvl="0"/>
              <a:t>18</a:t>
            </a:fld>
            <a:endParaRPr lang="en-US"/>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457200" y="304800"/>
            <a:ext cx="8229600" cy="1143000"/>
          </a:xfrm>
        </p:spPr>
        <p:txBody>
          <a:bodyPr/>
          <a:lstStyle/>
          <a:p>
            <a:pPr eaLnBrk="1" hangingPunct="1"/>
            <a:r>
              <a:rPr lang="en-US" altLang="en-US" b="1" dirty="0">
                <a:solidFill>
                  <a:schemeClr val="accent2"/>
                </a:solidFill>
              </a:rPr>
              <a:t>Extra Help for Part D Costs</a:t>
            </a:r>
            <a:endParaRPr lang="en-US" altLang="en-US" dirty="0">
              <a:solidFill>
                <a:schemeClr val="accent2"/>
              </a:solidFill>
            </a:endParaRPr>
          </a:p>
        </p:txBody>
      </p:sp>
      <p:sp>
        <p:nvSpPr>
          <p:cNvPr id="62466" name="Rectangle 3"/>
          <p:cNvSpPr>
            <a:spLocks noGrp="1" noChangeArrowheads="1"/>
          </p:cNvSpPr>
          <p:nvPr>
            <p:ph type="body" idx="1"/>
          </p:nvPr>
        </p:nvSpPr>
        <p:spPr>
          <a:xfrm>
            <a:off x="685800" y="1524000"/>
            <a:ext cx="6705600" cy="4953000"/>
          </a:xfrm>
        </p:spPr>
        <p:txBody>
          <a:bodyPr/>
          <a:lstStyle/>
          <a:p>
            <a:pPr eaLnBrk="1" hangingPunct="1"/>
            <a:r>
              <a:rPr lang="en-US" altLang="en-US" sz="2000" dirty="0"/>
              <a:t>Also called the Low-Income Subsidy (LIS)</a:t>
            </a:r>
          </a:p>
          <a:p>
            <a:pPr eaLnBrk="1" hangingPunct="1"/>
            <a:r>
              <a:rPr lang="en-US" altLang="en-US" sz="2000" dirty="0"/>
              <a:t>For those with limited income and assets:</a:t>
            </a:r>
          </a:p>
          <a:p>
            <a:pPr lvl="1" eaLnBrk="1" hangingPunct="1"/>
            <a:r>
              <a:rPr lang="en-US" altLang="en-US" sz="1800" dirty="0"/>
              <a:t>Individual: </a:t>
            </a:r>
            <a:r>
              <a:rPr lang="en-US" altLang="en-US" sz="1800" b="1" dirty="0">
                <a:solidFill>
                  <a:schemeClr val="accent2"/>
                </a:solidFill>
              </a:rPr>
              <a:t>$1,720/mo. income; $15,510*/assets</a:t>
            </a:r>
          </a:p>
          <a:p>
            <a:pPr lvl="1" eaLnBrk="1" hangingPunct="1"/>
            <a:r>
              <a:rPr lang="en-US" altLang="en-US" sz="1800" dirty="0"/>
              <a:t>Couple: </a:t>
            </a:r>
            <a:r>
              <a:rPr lang="en-US" altLang="en-US" sz="1800" b="1" dirty="0">
                <a:solidFill>
                  <a:schemeClr val="accent2"/>
                </a:solidFill>
              </a:rPr>
              <a:t>$2,309/mo. income; $30,950*/assets</a:t>
            </a:r>
          </a:p>
          <a:p>
            <a:pPr lvl="2" eaLnBrk="1" hangingPunct="1"/>
            <a:r>
              <a:rPr lang="en-US" altLang="en-US" sz="1600" b="1" dirty="0">
                <a:solidFill>
                  <a:schemeClr val="accent2"/>
                </a:solidFill>
              </a:rPr>
              <a:t>$1,500 burial expense per person not included</a:t>
            </a:r>
            <a:r>
              <a:rPr lang="en-US" altLang="en-US" sz="1600" b="1" dirty="0"/>
              <a:t> </a:t>
            </a:r>
          </a:p>
          <a:p>
            <a:pPr lvl="1" eaLnBrk="1" hangingPunct="1"/>
            <a:endParaRPr lang="en-US" altLang="en-US" sz="800" dirty="0"/>
          </a:p>
          <a:p>
            <a:pPr eaLnBrk="1" hangingPunct="1"/>
            <a:r>
              <a:rPr lang="en-US" altLang="en-US" sz="2000" dirty="0"/>
              <a:t>Pays all or part of the prescription drug plan premiums, deductibles, and co-pays </a:t>
            </a:r>
          </a:p>
          <a:p>
            <a:pPr eaLnBrk="1" hangingPunct="1"/>
            <a:r>
              <a:rPr lang="en-US" sz="1600" dirty="0"/>
              <a:t>Benchmark or “standard” plans have $0 premium for people who qualify for full LIS</a:t>
            </a:r>
            <a:endParaRPr lang="en-US" altLang="en-US" sz="1600" dirty="0"/>
          </a:p>
          <a:p>
            <a:pPr eaLnBrk="1" hangingPunct="1"/>
            <a:endParaRPr lang="en-US" altLang="en-US" sz="800" dirty="0"/>
          </a:p>
          <a:p>
            <a:pPr eaLnBrk="1" hangingPunct="1"/>
            <a:r>
              <a:rPr lang="en-US" altLang="en-US" sz="2000" dirty="0"/>
              <a:t>Pays for costs in the gap or “donut hole”</a:t>
            </a:r>
          </a:p>
          <a:p>
            <a:pPr eaLnBrk="1" hangingPunct="1"/>
            <a:r>
              <a:rPr lang="en-US" altLang="en-US" sz="2000" dirty="0"/>
              <a:t>Can change plans once/quarter in the first 9 months of the year</a:t>
            </a:r>
          </a:p>
          <a:p>
            <a:pPr eaLnBrk="1" hangingPunct="1"/>
            <a:r>
              <a:rPr lang="en-US" altLang="en-US" sz="2000" dirty="0"/>
              <a:t>Apply through Social Security </a:t>
            </a:r>
            <a:r>
              <a:rPr lang="en-US" altLang="en-US" sz="2000" dirty="0">
                <a:hlinkClick r:id="rId3"/>
              </a:rPr>
              <a:t>www.ssa.gov</a:t>
            </a:r>
            <a:r>
              <a:rPr lang="en-US" altLang="en-US" sz="2000" dirty="0"/>
              <a:t> </a:t>
            </a:r>
          </a:p>
        </p:txBody>
      </p:sp>
      <p:sp>
        <p:nvSpPr>
          <p:cNvPr id="62467" name="Line 4"/>
          <p:cNvSpPr>
            <a:spLocks noChangeShapeType="1"/>
          </p:cNvSpPr>
          <p:nvPr/>
        </p:nvSpPr>
        <p:spPr bwMode="auto">
          <a:xfrm>
            <a:off x="228600" y="1295400"/>
            <a:ext cx="8686800" cy="0"/>
          </a:xfrm>
          <a:prstGeom prst="line">
            <a:avLst/>
          </a:prstGeom>
          <a:noFill/>
          <a:ln w="38100">
            <a:solidFill>
              <a:srgbClr val="008080"/>
            </a:solidFill>
            <a:round/>
            <a:headEnd/>
            <a:tailEnd/>
          </a:ln>
        </p:spPr>
        <p:txBody>
          <a:bodyPr/>
          <a:lstStyle/>
          <a:p>
            <a:endParaRPr lang="en-US"/>
          </a:p>
        </p:txBody>
      </p:sp>
      <p:sp>
        <p:nvSpPr>
          <p:cNvPr id="2" name="Slide Number Placeholder 1">
            <a:extLst>
              <a:ext uri="{FF2B5EF4-FFF2-40B4-BE49-F238E27FC236}">
                <a16:creationId xmlns:a16="http://schemas.microsoft.com/office/drawing/2014/main" id="{DB11B66D-C1EA-4DFD-A928-55E5B4DBA46D}"/>
              </a:ext>
            </a:extLst>
          </p:cNvPr>
          <p:cNvSpPr>
            <a:spLocks noGrp="1"/>
          </p:cNvSpPr>
          <p:nvPr>
            <p:ph type="sldNum" sz="quarter" idx="12"/>
          </p:nvPr>
        </p:nvSpPr>
        <p:spPr>
          <a:xfrm>
            <a:off x="8534400" y="6473825"/>
            <a:ext cx="381000" cy="231775"/>
          </a:xfrm>
        </p:spPr>
        <p:txBody>
          <a:bodyPr/>
          <a:lstStyle/>
          <a:p>
            <a:pPr>
              <a:defRPr/>
            </a:pPr>
            <a:fld id="{9A2081BC-7D70-45BF-97AF-F346EB39F6EA}" type="slidenum">
              <a:rPr lang="en-US" sz="1000" smtClean="0"/>
              <a:pPr>
                <a:defRPr/>
              </a:pPr>
              <a:t>19</a:t>
            </a:fld>
            <a:endParaRPr lang="en-US" sz="1000" dirty="0"/>
          </a:p>
        </p:txBody>
      </p:sp>
      <p:pic>
        <p:nvPicPr>
          <p:cNvPr id="3" name="Graphic 2" descr="Piggy Bank outline">
            <a:extLst>
              <a:ext uri="{FF2B5EF4-FFF2-40B4-BE49-F238E27FC236}">
                <a16:creationId xmlns:a16="http://schemas.microsoft.com/office/drawing/2014/main" id="{E8A91474-87E9-682E-7316-3454BD2395F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58000" y="1295400"/>
            <a:ext cx="2209800" cy="22098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a:xfrm>
            <a:off x="457200" y="228600"/>
            <a:ext cx="8229600" cy="1143000"/>
          </a:xfrm>
        </p:spPr>
        <p:txBody>
          <a:bodyPr/>
          <a:lstStyle/>
          <a:p>
            <a:pPr eaLnBrk="1" hangingPunct="1"/>
            <a:r>
              <a:rPr lang="en-US" altLang="en-US" sz="4200" b="1" dirty="0">
                <a:solidFill>
                  <a:schemeClr val="accent2"/>
                </a:solidFill>
                <a:latin typeface="Arial" panose="020B0604020202020204" pitchFamily="34" charset="0"/>
                <a:cs typeface="Arial" panose="020B0604020202020204" pitchFamily="34" charset="0"/>
              </a:rPr>
              <a:t>Legal Assistance for Seniors</a:t>
            </a:r>
            <a:endParaRPr lang="en-US" altLang="en-US" sz="4200" dirty="0">
              <a:solidFill>
                <a:schemeClr val="accent2"/>
              </a:solidFill>
              <a:latin typeface="Arial" panose="020B0604020202020204" pitchFamily="34" charset="0"/>
              <a:cs typeface="Arial" panose="020B0604020202020204" pitchFamily="34" charset="0"/>
            </a:endParaRPr>
          </a:p>
        </p:txBody>
      </p:sp>
      <p:sp>
        <p:nvSpPr>
          <p:cNvPr id="54274" name="Rectangle 3"/>
          <p:cNvSpPr>
            <a:spLocks noGrp="1" noChangeArrowheads="1"/>
          </p:cNvSpPr>
          <p:nvPr>
            <p:ph type="body" idx="1"/>
          </p:nvPr>
        </p:nvSpPr>
        <p:spPr>
          <a:xfrm>
            <a:off x="457200" y="1747736"/>
            <a:ext cx="8229600" cy="4876800"/>
          </a:xfrm>
        </p:spPr>
        <p:txBody>
          <a:bodyPr/>
          <a:lstStyle/>
          <a:p>
            <a:pPr eaLnBrk="1" hangingPunct="1">
              <a:lnSpc>
                <a:spcPct val="90000"/>
              </a:lnSpc>
            </a:pPr>
            <a:r>
              <a:rPr lang="en-US" altLang="en-US" sz="2800" dirty="0">
                <a:latin typeface="Arial" panose="020B0604020202020204" pitchFamily="34" charset="0"/>
                <a:cs typeface="Arial" panose="020B0604020202020204" pitchFamily="34" charset="0"/>
              </a:rPr>
              <a:t>Our mission is to ensure the independence and dignity of seniors by protecting their legal rights through education, counseling and advocacy. </a:t>
            </a:r>
          </a:p>
          <a:p>
            <a:pPr eaLnBrk="1" hangingPunct="1">
              <a:lnSpc>
                <a:spcPct val="90000"/>
              </a:lnSpc>
            </a:pPr>
            <a:endParaRPr lang="en-US" altLang="en-US" sz="1200" dirty="0">
              <a:latin typeface="Arial" panose="020B0604020202020204" pitchFamily="34" charset="0"/>
              <a:cs typeface="Arial" panose="020B0604020202020204" pitchFamily="34" charset="0"/>
            </a:endParaRPr>
          </a:p>
          <a:p>
            <a:pPr eaLnBrk="1" hangingPunct="1"/>
            <a:r>
              <a:rPr lang="en-US" altLang="en-US" sz="2800" dirty="0">
                <a:latin typeface="Arial" panose="020B0604020202020204" pitchFamily="34" charset="0"/>
                <a:cs typeface="Arial" panose="020B0604020202020204" pitchFamily="34" charset="0"/>
              </a:rPr>
              <a:t>Our legal, community education, and individual Medicare counseling services (through HICAP) are all </a:t>
            </a:r>
            <a:r>
              <a:rPr lang="en-US" altLang="en-US" sz="2800" b="1" dirty="0">
                <a:latin typeface="Arial" panose="020B0604020202020204" pitchFamily="34" charset="0"/>
                <a:cs typeface="Arial" panose="020B0604020202020204" pitchFamily="34" charset="0"/>
              </a:rPr>
              <a:t>free</a:t>
            </a:r>
            <a:r>
              <a:rPr lang="en-US" altLang="en-US" sz="2800" dirty="0">
                <a:latin typeface="Arial" panose="020B0604020202020204" pitchFamily="34" charset="0"/>
                <a:cs typeface="Arial" panose="020B0604020202020204" pitchFamily="34" charset="0"/>
              </a:rPr>
              <a:t> of charge.</a:t>
            </a:r>
          </a:p>
          <a:p>
            <a:pPr eaLnBrk="1" hangingPunct="1"/>
            <a:endParaRPr lang="en-US" altLang="en-US" sz="1200" dirty="0">
              <a:latin typeface="Arial" panose="020B0604020202020204" pitchFamily="34" charset="0"/>
              <a:cs typeface="Arial" panose="020B0604020202020204" pitchFamily="34" charset="0"/>
            </a:endParaRPr>
          </a:p>
          <a:p>
            <a:pPr eaLnBrk="1" hangingPunct="1"/>
            <a:r>
              <a:rPr lang="en-US" altLang="en-US" sz="2800" dirty="0">
                <a:latin typeface="Arial" panose="020B0604020202020204" pitchFamily="34" charset="0"/>
                <a:cs typeface="Arial" panose="020B0604020202020204" pitchFamily="34" charset="0"/>
              </a:rPr>
              <a:t>LAS is a 501(c)(3) agency (non-profit) that has served seniors and others in Alameda county since 1976	</a:t>
            </a:r>
          </a:p>
        </p:txBody>
      </p:sp>
      <p:sp>
        <p:nvSpPr>
          <p:cNvPr id="54275" name="Line 4"/>
          <p:cNvSpPr>
            <a:spLocks noChangeShapeType="1"/>
          </p:cNvSpPr>
          <p:nvPr/>
        </p:nvSpPr>
        <p:spPr bwMode="auto">
          <a:xfrm>
            <a:off x="228600" y="1295400"/>
            <a:ext cx="8686800" cy="0"/>
          </a:xfrm>
          <a:prstGeom prst="line">
            <a:avLst/>
          </a:prstGeom>
          <a:noFill/>
          <a:ln w="38100">
            <a:solidFill>
              <a:srgbClr val="008080"/>
            </a:solidFill>
            <a:round/>
            <a:headEnd/>
            <a:tailEnd/>
          </a:ln>
        </p:spPr>
        <p:txBody>
          <a:bodyPr/>
          <a:lstStyle/>
          <a:p>
            <a:endParaRPr lang="en-US"/>
          </a:p>
        </p:txBody>
      </p:sp>
      <p:sp>
        <p:nvSpPr>
          <p:cNvPr id="2" name="Slide Number Placeholder 1">
            <a:extLst>
              <a:ext uri="{FF2B5EF4-FFF2-40B4-BE49-F238E27FC236}">
                <a16:creationId xmlns:a16="http://schemas.microsoft.com/office/drawing/2014/main" id="{460E7ACA-09DE-4BD1-9590-BCBE304A5CCE}"/>
              </a:ext>
            </a:extLst>
          </p:cNvPr>
          <p:cNvSpPr>
            <a:spLocks noGrp="1"/>
          </p:cNvSpPr>
          <p:nvPr>
            <p:ph type="sldNum" sz="quarter" idx="12"/>
          </p:nvPr>
        </p:nvSpPr>
        <p:spPr>
          <a:xfrm>
            <a:off x="8610600" y="6467475"/>
            <a:ext cx="304800" cy="238125"/>
          </a:xfrm>
        </p:spPr>
        <p:txBody>
          <a:bodyPr/>
          <a:lstStyle/>
          <a:p>
            <a:pPr>
              <a:defRPr/>
            </a:pPr>
            <a:fld id="{9A2081BC-7D70-45BF-97AF-F346EB39F6EA}" type="slidenum">
              <a:rPr lang="en-US" sz="1000" smtClean="0"/>
              <a:pPr>
                <a:defRPr/>
              </a:pPr>
              <a:t>2</a:t>
            </a:fld>
            <a:endParaRPr lang="en-US" sz="1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a:xfrm>
            <a:off x="457200" y="304800"/>
            <a:ext cx="8229600" cy="1143000"/>
          </a:xfrm>
        </p:spPr>
        <p:txBody>
          <a:bodyPr/>
          <a:lstStyle/>
          <a:p>
            <a:pPr eaLnBrk="1" hangingPunct="1"/>
            <a:r>
              <a:rPr lang="en-US" altLang="en-US" sz="4000" b="1" dirty="0">
                <a:solidFill>
                  <a:schemeClr val="accent2"/>
                </a:solidFill>
              </a:rPr>
              <a:t>Ways to Supplement Medicare</a:t>
            </a:r>
            <a:r>
              <a:rPr lang="en-US" altLang="en-US" sz="4000" dirty="0">
                <a:solidFill>
                  <a:schemeClr val="accent2"/>
                </a:solidFill>
              </a:rPr>
              <a:t> </a:t>
            </a:r>
          </a:p>
        </p:txBody>
      </p:sp>
      <p:sp>
        <p:nvSpPr>
          <p:cNvPr id="78850" name="Rectangle 3"/>
          <p:cNvSpPr>
            <a:spLocks noGrp="1" noChangeArrowheads="1"/>
          </p:cNvSpPr>
          <p:nvPr>
            <p:ph type="body" idx="1"/>
          </p:nvPr>
        </p:nvSpPr>
        <p:spPr>
          <a:xfrm>
            <a:off x="457200" y="1676400"/>
            <a:ext cx="5715000" cy="4297363"/>
          </a:xfrm>
        </p:spPr>
        <p:txBody>
          <a:bodyPr/>
          <a:lstStyle/>
          <a:p>
            <a:pPr eaLnBrk="1" hangingPunct="1">
              <a:spcBef>
                <a:spcPts val="1200"/>
              </a:spcBef>
            </a:pPr>
            <a:r>
              <a:rPr lang="en-US" altLang="en-US" sz="2800" dirty="0"/>
              <a:t>Medigap Plans</a:t>
            </a:r>
          </a:p>
          <a:p>
            <a:pPr eaLnBrk="1" hangingPunct="1">
              <a:spcBef>
                <a:spcPts val="1200"/>
              </a:spcBef>
            </a:pPr>
            <a:r>
              <a:rPr lang="en-US" altLang="en-US" sz="2800" dirty="0"/>
              <a:t>Medicare Advantage Plans</a:t>
            </a:r>
          </a:p>
          <a:p>
            <a:pPr eaLnBrk="1" hangingPunct="1">
              <a:spcBef>
                <a:spcPts val="1200"/>
              </a:spcBef>
            </a:pPr>
            <a:r>
              <a:rPr lang="en-US" altLang="en-US" sz="2800" dirty="0"/>
              <a:t>Employer/Retirement Plans</a:t>
            </a:r>
          </a:p>
          <a:p>
            <a:pPr eaLnBrk="1" hangingPunct="1">
              <a:spcBef>
                <a:spcPts val="1200"/>
              </a:spcBef>
            </a:pPr>
            <a:r>
              <a:rPr lang="en-US" altLang="en-US" sz="2800" dirty="0"/>
              <a:t>Tri-Care for Life</a:t>
            </a:r>
          </a:p>
          <a:p>
            <a:pPr eaLnBrk="1" hangingPunct="1">
              <a:spcBef>
                <a:spcPts val="1200"/>
              </a:spcBef>
            </a:pPr>
            <a:r>
              <a:rPr lang="en-US" altLang="en-US" sz="2800" dirty="0"/>
              <a:t>VA Benefits</a:t>
            </a:r>
          </a:p>
          <a:p>
            <a:pPr eaLnBrk="1" hangingPunct="1">
              <a:spcBef>
                <a:spcPts val="1200"/>
              </a:spcBef>
            </a:pPr>
            <a:r>
              <a:rPr lang="en-US" altLang="en-US" sz="2800" dirty="0" err="1"/>
              <a:t>Medi</a:t>
            </a:r>
            <a:r>
              <a:rPr lang="en-US" altLang="en-US" sz="2800" dirty="0"/>
              <a:t>-Cal </a:t>
            </a:r>
          </a:p>
          <a:p>
            <a:pPr eaLnBrk="1" hangingPunct="1">
              <a:spcBef>
                <a:spcPts val="1200"/>
              </a:spcBef>
            </a:pPr>
            <a:r>
              <a:rPr lang="en-US" altLang="en-US" sz="2800" dirty="0"/>
              <a:t>Medicare Savings Programs</a:t>
            </a:r>
          </a:p>
        </p:txBody>
      </p:sp>
      <p:sp>
        <p:nvSpPr>
          <p:cNvPr id="78851" name="Line 4"/>
          <p:cNvSpPr>
            <a:spLocks noChangeShapeType="1"/>
          </p:cNvSpPr>
          <p:nvPr/>
        </p:nvSpPr>
        <p:spPr bwMode="auto">
          <a:xfrm>
            <a:off x="228600" y="1295400"/>
            <a:ext cx="8686800" cy="0"/>
          </a:xfrm>
          <a:prstGeom prst="line">
            <a:avLst/>
          </a:prstGeom>
          <a:noFill/>
          <a:ln w="38100">
            <a:solidFill>
              <a:srgbClr val="008080"/>
            </a:solidFill>
            <a:round/>
            <a:headEnd/>
            <a:tailEnd/>
          </a:ln>
        </p:spPr>
        <p:txBody>
          <a:bodyPr/>
          <a:lstStyle/>
          <a:p>
            <a:endParaRPr lang="en-US"/>
          </a:p>
        </p:txBody>
      </p:sp>
      <p:pic>
        <p:nvPicPr>
          <p:cNvPr id="78852" name="Picture 5" descr="MP900448730[1]"/>
          <p:cNvPicPr>
            <a:picLocks noChangeAspect="1" noChangeArrowheads="1"/>
          </p:cNvPicPr>
          <p:nvPr/>
        </p:nvPicPr>
        <p:blipFill>
          <a:blip r:embed="rId3"/>
          <a:srcRect/>
          <a:stretch>
            <a:fillRect/>
          </a:stretch>
        </p:blipFill>
        <p:spPr bwMode="auto">
          <a:xfrm>
            <a:off x="5860273" y="1676400"/>
            <a:ext cx="2636838" cy="4114800"/>
          </a:xfrm>
          <a:prstGeom prst="rect">
            <a:avLst/>
          </a:prstGeom>
          <a:noFill/>
          <a:ln w="9525">
            <a:noFill/>
            <a:miter lim="800000"/>
            <a:headEnd/>
            <a:tailEnd/>
          </a:ln>
        </p:spPr>
      </p:pic>
      <p:sp>
        <p:nvSpPr>
          <p:cNvPr id="2" name="Slide Number Placeholder 1">
            <a:extLst>
              <a:ext uri="{FF2B5EF4-FFF2-40B4-BE49-F238E27FC236}">
                <a16:creationId xmlns:a16="http://schemas.microsoft.com/office/drawing/2014/main" id="{E110EF4A-D5EA-4607-962A-B75E9A995A76}"/>
              </a:ext>
            </a:extLst>
          </p:cNvPr>
          <p:cNvSpPr>
            <a:spLocks noGrp="1"/>
          </p:cNvSpPr>
          <p:nvPr>
            <p:ph type="sldNum" sz="quarter" idx="12"/>
          </p:nvPr>
        </p:nvSpPr>
        <p:spPr>
          <a:xfrm>
            <a:off x="8534400" y="6473825"/>
            <a:ext cx="381000" cy="307975"/>
          </a:xfrm>
        </p:spPr>
        <p:txBody>
          <a:bodyPr/>
          <a:lstStyle/>
          <a:p>
            <a:pPr>
              <a:defRPr/>
            </a:pPr>
            <a:fld id="{9A2081BC-7D70-45BF-97AF-F346EB39F6EA}" type="slidenum">
              <a:rPr lang="en-US" sz="1000" smtClean="0"/>
              <a:pPr>
                <a:defRPr/>
              </a:pPr>
              <a:t>20</a:t>
            </a:fld>
            <a:endParaRPr lang="en-US" sz="1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98" name="Rectangle 2"/>
          <p:cNvSpPr>
            <a:spLocks noGrp="1" noChangeArrowheads="1"/>
          </p:cNvSpPr>
          <p:nvPr>
            <p:ph type="title"/>
          </p:nvPr>
        </p:nvSpPr>
        <p:spPr>
          <a:xfrm>
            <a:off x="457200" y="381000"/>
            <a:ext cx="8229600" cy="914400"/>
          </a:xfrm>
        </p:spPr>
        <p:txBody>
          <a:bodyPr/>
          <a:lstStyle/>
          <a:p>
            <a:pPr eaLnBrk="1" hangingPunct="1"/>
            <a:r>
              <a:rPr lang="en-US" altLang="en-US" sz="3000" b="1" dirty="0">
                <a:solidFill>
                  <a:schemeClr val="accent2"/>
                </a:solidFill>
              </a:rPr>
              <a:t>In the Fee-For-Service System </a:t>
            </a:r>
            <a:br>
              <a:rPr lang="en-US" altLang="en-US" sz="3000" b="1" dirty="0">
                <a:solidFill>
                  <a:schemeClr val="accent2"/>
                </a:solidFill>
              </a:rPr>
            </a:br>
            <a:r>
              <a:rPr lang="en-US" altLang="en-US" sz="3000" b="1" dirty="0">
                <a:solidFill>
                  <a:schemeClr val="accent2"/>
                </a:solidFill>
              </a:rPr>
              <a:t>(Original Medicare) </a:t>
            </a:r>
            <a:r>
              <a:rPr lang="en-US" altLang="en-US" sz="3000" dirty="0">
                <a:solidFill>
                  <a:schemeClr val="accent2"/>
                </a:solidFill>
              </a:rPr>
              <a:t> </a:t>
            </a:r>
          </a:p>
        </p:txBody>
      </p:sp>
      <p:sp>
        <p:nvSpPr>
          <p:cNvPr id="23699" name="Rectangle 3"/>
          <p:cNvSpPr>
            <a:spLocks noGrp="1" noChangeArrowheads="1"/>
          </p:cNvSpPr>
          <p:nvPr>
            <p:ph type="body" idx="1"/>
          </p:nvPr>
        </p:nvSpPr>
        <p:spPr>
          <a:xfrm>
            <a:off x="443564" y="1736158"/>
            <a:ext cx="8458200" cy="2438400"/>
          </a:xfrm>
        </p:spPr>
        <p:txBody>
          <a:bodyPr/>
          <a:lstStyle/>
          <a:p>
            <a:pPr eaLnBrk="1" hangingPunct="1"/>
            <a:r>
              <a:rPr lang="en-US" altLang="en-US" sz="2600" dirty="0"/>
              <a:t>First: the person receives treatment (from a doctor, lab, hospital, SNF, home health agency)</a:t>
            </a:r>
          </a:p>
          <a:p>
            <a:pPr eaLnBrk="1" hangingPunct="1"/>
            <a:endParaRPr lang="en-US" altLang="en-US" sz="800" dirty="0"/>
          </a:p>
          <a:p>
            <a:pPr eaLnBrk="1" hangingPunct="1"/>
            <a:r>
              <a:rPr lang="en-US" altLang="en-US" sz="2600" dirty="0"/>
              <a:t>Then: Medicare, supplemental insurance, and/or the person are billed </a:t>
            </a:r>
          </a:p>
        </p:txBody>
      </p:sp>
      <p:sp>
        <p:nvSpPr>
          <p:cNvPr id="23700" name="Line 4"/>
          <p:cNvSpPr>
            <a:spLocks noChangeShapeType="1"/>
          </p:cNvSpPr>
          <p:nvPr/>
        </p:nvSpPr>
        <p:spPr bwMode="auto">
          <a:xfrm>
            <a:off x="228600" y="1447800"/>
            <a:ext cx="8686800" cy="0"/>
          </a:xfrm>
          <a:prstGeom prst="line">
            <a:avLst/>
          </a:prstGeom>
          <a:noFill/>
          <a:ln w="38100">
            <a:solidFill>
              <a:srgbClr val="008080"/>
            </a:solidFill>
            <a:round/>
            <a:headEnd/>
            <a:tailEnd/>
          </a:ln>
        </p:spPr>
        <p:txBody>
          <a:bodyPr/>
          <a:lstStyle/>
          <a:p>
            <a:endParaRPr lang="en-US"/>
          </a:p>
        </p:txBody>
      </p:sp>
      <p:pic>
        <p:nvPicPr>
          <p:cNvPr id="23701" name="Picture 5" descr="MCj04405320000[1]"/>
          <p:cNvPicPr>
            <a:picLocks noChangeAspect="1" noChangeArrowheads="1"/>
          </p:cNvPicPr>
          <p:nvPr/>
        </p:nvPicPr>
        <p:blipFill>
          <a:blip r:embed="rId3"/>
          <a:srcRect/>
          <a:stretch>
            <a:fillRect/>
          </a:stretch>
        </p:blipFill>
        <p:spPr bwMode="auto">
          <a:xfrm>
            <a:off x="381000" y="4343400"/>
            <a:ext cx="1460500" cy="1828800"/>
          </a:xfrm>
          <a:prstGeom prst="rect">
            <a:avLst/>
          </a:prstGeom>
          <a:noFill/>
          <a:ln w="9525">
            <a:noFill/>
            <a:miter lim="800000"/>
            <a:headEnd/>
            <a:tailEnd/>
          </a:ln>
        </p:spPr>
      </p:pic>
      <p:sp>
        <p:nvSpPr>
          <p:cNvPr id="23702" name="AutoShape 6"/>
          <p:cNvSpPr>
            <a:spLocks noChangeArrowheads="1"/>
          </p:cNvSpPr>
          <p:nvPr/>
        </p:nvSpPr>
        <p:spPr bwMode="auto">
          <a:xfrm>
            <a:off x="2133600" y="5029200"/>
            <a:ext cx="838200" cy="533400"/>
          </a:xfrm>
          <a:prstGeom prst="rightArrow">
            <a:avLst>
              <a:gd name="adj1" fmla="val 50000"/>
              <a:gd name="adj2" fmla="val 39286"/>
            </a:avLst>
          </a:prstGeom>
          <a:solidFill>
            <a:srgbClr val="35A7FD"/>
          </a:solidFill>
          <a:ln w="12700">
            <a:solidFill>
              <a:schemeClr val="tx1"/>
            </a:solidFill>
            <a:miter lim="800000"/>
            <a:headEnd type="none" w="sm" len="sm"/>
            <a:tailEnd type="none" w="sm" len="sm"/>
          </a:ln>
        </p:spPr>
        <p:txBody>
          <a:bodyPr wrap="none" anchor="ctr"/>
          <a:lstStyle/>
          <a:p>
            <a:endParaRPr lang="en-US" altLang="en-US"/>
          </a:p>
        </p:txBody>
      </p:sp>
      <p:sp>
        <p:nvSpPr>
          <p:cNvPr id="23703" name="AutoShape 7"/>
          <p:cNvSpPr>
            <a:spLocks noChangeArrowheads="1"/>
          </p:cNvSpPr>
          <p:nvPr/>
        </p:nvSpPr>
        <p:spPr bwMode="auto">
          <a:xfrm>
            <a:off x="5943600" y="5029200"/>
            <a:ext cx="838200" cy="533400"/>
          </a:xfrm>
          <a:prstGeom prst="rightArrow">
            <a:avLst>
              <a:gd name="adj1" fmla="val 50000"/>
              <a:gd name="adj2" fmla="val 39286"/>
            </a:avLst>
          </a:prstGeom>
          <a:solidFill>
            <a:srgbClr val="35A7FD"/>
          </a:solidFill>
          <a:ln w="12700">
            <a:solidFill>
              <a:schemeClr val="tx1"/>
            </a:solidFill>
            <a:miter lim="800000"/>
            <a:headEnd type="none" w="sm" len="sm"/>
            <a:tailEnd type="none" w="sm" len="sm"/>
          </a:ln>
        </p:spPr>
        <p:txBody>
          <a:bodyPr wrap="none" anchor="ctr"/>
          <a:lstStyle/>
          <a:p>
            <a:endParaRPr lang="en-US" altLang="en-US"/>
          </a:p>
        </p:txBody>
      </p:sp>
      <p:graphicFrame>
        <p:nvGraphicFramePr>
          <p:cNvPr id="23696" name="Object 144"/>
          <p:cNvGraphicFramePr>
            <a:graphicFrameLocks noChangeAspect="1"/>
          </p:cNvGraphicFramePr>
          <p:nvPr/>
        </p:nvGraphicFramePr>
        <p:xfrm>
          <a:off x="3581400" y="4114800"/>
          <a:ext cx="1541463" cy="1905000"/>
        </p:xfrm>
        <a:graphic>
          <a:graphicData uri="http://schemas.openxmlformats.org/presentationml/2006/ole">
            <mc:AlternateContent xmlns:mc="http://schemas.openxmlformats.org/markup-compatibility/2006">
              <mc:Choice xmlns:v="urn:schemas-microsoft-com:vml" Requires="v">
                <p:oleObj name="Microsoft ClipArt Gallery" r:id="rId4" imgW="2827338" imgH="3497263" progId="">
                  <p:embed/>
                </p:oleObj>
              </mc:Choice>
              <mc:Fallback>
                <p:oleObj name="Microsoft ClipArt Gallery" r:id="rId4" imgW="2827338" imgH="3497263" progId="">
                  <p:embed/>
                  <p:pic>
                    <p:nvPicPr>
                      <p:cNvPr id="23696" name="Object 14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4114800"/>
                        <a:ext cx="1541463" cy="1905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697" name="Object 145"/>
          <p:cNvGraphicFramePr>
            <a:graphicFrameLocks noChangeAspect="1"/>
          </p:cNvGraphicFramePr>
          <p:nvPr/>
        </p:nvGraphicFramePr>
        <p:xfrm>
          <a:off x="7162800" y="4419600"/>
          <a:ext cx="1622425" cy="1263650"/>
        </p:xfrm>
        <a:graphic>
          <a:graphicData uri="http://schemas.openxmlformats.org/presentationml/2006/ole">
            <mc:AlternateContent xmlns:mc="http://schemas.openxmlformats.org/markup-compatibility/2006">
              <mc:Choice xmlns:v="urn:schemas-microsoft-com:vml" Requires="v">
                <p:oleObj name="Microsoft ClipArt Gallery" r:id="rId6" imgW="4457323" imgH="3468986" progId="">
                  <p:embed/>
                </p:oleObj>
              </mc:Choice>
              <mc:Fallback>
                <p:oleObj name="Microsoft ClipArt Gallery" r:id="rId6" imgW="4457323" imgH="3468986" progId="">
                  <p:embed/>
                  <p:pic>
                    <p:nvPicPr>
                      <p:cNvPr id="23697" name="Object 14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2800" y="4419600"/>
                        <a:ext cx="1622425" cy="1263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704" name="Text Box 14"/>
          <p:cNvSpPr txBox="1">
            <a:spLocks noChangeArrowheads="1"/>
          </p:cNvSpPr>
          <p:nvPr/>
        </p:nvSpPr>
        <p:spPr bwMode="auto">
          <a:xfrm>
            <a:off x="3733800" y="5943600"/>
            <a:ext cx="1447800" cy="519113"/>
          </a:xfrm>
          <a:prstGeom prst="rect">
            <a:avLst/>
          </a:prstGeom>
          <a:noFill/>
          <a:ln w="9525">
            <a:noFill/>
            <a:miter lim="800000"/>
            <a:headEnd/>
            <a:tailEnd/>
          </a:ln>
        </p:spPr>
        <p:txBody>
          <a:bodyPr>
            <a:spAutoFit/>
          </a:bodyPr>
          <a:lstStyle/>
          <a:p>
            <a:pPr eaLnBrk="0" hangingPunct="0">
              <a:spcBef>
                <a:spcPct val="50000"/>
              </a:spcBef>
            </a:pPr>
            <a:r>
              <a:rPr lang="en-US" altLang="en-US" sz="2800" b="1">
                <a:latin typeface="Times New Roman" pitchFamily="18" charset="0"/>
              </a:rPr>
              <a:t>Services</a:t>
            </a:r>
            <a:endParaRPr lang="en-US" altLang="en-US" sz="2400">
              <a:latin typeface="Times New Roman" pitchFamily="18" charset="0"/>
            </a:endParaRPr>
          </a:p>
        </p:txBody>
      </p:sp>
      <p:sp>
        <p:nvSpPr>
          <p:cNvPr id="23705" name="Text Box 15"/>
          <p:cNvSpPr txBox="1">
            <a:spLocks noChangeArrowheads="1"/>
          </p:cNvSpPr>
          <p:nvPr/>
        </p:nvSpPr>
        <p:spPr bwMode="auto">
          <a:xfrm>
            <a:off x="6858000" y="5791200"/>
            <a:ext cx="2133600" cy="822325"/>
          </a:xfrm>
          <a:prstGeom prst="rect">
            <a:avLst/>
          </a:prstGeom>
          <a:noFill/>
          <a:ln w="9525">
            <a:noFill/>
            <a:miter lim="800000"/>
            <a:headEnd/>
            <a:tailEnd/>
          </a:ln>
        </p:spPr>
        <p:txBody>
          <a:bodyPr>
            <a:spAutoFit/>
          </a:bodyPr>
          <a:lstStyle/>
          <a:p>
            <a:pPr algn="ctr" eaLnBrk="0" hangingPunct="0"/>
            <a:r>
              <a:rPr lang="en-US" altLang="en-US" sz="2400" b="1">
                <a:latin typeface="Times New Roman" pitchFamily="18" charset="0"/>
              </a:rPr>
              <a:t>Billing and </a:t>
            </a:r>
          </a:p>
          <a:p>
            <a:pPr algn="ctr" eaLnBrk="0" hangingPunct="0"/>
            <a:r>
              <a:rPr lang="en-US" altLang="en-US" sz="2400" b="1">
                <a:latin typeface="Times New Roman" pitchFamily="18" charset="0"/>
              </a:rPr>
              <a:t>Payment</a:t>
            </a:r>
            <a:endParaRPr lang="en-US" altLang="en-US" sz="2400">
              <a:latin typeface="Times New Roman" pitchFamily="18" charset="0"/>
            </a:endParaRPr>
          </a:p>
        </p:txBody>
      </p:sp>
      <p:sp>
        <p:nvSpPr>
          <p:cNvPr id="2" name="Slide Number Placeholder 1">
            <a:extLst>
              <a:ext uri="{FF2B5EF4-FFF2-40B4-BE49-F238E27FC236}">
                <a16:creationId xmlns:a16="http://schemas.microsoft.com/office/drawing/2014/main" id="{6DBABDA8-3C07-494C-967D-A2E0F225DBA6}"/>
              </a:ext>
            </a:extLst>
          </p:cNvPr>
          <p:cNvSpPr>
            <a:spLocks noGrp="1"/>
          </p:cNvSpPr>
          <p:nvPr>
            <p:ph type="sldNum" sz="quarter" idx="12"/>
          </p:nvPr>
        </p:nvSpPr>
        <p:spPr>
          <a:xfrm>
            <a:off x="8534400" y="6489133"/>
            <a:ext cx="381000" cy="292667"/>
          </a:xfrm>
        </p:spPr>
        <p:txBody>
          <a:bodyPr/>
          <a:lstStyle/>
          <a:p>
            <a:pPr>
              <a:defRPr/>
            </a:pPr>
            <a:fld id="{9A2081BC-7D70-45BF-97AF-F346EB39F6EA}" type="slidenum">
              <a:rPr lang="en-US" sz="1000" smtClean="0"/>
              <a:pPr>
                <a:defRPr/>
              </a:pPr>
              <a:t>21</a:t>
            </a:fld>
            <a:endParaRPr lang="en-US" sz="1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a:xfrm>
            <a:off x="457200" y="304800"/>
            <a:ext cx="8229600" cy="1143000"/>
          </a:xfrm>
        </p:spPr>
        <p:txBody>
          <a:bodyPr/>
          <a:lstStyle/>
          <a:p>
            <a:pPr eaLnBrk="1" hangingPunct="1">
              <a:lnSpc>
                <a:spcPct val="80000"/>
              </a:lnSpc>
            </a:pPr>
            <a:r>
              <a:rPr lang="en-US" altLang="en-US" sz="4000" b="1" dirty="0" err="1">
                <a:solidFill>
                  <a:schemeClr val="accent2"/>
                </a:solidFill>
              </a:rPr>
              <a:t>Medigap</a:t>
            </a:r>
            <a:r>
              <a:rPr lang="en-US" altLang="en-US" sz="4000" b="1" dirty="0">
                <a:solidFill>
                  <a:schemeClr val="accent2"/>
                </a:solidFill>
              </a:rPr>
              <a:t> Policies </a:t>
            </a:r>
            <a:br>
              <a:rPr lang="en-US" altLang="en-US" sz="4000" b="1" dirty="0">
                <a:solidFill>
                  <a:schemeClr val="accent2"/>
                </a:solidFill>
              </a:rPr>
            </a:br>
            <a:r>
              <a:rPr lang="en-US" altLang="en-US" sz="4000" b="1" dirty="0">
                <a:solidFill>
                  <a:schemeClr val="accent2"/>
                </a:solidFill>
              </a:rPr>
              <a:t>and the Fee-For-Service System </a:t>
            </a:r>
            <a:r>
              <a:rPr lang="en-US" altLang="en-US" sz="4000" dirty="0">
                <a:solidFill>
                  <a:schemeClr val="accent2"/>
                </a:solidFill>
              </a:rPr>
              <a:t> </a:t>
            </a:r>
          </a:p>
        </p:txBody>
      </p:sp>
      <p:sp>
        <p:nvSpPr>
          <p:cNvPr id="80898" name="Rectangle 3"/>
          <p:cNvSpPr>
            <a:spLocks noGrp="1" noChangeArrowheads="1"/>
          </p:cNvSpPr>
          <p:nvPr>
            <p:ph type="body" idx="1"/>
          </p:nvPr>
        </p:nvSpPr>
        <p:spPr>
          <a:xfrm>
            <a:off x="609600" y="1600205"/>
            <a:ext cx="8229600" cy="5105395"/>
          </a:xfrm>
        </p:spPr>
        <p:txBody>
          <a:bodyPr/>
          <a:lstStyle/>
          <a:p>
            <a:pPr lvl="0" indent="-381000">
              <a:buClr>
                <a:srgbClr val="000000"/>
              </a:buClr>
              <a:buSzPct val="110000"/>
              <a:buFont typeface="Times New Roman"/>
              <a:buChar char="•"/>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sz="2800" dirty="0"/>
              <a:t>11 “standardized” policies </a:t>
            </a:r>
          </a:p>
          <a:p>
            <a:pPr lvl="0" indent="-381000">
              <a:buClr>
                <a:srgbClr val="000000"/>
              </a:buClr>
              <a:buSzPct val="110000"/>
              <a:buFont typeface="Times New Roman"/>
              <a:buChar char="•"/>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endParaRPr lang="en-US" sz="800" dirty="0"/>
          </a:p>
          <a:p>
            <a:pPr lvl="0" indent="-381000">
              <a:buClr>
                <a:srgbClr val="000000"/>
              </a:buClr>
              <a:buSzPct val="110000"/>
              <a:buFont typeface="Times New Roman"/>
              <a:buChar char="•"/>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sz="2800" dirty="0"/>
              <a:t>Policies pay after Medicare pays</a:t>
            </a:r>
          </a:p>
          <a:p>
            <a:pPr lvl="0" indent="-381000">
              <a:buClr>
                <a:srgbClr val="000000"/>
              </a:buClr>
              <a:buSzPct val="110000"/>
              <a:buFont typeface="Times New Roman"/>
              <a:buChar char="•"/>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endParaRPr lang="en-US" sz="800" dirty="0"/>
          </a:p>
          <a:p>
            <a:pPr lvl="0" indent="-381000">
              <a:buClr>
                <a:srgbClr val="000000"/>
              </a:buClr>
              <a:buSzPct val="110000"/>
              <a:buFont typeface="Times New Roman"/>
              <a:buChar char="•"/>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sz="2800" dirty="0"/>
              <a:t>No network restrictions</a:t>
            </a:r>
          </a:p>
          <a:p>
            <a:pPr lvl="0" indent="-381000">
              <a:buClr>
                <a:srgbClr val="000000"/>
              </a:buClr>
              <a:buSzPct val="110000"/>
              <a:buFont typeface="Times New Roman"/>
              <a:buChar char="•"/>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endParaRPr lang="en-US" sz="800" dirty="0"/>
          </a:p>
          <a:p>
            <a:pPr lvl="0" indent="-381000">
              <a:buClr>
                <a:srgbClr val="000000"/>
              </a:buClr>
              <a:buSzPct val="110000"/>
              <a:buFont typeface="Times New Roman"/>
              <a:buChar char="•"/>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sz="2800" dirty="0"/>
              <a:t>Policies fill Medicare “gaps,”</a:t>
            </a:r>
            <a:br>
              <a:rPr lang="en-US" sz="2800" dirty="0"/>
            </a:br>
            <a:r>
              <a:rPr lang="en-US" sz="2800" dirty="0"/>
              <a:t>- Co-insurance, deductibles</a:t>
            </a:r>
          </a:p>
          <a:p>
            <a:pPr lvl="0" indent="-381000">
              <a:buClr>
                <a:srgbClr val="000000"/>
              </a:buClr>
              <a:buSzPct val="110000"/>
              <a:buFont typeface="Times New Roman"/>
              <a:buChar char="•"/>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endParaRPr lang="en-US" sz="800" dirty="0"/>
          </a:p>
          <a:p>
            <a:pPr lvl="0" indent="-381000">
              <a:buClr>
                <a:srgbClr val="000000"/>
              </a:buClr>
              <a:buSzPct val="110000"/>
              <a:buFont typeface="Times New Roman"/>
              <a:buChar char="•"/>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sz="2800" dirty="0"/>
              <a:t>Guarantee Issue Period for 6 months             from the date Part B starts </a:t>
            </a:r>
          </a:p>
          <a:p>
            <a:pPr lvl="0" indent="-381000">
              <a:buClr>
                <a:srgbClr val="000000"/>
              </a:buClr>
              <a:buSzPct val="110000"/>
              <a:buFont typeface="Times New Roman"/>
              <a:buChar char="•"/>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endParaRPr lang="en-US" sz="800" dirty="0"/>
          </a:p>
          <a:p>
            <a:pPr lvl="0" indent="-381000">
              <a:buClr>
                <a:srgbClr val="000000"/>
              </a:buClr>
              <a:buSzPct val="110000"/>
              <a:buFont typeface="Times New Roman"/>
              <a:buChar char="•"/>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sz="2800" dirty="0"/>
              <a:t>All companies must offer Plan A </a:t>
            </a:r>
            <a:br>
              <a:rPr lang="en-US" sz="2800" dirty="0"/>
            </a:br>
            <a:r>
              <a:rPr lang="en-US" sz="2800" dirty="0"/>
              <a:t>(the basic benefit package)</a:t>
            </a:r>
          </a:p>
        </p:txBody>
      </p:sp>
      <p:sp>
        <p:nvSpPr>
          <p:cNvPr id="80899" name="Line 4"/>
          <p:cNvSpPr>
            <a:spLocks noChangeShapeType="1"/>
          </p:cNvSpPr>
          <p:nvPr/>
        </p:nvSpPr>
        <p:spPr bwMode="auto">
          <a:xfrm>
            <a:off x="228600" y="1447800"/>
            <a:ext cx="8686800" cy="0"/>
          </a:xfrm>
          <a:prstGeom prst="line">
            <a:avLst/>
          </a:prstGeom>
          <a:noFill/>
          <a:ln w="38100">
            <a:solidFill>
              <a:srgbClr val="008080"/>
            </a:solidFill>
            <a:round/>
            <a:headEnd/>
            <a:tailEnd/>
          </a:ln>
        </p:spPr>
        <p:txBody>
          <a:bodyPr/>
          <a:lstStyle/>
          <a:p>
            <a:endParaRPr lang="en-US"/>
          </a:p>
        </p:txBody>
      </p:sp>
      <p:pic>
        <p:nvPicPr>
          <p:cNvPr id="80900" name="Picture 5" descr="MC900024287[1]"/>
          <p:cNvPicPr>
            <a:picLocks noChangeAspect="1" noChangeArrowheads="1"/>
          </p:cNvPicPr>
          <p:nvPr/>
        </p:nvPicPr>
        <p:blipFill>
          <a:blip r:embed="rId3"/>
          <a:srcRect/>
          <a:stretch>
            <a:fillRect/>
          </a:stretch>
        </p:blipFill>
        <p:spPr bwMode="auto">
          <a:xfrm>
            <a:off x="6172200" y="2133600"/>
            <a:ext cx="2806700" cy="2971800"/>
          </a:xfrm>
          <a:prstGeom prst="rect">
            <a:avLst/>
          </a:prstGeom>
          <a:noFill/>
          <a:ln w="9525">
            <a:noFill/>
            <a:miter lim="800000"/>
            <a:headEnd/>
            <a:tailEnd/>
          </a:ln>
        </p:spPr>
      </p:pic>
      <p:sp>
        <p:nvSpPr>
          <p:cNvPr id="2" name="Slide Number Placeholder 1">
            <a:extLst>
              <a:ext uri="{FF2B5EF4-FFF2-40B4-BE49-F238E27FC236}">
                <a16:creationId xmlns:a16="http://schemas.microsoft.com/office/drawing/2014/main" id="{BE6E56D4-2343-444D-858B-B4FC1181F1FC}"/>
              </a:ext>
            </a:extLst>
          </p:cNvPr>
          <p:cNvSpPr>
            <a:spLocks noGrp="1"/>
          </p:cNvSpPr>
          <p:nvPr>
            <p:ph type="sldNum" sz="quarter" idx="12"/>
          </p:nvPr>
        </p:nvSpPr>
        <p:spPr>
          <a:xfrm>
            <a:off x="8534400" y="6473825"/>
            <a:ext cx="381000" cy="307975"/>
          </a:xfrm>
        </p:spPr>
        <p:txBody>
          <a:bodyPr/>
          <a:lstStyle/>
          <a:p>
            <a:pPr>
              <a:defRPr/>
            </a:pPr>
            <a:fld id="{9A2081BC-7D70-45BF-97AF-F346EB39F6EA}" type="slidenum">
              <a:rPr lang="en-US" sz="1000" smtClean="0"/>
              <a:pPr>
                <a:defRPr/>
              </a:pPr>
              <a:t>22</a:t>
            </a:fld>
            <a:endParaRPr lang="en-US" sz="1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a:xfrm>
            <a:off x="228600" y="499664"/>
            <a:ext cx="8686800" cy="1073946"/>
          </a:xfrm>
        </p:spPr>
        <p:txBody>
          <a:bodyPr/>
          <a:lstStyle/>
          <a:p>
            <a:pPr eaLnBrk="1" hangingPunct="1">
              <a:lnSpc>
                <a:spcPct val="80000"/>
              </a:lnSpc>
            </a:pPr>
            <a:r>
              <a:rPr lang="en-US" altLang="en-US" sz="3800" b="1" dirty="0">
                <a:solidFill>
                  <a:schemeClr val="accent2"/>
                </a:solidFill>
              </a:rPr>
              <a:t>Part C: Medicare Advantage Plans</a:t>
            </a:r>
            <a:endParaRPr lang="en-US" altLang="en-US" sz="3800" dirty="0">
              <a:solidFill>
                <a:schemeClr val="accent2"/>
              </a:solidFill>
            </a:endParaRPr>
          </a:p>
        </p:txBody>
      </p:sp>
      <p:sp>
        <p:nvSpPr>
          <p:cNvPr id="80899" name="Line 4"/>
          <p:cNvSpPr>
            <a:spLocks noChangeShapeType="1"/>
          </p:cNvSpPr>
          <p:nvPr/>
        </p:nvSpPr>
        <p:spPr bwMode="auto">
          <a:xfrm>
            <a:off x="228600" y="1447800"/>
            <a:ext cx="8686800" cy="0"/>
          </a:xfrm>
          <a:prstGeom prst="line">
            <a:avLst/>
          </a:prstGeom>
          <a:noFill/>
          <a:ln w="38100">
            <a:solidFill>
              <a:srgbClr val="008080"/>
            </a:solidFill>
            <a:round/>
            <a:headEnd/>
            <a:tailEnd/>
          </a:ln>
        </p:spPr>
        <p:txBody>
          <a:bodyPr/>
          <a:lstStyle/>
          <a:p>
            <a:endParaRPr lang="en-US"/>
          </a:p>
        </p:txBody>
      </p:sp>
      <p:pic>
        <p:nvPicPr>
          <p:cNvPr id="8" name="Picture 4" descr="Image result for california map">
            <a:extLst>
              <a:ext uri="{FF2B5EF4-FFF2-40B4-BE49-F238E27FC236}">
                <a16:creationId xmlns:a16="http://schemas.microsoft.com/office/drawing/2014/main" id="{FF2D6723-6574-4C6D-8CE9-4519F5614A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905000"/>
            <a:ext cx="3361765" cy="4322852"/>
          </a:xfrm>
          <a:prstGeom prst="rect">
            <a:avLst/>
          </a:prstGeom>
          <a:noFill/>
          <a:extLst>
            <a:ext uri="{909E8E84-426E-40DD-AFC4-6F175D3DCCD1}">
              <a14:hiddenFill xmlns:a14="http://schemas.microsoft.com/office/drawing/2010/main">
                <a:solidFill>
                  <a:srgbClr val="FFFFFF"/>
                </a:solidFill>
              </a14:hiddenFill>
            </a:ext>
          </a:extLst>
        </p:spPr>
      </p:pic>
      <p:sp>
        <p:nvSpPr>
          <p:cNvPr id="9" name="Shape 242">
            <a:extLst>
              <a:ext uri="{FF2B5EF4-FFF2-40B4-BE49-F238E27FC236}">
                <a16:creationId xmlns:a16="http://schemas.microsoft.com/office/drawing/2014/main" id="{28D43ED2-6B33-490E-A62D-E2A03AB7AB71}"/>
              </a:ext>
            </a:extLst>
          </p:cNvPr>
          <p:cNvSpPr txBox="1">
            <a:spLocks/>
          </p:cNvSpPr>
          <p:nvPr/>
        </p:nvSpPr>
        <p:spPr bwMode="auto">
          <a:xfrm>
            <a:off x="3886200" y="1752600"/>
            <a:ext cx="4876800" cy="4953000"/>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03433" indent="-403433">
              <a:buFont typeface="Arial" panose="020B0604020202020204" pitchFamily="34" charset="0"/>
              <a:buChar char="•"/>
            </a:pPr>
            <a:r>
              <a:rPr lang="en-US" sz="1765" kern="0" dirty="0"/>
              <a:t>Insurance companies contract with Medicare on annual basis…					and create networks of local 		medical groups &amp; hospitals</a:t>
            </a:r>
          </a:p>
          <a:p>
            <a:pPr marL="0" indent="0"/>
            <a:endParaRPr lang="en-US" sz="706" kern="0" dirty="0"/>
          </a:p>
          <a:p>
            <a:pPr marL="403433" indent="-403433">
              <a:buFont typeface="Arial" panose="020B0604020202020204" pitchFamily="34" charset="0"/>
              <a:buChar char="•"/>
            </a:pPr>
            <a:r>
              <a:rPr lang="en-US" altLang="en-US" sz="1765" kern="0" dirty="0"/>
              <a:t>The MA plan receives an upfront monthly payment from Medicare for each enrollee</a:t>
            </a:r>
          </a:p>
          <a:p>
            <a:pPr marL="0" indent="0"/>
            <a:endParaRPr lang="en-US" altLang="en-US" sz="706" kern="0" dirty="0"/>
          </a:p>
          <a:p>
            <a:pPr marL="403433" indent="-403433">
              <a:buFont typeface="Arial" panose="020B0604020202020204" pitchFamily="34" charset="0"/>
              <a:buChar char="•"/>
            </a:pPr>
            <a:r>
              <a:rPr lang="en-US" altLang="en-US" sz="1765" kern="0" dirty="0"/>
              <a:t>Then the MA plan provides and coordinates the services to its members</a:t>
            </a:r>
          </a:p>
          <a:p>
            <a:pPr marL="403433" indent="-403433">
              <a:buFont typeface="Arial" panose="020B0604020202020204" pitchFamily="34" charset="0"/>
              <a:buChar char="•"/>
            </a:pPr>
            <a:endParaRPr lang="en-US" sz="706" kern="0" dirty="0"/>
          </a:p>
          <a:p>
            <a:pPr marL="404835" indent="-403433">
              <a:spcBef>
                <a:spcPts val="618"/>
              </a:spcBef>
              <a:buSzPct val="110000"/>
              <a:buFont typeface="Arial" panose="020B0604020202020204" pitchFamily="34" charset="0"/>
              <a:buChar char="•"/>
              <a:tabLst>
                <a:tab pos="896518" algn="l"/>
                <a:tab pos="1793037" algn="l"/>
                <a:tab pos="2689555" algn="l"/>
                <a:tab pos="3586074" algn="l"/>
                <a:tab pos="4493798" algn="l"/>
                <a:tab pos="5390317" algn="l"/>
                <a:tab pos="6286835" algn="l"/>
                <a:tab pos="7183354" algn="l"/>
                <a:tab pos="8079872" algn="l"/>
                <a:tab pos="8987597" algn="l"/>
                <a:tab pos="9884115" algn="l"/>
              </a:tabLst>
              <a:defRPr sz="1800"/>
            </a:pPr>
            <a:r>
              <a:rPr lang="en-US" sz="1765" kern="0" dirty="0"/>
              <a:t>Plan offerings and costs vary by county</a:t>
            </a:r>
          </a:p>
          <a:p>
            <a:pPr marL="404835" indent="-403433">
              <a:spcBef>
                <a:spcPts val="618"/>
              </a:spcBef>
              <a:buSzPct val="110000"/>
              <a:buFont typeface="Arial" panose="020B0604020202020204" pitchFamily="34" charset="0"/>
              <a:buChar char="•"/>
              <a:tabLst>
                <a:tab pos="896518" algn="l"/>
                <a:tab pos="1793037" algn="l"/>
                <a:tab pos="2689555" algn="l"/>
                <a:tab pos="3586074" algn="l"/>
                <a:tab pos="4493798" algn="l"/>
                <a:tab pos="5390317" algn="l"/>
                <a:tab pos="6286835" algn="l"/>
                <a:tab pos="7183354" algn="l"/>
                <a:tab pos="8079872" algn="l"/>
                <a:tab pos="8987597" algn="l"/>
                <a:tab pos="9884115" algn="l"/>
              </a:tabLst>
              <a:defRPr sz="1800"/>
            </a:pPr>
            <a:endParaRPr lang="en-US" sz="706" kern="0" dirty="0"/>
          </a:p>
          <a:p>
            <a:pPr marL="404835" indent="-403433">
              <a:spcBef>
                <a:spcPts val="618"/>
              </a:spcBef>
              <a:buSzPct val="110000"/>
              <a:buFont typeface="Arial" panose="020B0604020202020204" pitchFamily="34" charset="0"/>
              <a:buChar char="•"/>
              <a:tabLst>
                <a:tab pos="896518" algn="l"/>
                <a:tab pos="1793037" algn="l"/>
                <a:tab pos="2689555" algn="l"/>
                <a:tab pos="3586074" algn="l"/>
                <a:tab pos="4493798" algn="l"/>
                <a:tab pos="5390317" algn="l"/>
                <a:tab pos="6286835" algn="l"/>
                <a:tab pos="7183354" algn="l"/>
                <a:tab pos="8079872" algn="l"/>
                <a:tab pos="8987597" algn="l"/>
                <a:tab pos="9884115" algn="l"/>
              </a:tabLst>
              <a:defRPr sz="1800"/>
            </a:pPr>
            <a:r>
              <a:rPr lang="en-US" sz="1765" b="1" kern="0" dirty="0"/>
              <a:t>Premiums and benefits can change annually</a:t>
            </a:r>
            <a:r>
              <a:rPr lang="en-US" sz="1765" kern="0" dirty="0"/>
              <a:t>	</a:t>
            </a:r>
          </a:p>
          <a:p>
            <a:pPr marL="404835" indent="-403433">
              <a:spcBef>
                <a:spcPts val="618"/>
              </a:spcBef>
              <a:buSzPct val="110000"/>
              <a:buFont typeface="Arial" panose="020B0604020202020204" pitchFamily="34" charset="0"/>
              <a:buChar char="•"/>
              <a:tabLst>
                <a:tab pos="896518" algn="l"/>
                <a:tab pos="1793037" algn="l"/>
                <a:tab pos="2689555" algn="l"/>
                <a:tab pos="3586074" algn="l"/>
                <a:tab pos="4493798" algn="l"/>
                <a:tab pos="5390317" algn="l"/>
                <a:tab pos="6286835" algn="l"/>
                <a:tab pos="7183354" algn="l"/>
                <a:tab pos="8079872" algn="l"/>
                <a:tab pos="8987597" algn="l"/>
                <a:tab pos="9884115" algn="l"/>
              </a:tabLst>
              <a:defRPr sz="1800"/>
            </a:pPr>
            <a:endParaRPr lang="en-US" sz="1200" kern="0" dirty="0"/>
          </a:p>
          <a:p>
            <a:pPr marL="336194" indent="-334793" algn="ctr">
              <a:spcBef>
                <a:spcPts val="618"/>
              </a:spcBef>
              <a:tabLst>
                <a:tab pos="896518" algn="l"/>
                <a:tab pos="1793037" algn="l"/>
                <a:tab pos="2689555" algn="l"/>
                <a:tab pos="3586074" algn="l"/>
                <a:tab pos="4493798" algn="l"/>
                <a:tab pos="5390317" algn="l"/>
                <a:tab pos="6286835" algn="l"/>
                <a:tab pos="7183354" algn="l"/>
                <a:tab pos="8079872" algn="l"/>
                <a:tab pos="8987597" algn="l"/>
                <a:tab pos="9884115" algn="l"/>
              </a:tabLst>
              <a:defRPr sz="1800"/>
            </a:pPr>
            <a:r>
              <a:rPr lang="en-US" sz="1765" kern="0" dirty="0"/>
              <a:t>Compare health and drug plans at:  </a:t>
            </a:r>
            <a:r>
              <a:rPr lang="en-US" sz="1765" kern="0" dirty="0">
                <a:hlinkClick r:id="rId4"/>
              </a:rPr>
              <a:t>www.medicare.gov</a:t>
            </a:r>
            <a:r>
              <a:rPr lang="en-US" sz="1765" kern="0" dirty="0"/>
              <a:t> </a:t>
            </a:r>
          </a:p>
        </p:txBody>
      </p:sp>
      <p:sp>
        <p:nvSpPr>
          <p:cNvPr id="2" name="Slide Number Placeholder 1">
            <a:extLst>
              <a:ext uri="{FF2B5EF4-FFF2-40B4-BE49-F238E27FC236}">
                <a16:creationId xmlns:a16="http://schemas.microsoft.com/office/drawing/2014/main" id="{E193AC17-6FC1-4061-8BF1-9454390AA6D8}"/>
              </a:ext>
            </a:extLst>
          </p:cNvPr>
          <p:cNvSpPr>
            <a:spLocks noGrp="1"/>
          </p:cNvSpPr>
          <p:nvPr>
            <p:ph type="sldNum" sz="quarter" idx="12"/>
          </p:nvPr>
        </p:nvSpPr>
        <p:spPr>
          <a:xfrm>
            <a:off x="8534400" y="6473825"/>
            <a:ext cx="381000" cy="307975"/>
          </a:xfrm>
        </p:spPr>
        <p:txBody>
          <a:bodyPr/>
          <a:lstStyle/>
          <a:p>
            <a:pPr>
              <a:defRPr/>
            </a:pPr>
            <a:fld id="{9A2081BC-7D70-45BF-97AF-F346EB39F6EA}" type="slidenum">
              <a:rPr lang="en-US" sz="1000" smtClean="0"/>
              <a:pPr>
                <a:defRPr/>
              </a:pPr>
              <a:t>23</a:t>
            </a:fld>
            <a:endParaRPr lang="en-US" sz="1000" dirty="0"/>
          </a:p>
        </p:txBody>
      </p:sp>
    </p:spTree>
    <p:extLst>
      <p:ext uri="{BB962C8B-B14F-4D97-AF65-F5344CB8AC3E}">
        <p14:creationId xmlns:p14="http://schemas.microsoft.com/office/powerpoint/2010/main" val="14879972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a:xfrm>
            <a:off x="457200" y="304800"/>
            <a:ext cx="8229600" cy="914398"/>
          </a:xfrm>
        </p:spPr>
        <p:txBody>
          <a:bodyPr/>
          <a:lstStyle/>
          <a:p>
            <a:pPr eaLnBrk="1" hangingPunct="1"/>
            <a:r>
              <a:rPr lang="en-US" altLang="en-US" sz="4000" b="1" dirty="0">
                <a:solidFill>
                  <a:schemeClr val="accent2"/>
                </a:solidFill>
              </a:rPr>
              <a:t>MA Enrollment and Eligibility</a:t>
            </a:r>
            <a:r>
              <a:rPr lang="en-US" altLang="en-US" sz="4000" dirty="0">
                <a:solidFill>
                  <a:schemeClr val="accent2"/>
                </a:solidFill>
              </a:rPr>
              <a:t> </a:t>
            </a:r>
          </a:p>
        </p:txBody>
      </p:sp>
      <p:sp>
        <p:nvSpPr>
          <p:cNvPr id="76803" name="Line 4"/>
          <p:cNvSpPr>
            <a:spLocks noChangeShapeType="1"/>
          </p:cNvSpPr>
          <p:nvPr/>
        </p:nvSpPr>
        <p:spPr bwMode="auto">
          <a:xfrm>
            <a:off x="228600" y="1295400"/>
            <a:ext cx="8686800" cy="0"/>
          </a:xfrm>
          <a:prstGeom prst="line">
            <a:avLst/>
          </a:prstGeom>
          <a:noFill/>
          <a:ln w="38100">
            <a:solidFill>
              <a:srgbClr val="008080"/>
            </a:solidFill>
            <a:round/>
            <a:headEnd/>
            <a:tailEnd/>
          </a:ln>
        </p:spPr>
        <p:txBody>
          <a:bodyPr/>
          <a:lstStyle/>
          <a:p>
            <a:endParaRPr lang="en-US"/>
          </a:p>
        </p:txBody>
      </p:sp>
      <p:pic>
        <p:nvPicPr>
          <p:cNvPr id="76804" name="Picture 5" descr="MC900432664[1]"/>
          <p:cNvPicPr>
            <a:picLocks noChangeAspect="1" noChangeArrowheads="1"/>
          </p:cNvPicPr>
          <p:nvPr/>
        </p:nvPicPr>
        <p:blipFill>
          <a:blip r:embed="rId3"/>
          <a:srcRect/>
          <a:stretch>
            <a:fillRect/>
          </a:stretch>
        </p:blipFill>
        <p:spPr bwMode="auto">
          <a:xfrm>
            <a:off x="6696075" y="1371600"/>
            <a:ext cx="2066925" cy="2133600"/>
          </a:xfrm>
          <a:prstGeom prst="rect">
            <a:avLst/>
          </a:prstGeom>
          <a:noFill/>
          <a:ln w="9525">
            <a:noFill/>
            <a:miter lim="800000"/>
            <a:headEnd/>
            <a:tailEnd/>
          </a:ln>
        </p:spPr>
      </p:pic>
      <p:sp>
        <p:nvSpPr>
          <p:cNvPr id="8" name="Shape 249">
            <a:extLst>
              <a:ext uri="{FF2B5EF4-FFF2-40B4-BE49-F238E27FC236}">
                <a16:creationId xmlns:a16="http://schemas.microsoft.com/office/drawing/2014/main" id="{0365B280-6B8D-4775-8067-9067205EBFA7}"/>
              </a:ext>
            </a:extLst>
          </p:cNvPr>
          <p:cNvSpPr txBox="1">
            <a:spLocks/>
          </p:cNvSpPr>
          <p:nvPr/>
        </p:nvSpPr>
        <p:spPr bwMode="auto">
          <a:xfrm>
            <a:off x="628930" y="1661270"/>
            <a:ext cx="7886140" cy="4891930"/>
          </a:xfrm>
          <a:prstGeom prst="rect">
            <a:avLst/>
          </a:prstGeom>
          <a:noFill/>
          <a:ln w="9525">
            <a:noFill/>
            <a:miter lim="800000"/>
            <a:headEnd/>
            <a:tailEnd/>
          </a:ln>
        </p:spPr>
        <p:txBody>
          <a:bodyPr vert="horz" wrap="square" lIns="0" tIns="0" rIns="0" bIns="0" numCol="1" anchor="t" anchorCtr="0" compatLnSpc="1">
            <a:prstTxWarp prst="textNoShape">
              <a:avLst/>
            </a:prstTxWarp>
            <a:normAutofit fontScale="925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336194" indent="-334793">
              <a:spcBef>
                <a:spcPts val="618"/>
              </a:spcBef>
              <a:tabLst>
                <a:tab pos="896518" algn="l"/>
                <a:tab pos="1793037" algn="l"/>
                <a:tab pos="2689555" algn="l"/>
                <a:tab pos="3586074" algn="l"/>
                <a:tab pos="4493798" algn="l"/>
                <a:tab pos="5390317" algn="l"/>
                <a:tab pos="6286835" algn="l"/>
                <a:tab pos="7183354" algn="l"/>
                <a:tab pos="8079872" algn="l"/>
                <a:tab pos="8987597" algn="l"/>
                <a:tab pos="9884115" algn="l"/>
              </a:tabLst>
              <a:defRPr sz="1800"/>
            </a:pPr>
            <a:r>
              <a:rPr lang="en-US" sz="2600" kern="0" dirty="0">
                <a:cs typeface="Times New Roman" panose="02020603050405020304" pitchFamily="18" charset="0"/>
              </a:rPr>
              <a:t>Annual Election Period:</a:t>
            </a:r>
          </a:p>
          <a:p>
            <a:pPr marL="278761" lvl="1" indent="0">
              <a:spcBef>
                <a:spcPts val="529"/>
              </a:spcBef>
              <a:buNone/>
              <a:tabLst>
                <a:tab pos="896518" algn="l"/>
                <a:tab pos="1793037" algn="l"/>
                <a:tab pos="2689555" algn="l"/>
                <a:tab pos="3586074" algn="l"/>
                <a:tab pos="4493798" algn="l"/>
                <a:tab pos="5390317" algn="l"/>
                <a:tab pos="6286835" algn="l"/>
                <a:tab pos="7183354" algn="l"/>
                <a:tab pos="8079872" algn="l"/>
                <a:tab pos="8987597" algn="l"/>
                <a:tab pos="9884115" algn="l"/>
              </a:tabLst>
              <a:defRPr sz="1800"/>
            </a:pPr>
            <a:r>
              <a:rPr lang="en-US" sz="2400" b="1" kern="0" dirty="0">
                <a:solidFill>
                  <a:srgbClr val="FF0000"/>
                </a:solidFill>
                <a:cs typeface="Times New Roman" panose="02020603050405020304" pitchFamily="18" charset="0"/>
              </a:rPr>
              <a:t>  </a:t>
            </a:r>
            <a:r>
              <a:rPr lang="en-US" sz="2200" b="1" kern="0" dirty="0">
                <a:solidFill>
                  <a:srgbClr val="FF0000"/>
                </a:solidFill>
                <a:cs typeface="Times New Roman" panose="02020603050405020304" pitchFamily="18" charset="0"/>
              </a:rPr>
              <a:t>October 15 - December 7</a:t>
            </a:r>
          </a:p>
          <a:p>
            <a:pPr marL="278761" lvl="1" indent="0">
              <a:spcBef>
                <a:spcPts val="529"/>
              </a:spcBef>
              <a:buNone/>
              <a:tabLst>
                <a:tab pos="896518" algn="l"/>
                <a:tab pos="1793037" algn="l"/>
                <a:tab pos="2689555" algn="l"/>
                <a:tab pos="3586074" algn="l"/>
                <a:tab pos="4493798" algn="l"/>
                <a:tab pos="5390317" algn="l"/>
                <a:tab pos="6286835" algn="l"/>
                <a:tab pos="7183354" algn="l"/>
                <a:tab pos="8079872" algn="l"/>
                <a:tab pos="8987597" algn="l"/>
                <a:tab pos="9884115" algn="l"/>
              </a:tabLst>
              <a:defRPr sz="1800"/>
            </a:pPr>
            <a:endParaRPr lang="en-US" sz="800" kern="0" dirty="0">
              <a:solidFill>
                <a:srgbClr val="FF0000"/>
              </a:solidFill>
              <a:cs typeface="Times New Roman" panose="02020603050405020304" pitchFamily="18" charset="0"/>
            </a:endParaRPr>
          </a:p>
          <a:p>
            <a:pPr marL="336194" indent="-334793">
              <a:spcBef>
                <a:spcPts val="618"/>
              </a:spcBef>
              <a:tabLst>
                <a:tab pos="896518" algn="l"/>
                <a:tab pos="1793037" algn="l"/>
                <a:tab pos="2689555" algn="l"/>
                <a:tab pos="3586074" algn="l"/>
                <a:tab pos="4493798" algn="l"/>
                <a:tab pos="5390317" algn="l"/>
                <a:tab pos="6286835" algn="l"/>
                <a:tab pos="7183354" algn="l"/>
                <a:tab pos="8079872" algn="l"/>
                <a:tab pos="8987597" algn="l"/>
                <a:tab pos="9884115" algn="l"/>
              </a:tabLst>
              <a:defRPr sz="1800"/>
            </a:pPr>
            <a:r>
              <a:rPr lang="en-US" sz="2600" kern="0" dirty="0">
                <a:cs typeface="Times New Roman" panose="02020603050405020304" pitchFamily="18" charset="0"/>
              </a:rPr>
              <a:t>MA Open Enrollment Period:</a:t>
            </a:r>
          </a:p>
          <a:p>
            <a:pPr marL="278761" lvl="1" indent="0">
              <a:spcBef>
                <a:spcPts val="529"/>
              </a:spcBef>
              <a:buNone/>
              <a:tabLst>
                <a:tab pos="896518" algn="l"/>
                <a:tab pos="1793037" algn="l"/>
                <a:tab pos="2689555" algn="l"/>
                <a:tab pos="3586074" algn="l"/>
                <a:tab pos="4493798" algn="l"/>
                <a:tab pos="5390317" algn="l"/>
                <a:tab pos="6286835" algn="l"/>
                <a:tab pos="7183354" algn="l"/>
                <a:tab pos="8079872" algn="l"/>
                <a:tab pos="8987597" algn="l"/>
                <a:tab pos="9884115" algn="l"/>
              </a:tabLst>
              <a:defRPr sz="1800"/>
            </a:pPr>
            <a:r>
              <a:rPr lang="en-US" sz="2400" kern="0" dirty="0">
                <a:solidFill>
                  <a:srgbClr val="FF0000"/>
                </a:solidFill>
                <a:cs typeface="Times New Roman" panose="02020603050405020304" pitchFamily="18" charset="0"/>
              </a:rPr>
              <a:t>  </a:t>
            </a:r>
            <a:r>
              <a:rPr lang="en-US" sz="2200" b="1" kern="0" dirty="0">
                <a:solidFill>
                  <a:srgbClr val="FF0000"/>
                </a:solidFill>
                <a:cs typeface="Times New Roman" panose="02020603050405020304" pitchFamily="18" charset="0"/>
              </a:rPr>
              <a:t>January 1 – March 31</a:t>
            </a:r>
          </a:p>
          <a:p>
            <a:pPr marL="278761" lvl="1" indent="0">
              <a:spcBef>
                <a:spcPts val="529"/>
              </a:spcBef>
              <a:buNone/>
              <a:tabLst>
                <a:tab pos="896518" algn="l"/>
                <a:tab pos="1793037" algn="l"/>
                <a:tab pos="2689555" algn="l"/>
                <a:tab pos="3586074" algn="l"/>
                <a:tab pos="4493798" algn="l"/>
                <a:tab pos="5390317" algn="l"/>
                <a:tab pos="6286835" algn="l"/>
                <a:tab pos="7183354" algn="l"/>
                <a:tab pos="8079872" algn="l"/>
                <a:tab pos="8987597" algn="l"/>
                <a:tab pos="9884115" algn="l"/>
              </a:tabLst>
              <a:defRPr sz="1800"/>
            </a:pPr>
            <a:endParaRPr lang="en-US" sz="800" kern="0" dirty="0">
              <a:solidFill>
                <a:srgbClr val="FF0000"/>
              </a:solidFill>
              <a:cs typeface="Times New Roman" panose="02020603050405020304" pitchFamily="18" charset="0"/>
            </a:endParaRPr>
          </a:p>
          <a:p>
            <a:pPr marL="336194" indent="-334793">
              <a:spcBef>
                <a:spcPts val="618"/>
              </a:spcBef>
              <a:tabLst>
                <a:tab pos="896518" algn="l"/>
                <a:tab pos="1793037" algn="l"/>
                <a:tab pos="2689555" algn="l"/>
                <a:tab pos="3586074" algn="l"/>
                <a:tab pos="4493798" algn="l"/>
                <a:tab pos="5390317" algn="l"/>
                <a:tab pos="6286835" algn="l"/>
                <a:tab pos="7183354" algn="l"/>
                <a:tab pos="8079872" algn="l"/>
                <a:tab pos="8987597" algn="l"/>
                <a:tab pos="9884115" algn="l"/>
              </a:tabLst>
              <a:defRPr sz="1800"/>
            </a:pPr>
            <a:r>
              <a:rPr lang="en-US" sz="2600" kern="0" dirty="0">
                <a:cs typeface="Times New Roman" panose="02020603050405020304" pitchFamily="18" charset="0"/>
              </a:rPr>
              <a:t>Generally, people can change plans only once a year</a:t>
            </a:r>
          </a:p>
          <a:p>
            <a:pPr marL="336194" indent="-334793">
              <a:spcBef>
                <a:spcPts val="618"/>
              </a:spcBef>
              <a:tabLst>
                <a:tab pos="896518" algn="l"/>
                <a:tab pos="1793037" algn="l"/>
                <a:tab pos="2689555" algn="l"/>
                <a:tab pos="3586074" algn="l"/>
                <a:tab pos="4493798" algn="l"/>
                <a:tab pos="5390317" algn="l"/>
                <a:tab pos="6286835" algn="l"/>
                <a:tab pos="7183354" algn="l"/>
                <a:tab pos="8079872" algn="l"/>
                <a:tab pos="8987597" algn="l"/>
                <a:tab pos="9884115" algn="l"/>
              </a:tabLst>
              <a:defRPr sz="1800"/>
            </a:pPr>
            <a:endParaRPr lang="en-US" sz="800" kern="0" dirty="0">
              <a:cs typeface="Times New Roman" panose="02020603050405020304" pitchFamily="18" charset="0"/>
            </a:endParaRPr>
          </a:p>
          <a:p>
            <a:pPr marL="336194" indent="-334793">
              <a:spcBef>
                <a:spcPts val="618"/>
              </a:spcBef>
              <a:tabLst>
                <a:tab pos="896518" algn="l"/>
                <a:tab pos="1793037" algn="l"/>
                <a:tab pos="2689555" algn="l"/>
                <a:tab pos="3586074" algn="l"/>
                <a:tab pos="4493798" algn="l"/>
                <a:tab pos="5390317" algn="l"/>
                <a:tab pos="6286835" algn="l"/>
                <a:tab pos="7183354" algn="l"/>
                <a:tab pos="8079872" algn="l"/>
                <a:tab pos="8987597" algn="l"/>
                <a:tab pos="9884115" algn="l"/>
              </a:tabLst>
              <a:defRPr sz="1800"/>
            </a:pPr>
            <a:r>
              <a:rPr lang="en-US" sz="2600" kern="0" dirty="0">
                <a:cs typeface="Times New Roman" panose="02020603050405020304" pitchFamily="18" charset="0"/>
              </a:rPr>
              <a:t>Enroll through</a:t>
            </a:r>
            <a:r>
              <a:rPr lang="en-US" sz="2600" kern="0" dirty="0">
                <a:solidFill>
                  <a:srgbClr val="35A7FD"/>
                </a:solidFill>
                <a:cs typeface="Times New Roman" panose="02020603050405020304" pitchFamily="18" charset="0"/>
              </a:rPr>
              <a:t> </a:t>
            </a:r>
            <a:r>
              <a:rPr lang="en-US" sz="2600" kern="0" dirty="0">
                <a:cs typeface="Times New Roman" panose="02020603050405020304" pitchFamily="18" charset="0"/>
                <a:hlinkClick r:id="rId4"/>
              </a:rPr>
              <a:t>www.medicare.gov</a:t>
            </a:r>
            <a:r>
              <a:rPr lang="en-US" sz="2600" kern="0" dirty="0">
                <a:solidFill>
                  <a:srgbClr val="0000CC"/>
                </a:solidFill>
                <a:cs typeface="Times New Roman" panose="02020603050405020304" pitchFamily="18" charset="0"/>
              </a:rPr>
              <a:t> </a:t>
            </a:r>
            <a:r>
              <a:rPr lang="en-US" sz="2600" kern="0" dirty="0">
                <a:cs typeface="Times New Roman" panose="02020603050405020304" pitchFamily="18" charset="0"/>
              </a:rPr>
              <a:t>or directly with the company</a:t>
            </a:r>
          </a:p>
          <a:p>
            <a:pPr marL="336194" indent="-334793">
              <a:spcBef>
                <a:spcPts val="618"/>
              </a:spcBef>
              <a:tabLst>
                <a:tab pos="896518" algn="l"/>
                <a:tab pos="1793037" algn="l"/>
                <a:tab pos="2689555" algn="l"/>
                <a:tab pos="3586074" algn="l"/>
                <a:tab pos="4493798" algn="l"/>
                <a:tab pos="5390317" algn="l"/>
                <a:tab pos="6286835" algn="l"/>
                <a:tab pos="7183354" algn="l"/>
                <a:tab pos="8079872" algn="l"/>
                <a:tab pos="8987597" algn="l"/>
                <a:tab pos="9884115" algn="l"/>
              </a:tabLst>
              <a:defRPr sz="1800"/>
            </a:pPr>
            <a:endParaRPr lang="en-US" sz="900" kern="0" dirty="0">
              <a:cs typeface="Times New Roman" panose="02020603050405020304" pitchFamily="18" charset="0"/>
            </a:endParaRPr>
          </a:p>
          <a:p>
            <a:pPr marL="336194" indent="-334793">
              <a:spcBef>
                <a:spcPts val="618"/>
              </a:spcBef>
              <a:tabLst>
                <a:tab pos="896518" algn="l"/>
                <a:tab pos="1793037" algn="l"/>
                <a:tab pos="2689555" algn="l"/>
                <a:tab pos="3586074" algn="l"/>
                <a:tab pos="4493798" algn="l"/>
                <a:tab pos="5390317" algn="l"/>
                <a:tab pos="6286835" algn="l"/>
                <a:tab pos="7183354" algn="l"/>
                <a:tab pos="8079872" algn="l"/>
                <a:tab pos="8987597" algn="l"/>
                <a:tab pos="9884115" algn="l"/>
              </a:tabLst>
              <a:defRPr sz="1800"/>
            </a:pPr>
            <a:r>
              <a:rPr lang="en-US" sz="2600" kern="0" dirty="0">
                <a:cs typeface="Times New Roman" panose="02020603050405020304" pitchFamily="18" charset="0"/>
              </a:rPr>
              <a:t>Eligibility: Must have Medicare Part A &amp; Part B</a:t>
            </a:r>
          </a:p>
          <a:p>
            <a:pPr marL="966788" lvl="1" indent="-457200">
              <a:spcBef>
                <a:spcPts val="1000"/>
              </a:spcBef>
              <a:buClr>
                <a:srgbClr val="000000"/>
              </a:buClr>
              <a:buSzPct val="110000"/>
              <a:buFont typeface="Arial" panose="020B0604020202020204" pitchFamily="34" charset="0"/>
              <a:buChar char="•"/>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sz="2200" dirty="0">
                <a:cs typeface="Times New Roman" panose="02020603050405020304" pitchFamily="18" charset="0"/>
              </a:rPr>
              <a:t>Beneficiaries who have ESRD are eligible as of 1/1/2021</a:t>
            </a:r>
          </a:p>
          <a:p>
            <a:pPr marL="966788" lvl="1" indent="-457200">
              <a:spcBef>
                <a:spcPts val="1000"/>
              </a:spcBef>
              <a:buClr>
                <a:srgbClr val="000000"/>
              </a:buClr>
              <a:buSzPct val="110000"/>
              <a:buFont typeface="Arial" panose="020B0604020202020204" pitchFamily="34" charset="0"/>
              <a:buChar char="•"/>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sz="2200" dirty="0">
                <a:cs typeface="Times New Roman" panose="02020603050405020304" pitchFamily="18" charset="0"/>
              </a:rPr>
              <a:t>Most MA plans include Part D drug coverage</a:t>
            </a:r>
          </a:p>
        </p:txBody>
      </p:sp>
      <p:sp>
        <p:nvSpPr>
          <p:cNvPr id="2" name="Slide Number Placeholder 1">
            <a:extLst>
              <a:ext uri="{FF2B5EF4-FFF2-40B4-BE49-F238E27FC236}">
                <a16:creationId xmlns:a16="http://schemas.microsoft.com/office/drawing/2014/main" id="{BC695F2C-86F1-49BE-86E0-26DF60D29D75}"/>
              </a:ext>
            </a:extLst>
          </p:cNvPr>
          <p:cNvSpPr>
            <a:spLocks noGrp="1"/>
          </p:cNvSpPr>
          <p:nvPr>
            <p:ph type="sldNum" sz="quarter" idx="12"/>
          </p:nvPr>
        </p:nvSpPr>
        <p:spPr>
          <a:xfrm>
            <a:off x="8534400" y="6473825"/>
            <a:ext cx="381000" cy="307975"/>
          </a:xfrm>
        </p:spPr>
        <p:txBody>
          <a:bodyPr/>
          <a:lstStyle/>
          <a:p>
            <a:pPr>
              <a:defRPr/>
            </a:pPr>
            <a:fld id="{9A2081BC-7D70-45BF-97AF-F346EB39F6EA}" type="slidenum">
              <a:rPr lang="en-US" sz="1000" smtClean="0"/>
              <a:pPr>
                <a:defRPr/>
              </a:pPr>
              <a:t>24</a:t>
            </a:fld>
            <a:endParaRPr lang="en-US" sz="1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a:xfrm>
            <a:off x="457200" y="304800"/>
            <a:ext cx="8229600" cy="990600"/>
          </a:xfrm>
        </p:spPr>
        <p:txBody>
          <a:bodyPr/>
          <a:lstStyle/>
          <a:p>
            <a:pPr eaLnBrk="1" hangingPunct="1">
              <a:lnSpc>
                <a:spcPct val="75000"/>
              </a:lnSpc>
            </a:pPr>
            <a:r>
              <a:rPr lang="en-US" altLang="en-US" sz="4000" b="1" dirty="0">
                <a:solidFill>
                  <a:schemeClr val="accent2"/>
                </a:solidFill>
              </a:rPr>
              <a:t>Medicare Advantage Plans</a:t>
            </a:r>
            <a:r>
              <a:rPr lang="en-US" altLang="en-US" sz="4000" dirty="0">
                <a:solidFill>
                  <a:schemeClr val="accent2"/>
                </a:solidFill>
              </a:rPr>
              <a:t> </a:t>
            </a:r>
          </a:p>
        </p:txBody>
      </p:sp>
      <p:sp>
        <p:nvSpPr>
          <p:cNvPr id="70658" name="Rectangle 3"/>
          <p:cNvSpPr>
            <a:spLocks noGrp="1" noChangeArrowheads="1"/>
          </p:cNvSpPr>
          <p:nvPr>
            <p:ph type="body" idx="1"/>
          </p:nvPr>
        </p:nvSpPr>
        <p:spPr>
          <a:xfrm>
            <a:off x="457200" y="1676401"/>
            <a:ext cx="8229600" cy="3200400"/>
          </a:xfrm>
        </p:spPr>
        <p:txBody>
          <a:bodyPr/>
          <a:lstStyle/>
          <a:p>
            <a:pPr>
              <a:buFont typeface="Monotype Sorts"/>
              <a:buNone/>
            </a:pPr>
            <a:r>
              <a:rPr lang="en-US" altLang="en-US" sz="2400" b="1" dirty="0">
                <a:latin typeface="Bookman Old Style" panose="02050604050505020204" pitchFamily="18" charset="0"/>
                <a:cs typeface="Times New Roman" panose="02020603050405020304" pitchFamily="18" charset="0"/>
              </a:rPr>
              <a:t>- </a:t>
            </a:r>
            <a:r>
              <a:rPr lang="en-US" altLang="en-US" sz="2400" b="1" dirty="0">
                <a:cs typeface="Times New Roman" panose="02020603050405020304" pitchFamily="18" charset="0"/>
              </a:rPr>
              <a:t>Health Maintenance Organizations (HMOs)</a:t>
            </a:r>
          </a:p>
          <a:p>
            <a:pPr>
              <a:buFont typeface="Monotype Sorts"/>
              <a:buNone/>
            </a:pPr>
            <a:r>
              <a:rPr lang="en-US" altLang="en-US" sz="2400" b="1" dirty="0">
                <a:cs typeface="Times New Roman" panose="02020603050405020304" pitchFamily="18" charset="0"/>
              </a:rPr>
              <a:t>- Preferred Provider Organizations (PPOs)</a:t>
            </a:r>
          </a:p>
          <a:p>
            <a:pPr>
              <a:buFont typeface="Monotype Sorts"/>
              <a:buNone/>
            </a:pPr>
            <a:r>
              <a:rPr lang="en-US" altLang="en-US" sz="2400" b="1" dirty="0">
                <a:solidFill>
                  <a:schemeClr val="tx1">
                    <a:lumMod val="50000"/>
                    <a:lumOff val="50000"/>
                  </a:schemeClr>
                </a:solidFill>
                <a:cs typeface="Times New Roman" panose="02020603050405020304" pitchFamily="18" charset="0"/>
              </a:rPr>
              <a:t>- Private Fee For Service Plans (PFFS)</a:t>
            </a:r>
          </a:p>
          <a:p>
            <a:pPr>
              <a:buFont typeface="Monotype Sorts"/>
              <a:buNone/>
            </a:pPr>
            <a:r>
              <a:rPr lang="en-US" altLang="en-US" sz="2400" b="1" dirty="0">
                <a:solidFill>
                  <a:schemeClr val="tx1">
                    <a:lumMod val="50000"/>
                    <a:lumOff val="50000"/>
                  </a:schemeClr>
                </a:solidFill>
                <a:cs typeface="Times New Roman" panose="02020603050405020304" pitchFamily="18" charset="0"/>
              </a:rPr>
              <a:t>- Medical Savings Accounts (MSAs)</a:t>
            </a:r>
          </a:p>
          <a:p>
            <a:pPr>
              <a:buFont typeface="Monotype Sorts"/>
              <a:buNone/>
            </a:pPr>
            <a:r>
              <a:rPr lang="en-US" altLang="en-US" sz="2400" b="1" dirty="0">
                <a:cs typeface="Times New Roman" panose="02020603050405020304" pitchFamily="18" charset="0"/>
              </a:rPr>
              <a:t>- Special Needs Plans (SNPs)</a:t>
            </a:r>
            <a:endParaRPr lang="en-US" altLang="en-US" sz="2400" dirty="0">
              <a:cs typeface="Times New Roman" panose="02020603050405020304" pitchFamily="18" charset="0"/>
            </a:endParaRPr>
          </a:p>
          <a:p>
            <a:pPr eaLnBrk="1" hangingPunct="1"/>
            <a:endParaRPr lang="en-US" altLang="en-US" sz="2400" dirty="0">
              <a:cs typeface="Times New Roman" panose="02020603050405020304" pitchFamily="18" charset="0"/>
            </a:endParaRPr>
          </a:p>
          <a:p>
            <a:pPr marL="0" indent="0" eaLnBrk="1" hangingPunct="1">
              <a:buNone/>
            </a:pPr>
            <a:r>
              <a:rPr lang="en-US" altLang="en-US" sz="2400" dirty="0">
                <a:cs typeface="Times New Roman" panose="02020603050405020304" pitchFamily="18" charset="0"/>
              </a:rPr>
              <a:t>*Most HMOs, PPOs, and SNPs include Part D coverage</a:t>
            </a:r>
          </a:p>
        </p:txBody>
      </p:sp>
      <p:sp>
        <p:nvSpPr>
          <p:cNvPr id="70659" name="Line 4"/>
          <p:cNvSpPr>
            <a:spLocks noChangeShapeType="1"/>
          </p:cNvSpPr>
          <p:nvPr/>
        </p:nvSpPr>
        <p:spPr bwMode="auto">
          <a:xfrm>
            <a:off x="228600" y="1295400"/>
            <a:ext cx="8686800" cy="0"/>
          </a:xfrm>
          <a:prstGeom prst="line">
            <a:avLst/>
          </a:prstGeom>
          <a:noFill/>
          <a:ln w="38100">
            <a:solidFill>
              <a:srgbClr val="008080"/>
            </a:solidFill>
            <a:round/>
            <a:headEnd/>
            <a:tailEnd/>
          </a:ln>
        </p:spPr>
        <p:txBody>
          <a:bodyPr/>
          <a:lstStyle/>
          <a:p>
            <a:endParaRPr lang="en-US"/>
          </a:p>
        </p:txBody>
      </p:sp>
      <p:pic>
        <p:nvPicPr>
          <p:cNvPr id="5" name="Picture 1031" descr="MP900321113[1]">
            <a:extLst>
              <a:ext uri="{FF2B5EF4-FFF2-40B4-BE49-F238E27FC236}">
                <a16:creationId xmlns:a16="http://schemas.microsoft.com/office/drawing/2014/main" id="{4DE655E3-6DC0-45B5-86A7-CEA675A86C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 y="4892443"/>
            <a:ext cx="8214360" cy="1697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D37511C0-A777-453E-A7F7-E711D9B57BC2}"/>
              </a:ext>
            </a:extLst>
          </p:cNvPr>
          <p:cNvSpPr>
            <a:spLocks noGrp="1"/>
          </p:cNvSpPr>
          <p:nvPr>
            <p:ph type="sldNum" sz="quarter" idx="12"/>
          </p:nvPr>
        </p:nvSpPr>
        <p:spPr>
          <a:xfrm>
            <a:off x="8534400" y="6473825"/>
            <a:ext cx="381000" cy="231775"/>
          </a:xfrm>
        </p:spPr>
        <p:txBody>
          <a:bodyPr/>
          <a:lstStyle/>
          <a:p>
            <a:pPr>
              <a:defRPr/>
            </a:pPr>
            <a:fld id="{9A2081BC-7D70-45BF-97AF-F346EB39F6EA}" type="slidenum">
              <a:rPr lang="en-US" sz="1000" smtClean="0"/>
              <a:pPr>
                <a:defRPr/>
              </a:pPr>
              <a:t>25</a:t>
            </a:fld>
            <a:endParaRPr lang="en-US" sz="1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a:xfrm>
            <a:off x="457200" y="304800"/>
            <a:ext cx="8229600" cy="990600"/>
          </a:xfrm>
        </p:spPr>
        <p:txBody>
          <a:bodyPr/>
          <a:lstStyle/>
          <a:p>
            <a:pPr eaLnBrk="1" hangingPunct="1">
              <a:lnSpc>
                <a:spcPct val="75000"/>
              </a:lnSpc>
            </a:pPr>
            <a:r>
              <a:rPr lang="en-US" sz="4000" b="1" dirty="0">
                <a:solidFill>
                  <a:schemeClr val="accent2"/>
                </a:solidFill>
              </a:rPr>
              <a:t>Alameda County </a:t>
            </a:r>
            <a:br>
              <a:rPr lang="en-US" sz="4000" b="1" dirty="0">
                <a:solidFill>
                  <a:schemeClr val="accent2"/>
                </a:solidFill>
              </a:rPr>
            </a:br>
            <a:r>
              <a:rPr lang="en-US" sz="4000" b="1" dirty="0">
                <a:solidFill>
                  <a:schemeClr val="accent2"/>
                </a:solidFill>
              </a:rPr>
              <a:t>Medicare Advantage Plans </a:t>
            </a:r>
            <a:r>
              <a:rPr lang="en-US" sz="4000" b="1" dirty="0">
                <a:solidFill>
                  <a:srgbClr val="FF0000"/>
                </a:solidFill>
              </a:rPr>
              <a:t>2023 </a:t>
            </a:r>
            <a:endParaRPr lang="en-US" altLang="en-US" sz="4000" dirty="0">
              <a:solidFill>
                <a:srgbClr val="333399"/>
              </a:solidFill>
              <a:latin typeface="Bookman Old Style" panose="02050604050505020204" pitchFamily="18" charset="0"/>
            </a:endParaRPr>
          </a:p>
        </p:txBody>
      </p:sp>
      <p:sp>
        <p:nvSpPr>
          <p:cNvPr id="70658" name="Rectangle 3"/>
          <p:cNvSpPr>
            <a:spLocks noGrp="1" noChangeArrowheads="1"/>
          </p:cNvSpPr>
          <p:nvPr>
            <p:ph type="body" idx="1"/>
          </p:nvPr>
        </p:nvSpPr>
        <p:spPr>
          <a:xfrm>
            <a:off x="285008" y="1359643"/>
            <a:ext cx="6172200" cy="4964955"/>
          </a:xfrm>
        </p:spPr>
        <p:txBody>
          <a:bodyPr/>
          <a:lstStyle/>
          <a:p>
            <a:pPr marL="0" indent="0">
              <a:buFont typeface="Monotype Sorts"/>
              <a:buNone/>
            </a:pPr>
            <a:r>
              <a:rPr lang="en-US" altLang="en-US" sz="2000" b="1" dirty="0"/>
              <a:t>Aetna:</a:t>
            </a:r>
            <a:r>
              <a:rPr lang="en-US" altLang="en-US" sz="2000" dirty="0"/>
              <a:t> </a:t>
            </a:r>
          </a:p>
          <a:p>
            <a:pPr marL="0" indent="0">
              <a:buFont typeface="Monotype Sorts"/>
              <a:buNone/>
            </a:pPr>
            <a:r>
              <a:rPr lang="en-US" altLang="en-US" sz="1800" dirty="0"/>
              <a:t>Medicare Plus HMO		$0</a:t>
            </a:r>
          </a:p>
          <a:p>
            <a:pPr marL="0" indent="0">
              <a:buNone/>
            </a:pPr>
            <a:r>
              <a:rPr lang="en-US" altLang="en-US" sz="1800" dirty="0"/>
              <a:t>Medicare Select	HMO		$0 </a:t>
            </a:r>
            <a:endParaRPr lang="en-US" altLang="en-US" sz="1800" b="1" dirty="0"/>
          </a:p>
          <a:p>
            <a:pPr marL="0" indent="0">
              <a:buNone/>
            </a:pPr>
            <a:r>
              <a:rPr lang="en-US" altLang="en-US" sz="1800" dirty="0"/>
              <a:t>Medicare Eagle	HMO		$0 (no RX coverage)</a:t>
            </a:r>
            <a:endParaRPr lang="en-US" altLang="en-US" sz="1800" b="1" dirty="0"/>
          </a:p>
          <a:p>
            <a:pPr marL="0" indent="0">
              <a:buNone/>
            </a:pPr>
            <a:r>
              <a:rPr lang="en-US" altLang="en-US" sz="1800" dirty="0"/>
              <a:t>Medicare Eagle	Plus PPO	$0 (no RX coverage)</a:t>
            </a:r>
            <a:endParaRPr lang="en-US" altLang="en-US" sz="1800" b="1" dirty="0"/>
          </a:p>
          <a:p>
            <a:pPr marL="0" indent="0">
              <a:buNone/>
            </a:pPr>
            <a:r>
              <a:rPr lang="en-US" altLang="en-US" sz="1800" dirty="0"/>
              <a:t>Medicare Elite PPO		$0</a:t>
            </a:r>
            <a:endParaRPr lang="en-US" altLang="en-US" sz="1800" b="1" dirty="0"/>
          </a:p>
          <a:p>
            <a:pPr marL="0" indent="0"/>
            <a:endParaRPr lang="en-US" altLang="en-US" sz="800" dirty="0">
              <a:solidFill>
                <a:schemeClr val="accent1">
                  <a:lumMod val="50000"/>
                </a:schemeClr>
              </a:solidFill>
            </a:endParaRPr>
          </a:p>
          <a:p>
            <a:pPr marL="0" indent="0">
              <a:buFont typeface="Monotype Sorts"/>
              <a:buNone/>
            </a:pPr>
            <a:r>
              <a:rPr lang="en-US" altLang="en-US" sz="2000" b="1" dirty="0"/>
              <a:t>Alignment Health Plan:</a:t>
            </a:r>
          </a:p>
          <a:p>
            <a:pPr marL="0" indent="0">
              <a:buNone/>
            </a:pPr>
            <a:r>
              <a:rPr lang="en-US" altLang="en-US" sz="1800" dirty="0" err="1">
                <a:solidFill>
                  <a:schemeClr val="tx1"/>
                </a:solidFill>
              </a:rPr>
              <a:t>CalPlus</a:t>
            </a:r>
            <a:r>
              <a:rPr lang="en-US" altLang="en-US" sz="1800" dirty="0">
                <a:solidFill>
                  <a:schemeClr val="tx1"/>
                </a:solidFill>
              </a:rPr>
              <a:t> + Veterans HMO		$0 </a:t>
            </a:r>
          </a:p>
          <a:p>
            <a:pPr marL="0" indent="0">
              <a:buNone/>
            </a:pPr>
            <a:r>
              <a:rPr lang="en-US" altLang="en-US" sz="1800" dirty="0">
                <a:solidFill>
                  <a:schemeClr val="tx1"/>
                </a:solidFill>
              </a:rPr>
              <a:t>Harmony HMO			$0</a:t>
            </a:r>
          </a:p>
          <a:p>
            <a:pPr marL="0" indent="0">
              <a:buNone/>
            </a:pPr>
            <a:r>
              <a:rPr lang="en-US" altLang="en-US" sz="1800" dirty="0">
                <a:solidFill>
                  <a:schemeClr val="tx1"/>
                </a:solidFill>
              </a:rPr>
              <a:t>My Choice </a:t>
            </a:r>
            <a:r>
              <a:rPr lang="en-US" altLang="en-US" sz="1800" dirty="0" err="1">
                <a:solidFill>
                  <a:schemeClr val="tx1"/>
                </a:solidFill>
              </a:rPr>
              <a:t>CalPlus</a:t>
            </a:r>
            <a:r>
              <a:rPr lang="en-US" altLang="en-US" sz="1800" dirty="0">
                <a:solidFill>
                  <a:schemeClr val="tx1"/>
                </a:solidFill>
              </a:rPr>
              <a:t> HMO		$0</a:t>
            </a:r>
          </a:p>
          <a:p>
            <a:pPr marL="0" indent="0">
              <a:buNone/>
            </a:pPr>
            <a:r>
              <a:rPr lang="en-US" altLang="en-US" sz="1800" dirty="0">
                <a:solidFill>
                  <a:schemeClr val="tx1"/>
                </a:solidFill>
              </a:rPr>
              <a:t>Premium HMO	 		$69</a:t>
            </a:r>
          </a:p>
          <a:p>
            <a:pPr marL="0" indent="0"/>
            <a:endParaRPr lang="en-US" altLang="en-US" sz="800" dirty="0">
              <a:solidFill>
                <a:schemeClr val="tx1"/>
              </a:solidFill>
            </a:endParaRPr>
          </a:p>
          <a:p>
            <a:pPr marL="0" indent="0">
              <a:buFont typeface="Monotype Sorts"/>
              <a:buNone/>
            </a:pPr>
            <a:r>
              <a:rPr lang="en-US" altLang="en-US" sz="2000" b="1" dirty="0"/>
              <a:t>Anthem Blue Cross:</a:t>
            </a:r>
          </a:p>
          <a:p>
            <a:pPr marL="0" indent="0">
              <a:buNone/>
            </a:pPr>
            <a:r>
              <a:rPr lang="en-US" altLang="en-US" sz="1800" dirty="0" err="1"/>
              <a:t>MediBlue</a:t>
            </a:r>
            <a:r>
              <a:rPr lang="en-US" altLang="en-US" sz="1800" dirty="0"/>
              <a:t> Select HMO		$0 </a:t>
            </a:r>
          </a:p>
          <a:p>
            <a:pPr marL="0" indent="0">
              <a:buNone/>
            </a:pPr>
            <a:r>
              <a:rPr lang="en-US" altLang="en-US" sz="1800" dirty="0" err="1">
                <a:solidFill>
                  <a:srgbClr val="00664D"/>
                </a:solidFill>
              </a:rPr>
              <a:t>MediBlue</a:t>
            </a:r>
            <a:r>
              <a:rPr lang="en-US" altLang="en-US" sz="1800" dirty="0">
                <a:solidFill>
                  <a:srgbClr val="00664D"/>
                </a:solidFill>
              </a:rPr>
              <a:t> Coordination Plus HMO</a:t>
            </a:r>
            <a:r>
              <a:rPr lang="en-US" altLang="en-US" sz="1800" dirty="0">
                <a:solidFill>
                  <a:schemeClr val="tx1"/>
                </a:solidFill>
              </a:rPr>
              <a:t>	$19.70</a:t>
            </a:r>
            <a:r>
              <a:rPr lang="en-US" altLang="en-US" sz="1800" dirty="0">
                <a:solidFill>
                  <a:srgbClr val="00664D"/>
                </a:solidFill>
              </a:rPr>
              <a:t>/$0</a:t>
            </a:r>
          </a:p>
        </p:txBody>
      </p:sp>
      <p:sp>
        <p:nvSpPr>
          <p:cNvPr id="70659" name="Line 4"/>
          <p:cNvSpPr>
            <a:spLocks noChangeShapeType="1"/>
          </p:cNvSpPr>
          <p:nvPr/>
        </p:nvSpPr>
        <p:spPr bwMode="auto">
          <a:xfrm>
            <a:off x="228600" y="1295400"/>
            <a:ext cx="8686800" cy="0"/>
          </a:xfrm>
          <a:prstGeom prst="line">
            <a:avLst/>
          </a:prstGeom>
          <a:noFill/>
          <a:ln w="38100">
            <a:solidFill>
              <a:srgbClr val="008080"/>
            </a:solidFill>
            <a:round/>
            <a:headEnd/>
            <a:tailEnd/>
          </a:ln>
        </p:spPr>
        <p:txBody>
          <a:bodyPr/>
          <a:lstStyle/>
          <a:p>
            <a:endParaRPr lang="en-US"/>
          </a:p>
        </p:txBody>
      </p:sp>
      <p:pic>
        <p:nvPicPr>
          <p:cNvPr id="5" name="Alameda County Green Point Raters.png" descr="Alameda County Green Point Raters">
            <a:extLst>
              <a:ext uri="{FF2B5EF4-FFF2-40B4-BE49-F238E27FC236}">
                <a16:creationId xmlns:a16="http://schemas.microsoft.com/office/drawing/2014/main" id="{C348E866-E518-4D16-B946-280AEC482BF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3572074"/>
            <a:ext cx="2743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2" name="Slide Number Placeholder 1">
            <a:extLst>
              <a:ext uri="{FF2B5EF4-FFF2-40B4-BE49-F238E27FC236}">
                <a16:creationId xmlns:a16="http://schemas.microsoft.com/office/drawing/2014/main" id="{A8BF9161-D8F1-4DBA-9F57-FFF8D85CB2C5}"/>
              </a:ext>
            </a:extLst>
          </p:cNvPr>
          <p:cNvSpPr>
            <a:spLocks noGrp="1"/>
          </p:cNvSpPr>
          <p:nvPr>
            <p:ph type="sldNum" sz="quarter" idx="12"/>
          </p:nvPr>
        </p:nvSpPr>
        <p:spPr>
          <a:xfrm>
            <a:off x="8610600" y="6550025"/>
            <a:ext cx="381000" cy="307975"/>
          </a:xfrm>
        </p:spPr>
        <p:txBody>
          <a:bodyPr/>
          <a:lstStyle/>
          <a:p>
            <a:pPr>
              <a:defRPr/>
            </a:pPr>
            <a:fld id="{9A2081BC-7D70-45BF-97AF-F346EB39F6EA}" type="slidenum">
              <a:rPr lang="en-US" sz="1000" smtClean="0"/>
              <a:pPr>
                <a:defRPr/>
              </a:pPr>
              <a:t>26</a:t>
            </a:fld>
            <a:endParaRPr lang="en-US" sz="1000" dirty="0"/>
          </a:p>
        </p:txBody>
      </p:sp>
      <p:sp>
        <p:nvSpPr>
          <p:cNvPr id="8" name="TextBox 7">
            <a:extLst>
              <a:ext uri="{FF2B5EF4-FFF2-40B4-BE49-F238E27FC236}">
                <a16:creationId xmlns:a16="http://schemas.microsoft.com/office/drawing/2014/main" id="{1AD91E57-E3AE-4EDB-B8FA-0BF4920D0C5C}"/>
              </a:ext>
            </a:extLst>
          </p:cNvPr>
          <p:cNvSpPr txBox="1"/>
          <p:nvPr/>
        </p:nvSpPr>
        <p:spPr>
          <a:xfrm>
            <a:off x="6248400" y="1517976"/>
            <a:ext cx="2743200" cy="1600438"/>
          </a:xfrm>
          <a:prstGeom prst="rect">
            <a:avLst/>
          </a:prstGeom>
          <a:noFill/>
        </p:spPr>
        <p:txBody>
          <a:bodyPr wrap="square">
            <a:spAutoFit/>
          </a:bodyPr>
          <a:lstStyle/>
          <a:p>
            <a:pPr algn="l" rtl="0" latinLnBrk="1" hangingPunct="0"/>
            <a:r>
              <a:rPr lang="en-US" sz="1400" b="1" dirty="0">
                <a:solidFill>
                  <a:srgbClr val="00664D"/>
                </a:solidFill>
                <a:latin typeface="+mj-lt"/>
              </a:rPr>
              <a:t>“Mirror/Look Alike”</a:t>
            </a:r>
            <a:r>
              <a:rPr lang="en-US" sz="1400" dirty="0">
                <a:solidFill>
                  <a:srgbClr val="00664D"/>
                </a:solidFill>
                <a:latin typeface="+mj-lt"/>
              </a:rPr>
              <a:t> </a:t>
            </a:r>
            <a:r>
              <a:rPr lang="en-US" sz="1400" dirty="0">
                <a:latin typeface="+mj-lt"/>
              </a:rPr>
              <a:t>are for      any beneficiary for a monthly    premium. For those with           Medicare and full Medi-Cal        (duals); they have </a:t>
            </a:r>
            <a:r>
              <a:rPr lang="en-US" sz="1400" dirty="0">
                <a:solidFill>
                  <a:srgbClr val="FF0000"/>
                </a:solidFill>
                <a:latin typeface="+mj-lt"/>
              </a:rPr>
              <a:t>$0</a:t>
            </a:r>
            <a:r>
              <a:rPr lang="en-US" sz="1400" dirty="0">
                <a:latin typeface="+mj-lt"/>
              </a:rPr>
              <a:t> premiums, few copays, and include Part D coverage with the full subsidy.</a:t>
            </a:r>
          </a:p>
        </p:txBody>
      </p:sp>
    </p:spTree>
    <p:extLst>
      <p:ext uri="{BB962C8B-B14F-4D97-AF65-F5344CB8AC3E}">
        <p14:creationId xmlns:p14="http://schemas.microsoft.com/office/powerpoint/2010/main" val="21546290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a:xfrm>
            <a:off x="457200" y="304800"/>
            <a:ext cx="8229600" cy="990600"/>
          </a:xfrm>
        </p:spPr>
        <p:txBody>
          <a:bodyPr/>
          <a:lstStyle/>
          <a:p>
            <a:pPr eaLnBrk="1" hangingPunct="1">
              <a:lnSpc>
                <a:spcPct val="75000"/>
              </a:lnSpc>
            </a:pPr>
            <a:r>
              <a:rPr lang="en-US" sz="4000" b="1" dirty="0">
                <a:solidFill>
                  <a:schemeClr val="accent2"/>
                </a:solidFill>
              </a:rPr>
              <a:t>Alameda County </a:t>
            </a:r>
            <a:br>
              <a:rPr lang="en-US" sz="4000" b="1" dirty="0">
                <a:solidFill>
                  <a:schemeClr val="accent2"/>
                </a:solidFill>
              </a:rPr>
            </a:br>
            <a:r>
              <a:rPr lang="en-US" sz="4000" b="1" dirty="0">
                <a:solidFill>
                  <a:schemeClr val="accent2"/>
                </a:solidFill>
              </a:rPr>
              <a:t>Medicare Advantage Plans </a:t>
            </a:r>
            <a:r>
              <a:rPr lang="en-US" sz="4000" b="1" dirty="0">
                <a:solidFill>
                  <a:srgbClr val="FF0000"/>
                </a:solidFill>
              </a:rPr>
              <a:t>2023 </a:t>
            </a:r>
            <a:endParaRPr lang="en-US" altLang="en-US" sz="4000" dirty="0">
              <a:solidFill>
                <a:srgbClr val="333399"/>
              </a:solidFill>
              <a:latin typeface="Bookman Old Style" panose="02050604050505020204" pitchFamily="18" charset="0"/>
            </a:endParaRPr>
          </a:p>
        </p:txBody>
      </p:sp>
      <p:sp>
        <p:nvSpPr>
          <p:cNvPr id="70658" name="Rectangle 3"/>
          <p:cNvSpPr>
            <a:spLocks noGrp="1" noChangeArrowheads="1"/>
          </p:cNvSpPr>
          <p:nvPr>
            <p:ph type="body" idx="1"/>
          </p:nvPr>
        </p:nvSpPr>
        <p:spPr>
          <a:xfrm>
            <a:off x="152400" y="1447800"/>
            <a:ext cx="4800600" cy="4724400"/>
          </a:xfrm>
        </p:spPr>
        <p:txBody>
          <a:bodyPr/>
          <a:lstStyle/>
          <a:p>
            <a:pPr marL="0" indent="0">
              <a:buNone/>
            </a:pPr>
            <a:r>
              <a:rPr lang="en-US" altLang="en-US" sz="1800" b="1" dirty="0"/>
              <a:t>Blue Shield of CA:		</a:t>
            </a:r>
          </a:p>
          <a:p>
            <a:pPr marL="0" indent="0">
              <a:buNone/>
            </a:pPr>
            <a:r>
              <a:rPr lang="en-US" altLang="en-US" sz="1600" dirty="0"/>
              <a:t>Blue Shield Inspire HMO 		$0</a:t>
            </a:r>
          </a:p>
          <a:p>
            <a:pPr marL="0" indent="0">
              <a:buNone/>
            </a:pPr>
            <a:r>
              <a:rPr lang="en-US" altLang="en-US" sz="1600" dirty="0"/>
              <a:t>Blue Shield Select PPO 		$57</a:t>
            </a:r>
            <a:endParaRPr lang="en-US" altLang="en-US" sz="1600" dirty="0">
              <a:solidFill>
                <a:srgbClr val="00664D"/>
              </a:solidFill>
            </a:endParaRPr>
          </a:p>
          <a:p>
            <a:pPr marL="0" indent="0">
              <a:buNone/>
            </a:pPr>
            <a:endParaRPr lang="en-US" altLang="en-US" sz="800" b="1" dirty="0">
              <a:solidFill>
                <a:srgbClr val="00664D"/>
              </a:solidFill>
            </a:endParaRPr>
          </a:p>
          <a:p>
            <a:pPr marL="0" indent="0">
              <a:buNone/>
            </a:pPr>
            <a:r>
              <a:rPr lang="en-US" altLang="en-US" sz="1800" b="1" dirty="0"/>
              <a:t>Brand New Day:</a:t>
            </a:r>
            <a:r>
              <a:rPr lang="en-US" altLang="en-US" sz="1800" dirty="0">
                <a:solidFill>
                  <a:schemeClr val="tx1"/>
                </a:solidFill>
              </a:rPr>
              <a:t>		</a:t>
            </a:r>
            <a:endParaRPr lang="en-US" altLang="en-US" sz="1800" b="1" dirty="0"/>
          </a:p>
          <a:p>
            <a:pPr marL="0" indent="0">
              <a:buNone/>
            </a:pPr>
            <a:r>
              <a:rPr lang="en-US" altLang="en-US" sz="1600" dirty="0">
                <a:solidFill>
                  <a:schemeClr val="accent1">
                    <a:lumMod val="50000"/>
                  </a:schemeClr>
                </a:solidFill>
              </a:rPr>
              <a:t>Classic Care I HMO</a:t>
            </a:r>
            <a:r>
              <a:rPr lang="en-US" altLang="en-US" sz="1600" dirty="0">
                <a:solidFill>
                  <a:srgbClr val="00B050"/>
                </a:solidFill>
              </a:rPr>
              <a:t>			</a:t>
            </a:r>
            <a:r>
              <a:rPr lang="en-US" altLang="en-US" sz="1600" dirty="0"/>
              <a:t>$38.90</a:t>
            </a:r>
            <a:r>
              <a:rPr lang="en-US" altLang="en-US" sz="1600" dirty="0">
                <a:solidFill>
                  <a:schemeClr val="accent1">
                    <a:lumMod val="50000"/>
                  </a:schemeClr>
                </a:solidFill>
              </a:rPr>
              <a:t>/$0</a:t>
            </a:r>
            <a:r>
              <a:rPr lang="en-US" altLang="en-US" sz="1600" dirty="0"/>
              <a:t> </a:t>
            </a:r>
            <a:endParaRPr lang="en-US" altLang="en-US" sz="1600" b="1" dirty="0"/>
          </a:p>
          <a:p>
            <a:pPr marL="0" indent="0">
              <a:buNone/>
            </a:pPr>
            <a:r>
              <a:rPr lang="en-US" altLang="en-US" sz="1600" dirty="0"/>
              <a:t>Classic Care II HMO		$0 </a:t>
            </a:r>
            <a:r>
              <a:rPr lang="en-US" altLang="en-US" sz="1800" dirty="0"/>
              <a:t>	</a:t>
            </a:r>
          </a:p>
          <a:p>
            <a:pPr marL="0" indent="0">
              <a:buNone/>
            </a:pPr>
            <a:endParaRPr lang="en-US" altLang="en-US" sz="800" dirty="0"/>
          </a:p>
          <a:p>
            <a:pPr marL="0" indent="0">
              <a:buNone/>
            </a:pPr>
            <a:r>
              <a:rPr lang="en-US" altLang="en-US" sz="1800" b="1" dirty="0"/>
              <a:t>Central Health Medicare Plan	</a:t>
            </a:r>
          </a:p>
          <a:p>
            <a:pPr marL="0" indent="0">
              <a:buNone/>
            </a:pPr>
            <a:r>
              <a:rPr lang="en-US" altLang="en-US" sz="1600" dirty="0"/>
              <a:t>Central Health Premier Plan I HMO	$0</a:t>
            </a:r>
          </a:p>
          <a:p>
            <a:pPr marL="0" indent="0">
              <a:buNone/>
            </a:pPr>
            <a:r>
              <a:rPr lang="en-US" altLang="en-US" sz="1600" dirty="0">
                <a:solidFill>
                  <a:srgbClr val="00664D"/>
                </a:solidFill>
              </a:rPr>
              <a:t>Central Health Premier Plan II HMO	</a:t>
            </a:r>
            <a:r>
              <a:rPr lang="en-US" altLang="en-US" sz="1600" dirty="0">
                <a:solidFill>
                  <a:schemeClr val="tx1"/>
                </a:solidFill>
              </a:rPr>
              <a:t>$34.50</a:t>
            </a:r>
            <a:r>
              <a:rPr lang="en-US" altLang="en-US" sz="1600" dirty="0">
                <a:solidFill>
                  <a:srgbClr val="00664D"/>
                </a:solidFill>
              </a:rPr>
              <a:t>/$0</a:t>
            </a:r>
          </a:p>
          <a:p>
            <a:pPr marL="0" indent="0">
              <a:buNone/>
            </a:pPr>
            <a:endParaRPr lang="en-US" altLang="en-US" sz="800" dirty="0"/>
          </a:p>
          <a:p>
            <a:pPr marL="0" indent="0">
              <a:buNone/>
            </a:pPr>
            <a:r>
              <a:rPr lang="en-US" altLang="en-US" sz="1800" b="1" dirty="0"/>
              <a:t>Essence Health Care </a:t>
            </a:r>
          </a:p>
          <a:p>
            <a:pPr marL="0" indent="0">
              <a:buNone/>
            </a:pPr>
            <a:r>
              <a:rPr lang="en-US" altLang="en-US" sz="1800" b="1" dirty="0"/>
              <a:t>(formerly Stanford Healthcare Advantage): </a:t>
            </a:r>
          </a:p>
          <a:p>
            <a:pPr marL="0" indent="0">
              <a:buNone/>
            </a:pPr>
            <a:r>
              <a:rPr lang="en-US" altLang="en-US" sz="1600" dirty="0"/>
              <a:t>Essence Advantage Gold HMO	$57</a:t>
            </a:r>
          </a:p>
          <a:p>
            <a:pPr marL="0" indent="0">
              <a:buNone/>
            </a:pPr>
            <a:r>
              <a:rPr lang="en-US" altLang="en-US" sz="1600" dirty="0"/>
              <a:t>Essence Advantage Platinum HMO	$87</a:t>
            </a:r>
          </a:p>
        </p:txBody>
      </p:sp>
      <p:sp>
        <p:nvSpPr>
          <p:cNvPr id="70659" name="Line 4"/>
          <p:cNvSpPr>
            <a:spLocks noChangeShapeType="1"/>
          </p:cNvSpPr>
          <p:nvPr/>
        </p:nvSpPr>
        <p:spPr bwMode="auto">
          <a:xfrm>
            <a:off x="228600" y="1295400"/>
            <a:ext cx="8686800" cy="0"/>
          </a:xfrm>
          <a:prstGeom prst="line">
            <a:avLst/>
          </a:prstGeom>
          <a:noFill/>
          <a:ln w="38100">
            <a:solidFill>
              <a:srgbClr val="008080"/>
            </a:solidFill>
            <a:round/>
            <a:headEnd/>
            <a:tailEnd/>
          </a:ln>
        </p:spPr>
        <p:txBody>
          <a:bodyPr/>
          <a:lstStyle/>
          <a:p>
            <a:endParaRPr lang="en-US"/>
          </a:p>
        </p:txBody>
      </p:sp>
      <p:sp>
        <p:nvSpPr>
          <p:cNvPr id="2" name="Slide Number Placeholder 1">
            <a:extLst>
              <a:ext uri="{FF2B5EF4-FFF2-40B4-BE49-F238E27FC236}">
                <a16:creationId xmlns:a16="http://schemas.microsoft.com/office/drawing/2014/main" id="{A8BF9161-D8F1-4DBA-9F57-FFF8D85CB2C5}"/>
              </a:ext>
            </a:extLst>
          </p:cNvPr>
          <p:cNvSpPr>
            <a:spLocks noGrp="1"/>
          </p:cNvSpPr>
          <p:nvPr>
            <p:ph type="sldNum" sz="quarter" idx="12"/>
          </p:nvPr>
        </p:nvSpPr>
        <p:spPr>
          <a:xfrm>
            <a:off x="8534400" y="6473825"/>
            <a:ext cx="381000" cy="307975"/>
          </a:xfrm>
        </p:spPr>
        <p:txBody>
          <a:bodyPr/>
          <a:lstStyle/>
          <a:p>
            <a:pPr>
              <a:defRPr/>
            </a:pPr>
            <a:fld id="{9A2081BC-7D70-45BF-97AF-F346EB39F6EA}" type="slidenum">
              <a:rPr lang="en-US" sz="1000" smtClean="0"/>
              <a:pPr>
                <a:defRPr/>
              </a:pPr>
              <a:t>27</a:t>
            </a:fld>
            <a:endParaRPr lang="en-US" sz="1000" dirty="0"/>
          </a:p>
        </p:txBody>
      </p:sp>
      <p:cxnSp>
        <p:nvCxnSpPr>
          <p:cNvPr id="3" name="Straight Connector 2">
            <a:extLst>
              <a:ext uri="{FF2B5EF4-FFF2-40B4-BE49-F238E27FC236}">
                <a16:creationId xmlns:a16="http://schemas.microsoft.com/office/drawing/2014/main" id="{3B3765E9-0F23-5E37-83AC-F998AA08BA4A}"/>
              </a:ext>
            </a:extLst>
          </p:cNvPr>
          <p:cNvCxnSpPr>
            <a:cxnSpLocks/>
          </p:cNvCxnSpPr>
          <p:nvPr/>
        </p:nvCxnSpPr>
        <p:spPr>
          <a:xfrm>
            <a:off x="4876800" y="1295400"/>
            <a:ext cx="0" cy="5562600"/>
          </a:xfrm>
          <a:prstGeom prst="line">
            <a:avLst/>
          </a:prstGeom>
          <a:noFill/>
          <a:ln w="25400" cap="flat">
            <a:solidFill>
              <a:schemeClr val="accent2">
                <a:lumMod val="40000"/>
                <a:lumOff val="60000"/>
              </a:schemeClr>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7" name="TextBox 6">
            <a:extLst>
              <a:ext uri="{FF2B5EF4-FFF2-40B4-BE49-F238E27FC236}">
                <a16:creationId xmlns:a16="http://schemas.microsoft.com/office/drawing/2014/main" id="{AF44BEA6-7136-4D93-631F-7629329E0F07}"/>
              </a:ext>
            </a:extLst>
          </p:cNvPr>
          <p:cNvSpPr txBox="1"/>
          <p:nvPr/>
        </p:nvSpPr>
        <p:spPr>
          <a:xfrm>
            <a:off x="4876800" y="1430568"/>
            <a:ext cx="4267200" cy="4062651"/>
          </a:xfrm>
          <a:prstGeom prst="rect">
            <a:avLst/>
          </a:prstGeom>
          <a:noFill/>
        </p:spPr>
        <p:txBody>
          <a:bodyPr wrap="square">
            <a:spAutoFit/>
          </a:bodyPr>
          <a:lstStyle/>
          <a:p>
            <a:pPr marL="0" indent="0">
              <a:spcBef>
                <a:spcPts val="800"/>
              </a:spcBef>
            </a:pPr>
            <a:r>
              <a:rPr lang="en-US" altLang="en-US" b="1" dirty="0">
                <a:latin typeface="+mj-lt"/>
              </a:rPr>
              <a:t>Imperial Health Plan of CA:</a:t>
            </a:r>
          </a:p>
          <a:p>
            <a:pPr marL="0" indent="0">
              <a:spcBef>
                <a:spcPts val="384"/>
              </a:spcBef>
            </a:pPr>
            <a:r>
              <a:rPr lang="en-US" altLang="en-US" sz="1600" dirty="0">
                <a:latin typeface="+mj-lt"/>
              </a:rPr>
              <a:t>Imperial Traditional HMO		$0</a:t>
            </a:r>
          </a:p>
          <a:p>
            <a:pPr marL="0" indent="0">
              <a:spcBef>
                <a:spcPts val="384"/>
              </a:spcBef>
            </a:pPr>
            <a:r>
              <a:rPr lang="en-US" altLang="en-US" sz="1600" dirty="0">
                <a:solidFill>
                  <a:srgbClr val="00664D"/>
                </a:solidFill>
                <a:latin typeface="+mj-lt"/>
              </a:rPr>
              <a:t>Imperial Strong HMO		$0</a:t>
            </a:r>
          </a:p>
          <a:p>
            <a:pPr marL="0" indent="0">
              <a:spcBef>
                <a:spcPts val="384"/>
              </a:spcBef>
            </a:pPr>
            <a:r>
              <a:rPr lang="en-US" altLang="en-US" sz="1600" dirty="0">
                <a:solidFill>
                  <a:schemeClr val="tx1"/>
                </a:solidFill>
                <a:latin typeface="+mj-lt"/>
              </a:rPr>
              <a:t>Imperial Dynamic HMO		$0</a:t>
            </a:r>
            <a:endParaRPr lang="en-US" altLang="en-US" sz="1600" b="1" dirty="0">
              <a:solidFill>
                <a:schemeClr val="tx1"/>
              </a:solidFill>
              <a:latin typeface="+mj-lt"/>
            </a:endParaRPr>
          </a:p>
          <a:p>
            <a:pPr marL="0" indent="0">
              <a:spcBef>
                <a:spcPts val="384"/>
              </a:spcBef>
            </a:pPr>
            <a:r>
              <a:rPr lang="en-US" altLang="en-US" sz="1600" dirty="0">
                <a:solidFill>
                  <a:schemeClr val="tx1"/>
                </a:solidFill>
                <a:latin typeface="+mj-lt"/>
              </a:rPr>
              <a:t>Imperial Courage HMO		$0    </a:t>
            </a:r>
            <a:r>
              <a:rPr lang="en-US" altLang="en-US" sz="1600" dirty="0">
                <a:latin typeface="+mj-lt"/>
              </a:rPr>
              <a:t>(no RX coverage)</a:t>
            </a:r>
            <a:endParaRPr lang="en-US" altLang="en-US" sz="1600" b="1" dirty="0">
              <a:latin typeface="+mj-lt"/>
            </a:endParaRPr>
          </a:p>
          <a:p>
            <a:pPr marL="0" indent="0">
              <a:spcBef>
                <a:spcPts val="800"/>
              </a:spcBef>
            </a:pPr>
            <a:endParaRPr lang="en-US" altLang="en-US" sz="800" b="1" dirty="0">
              <a:latin typeface="+mj-lt"/>
            </a:endParaRPr>
          </a:p>
          <a:p>
            <a:pPr marL="0" indent="0">
              <a:spcBef>
                <a:spcPts val="800"/>
              </a:spcBef>
            </a:pPr>
            <a:r>
              <a:rPr lang="en-US" altLang="en-US" b="1" dirty="0">
                <a:latin typeface="+mj-lt"/>
              </a:rPr>
              <a:t>Kaiser:</a:t>
            </a:r>
            <a:r>
              <a:rPr lang="en-US" altLang="en-US" dirty="0">
                <a:latin typeface="+mj-lt"/>
              </a:rPr>
              <a:t> </a:t>
            </a:r>
          </a:p>
          <a:p>
            <a:pPr indent="0">
              <a:spcBef>
                <a:spcPts val="384"/>
              </a:spcBef>
            </a:pPr>
            <a:r>
              <a:rPr lang="en-US" altLang="en-US" sz="1600" dirty="0">
                <a:latin typeface="+mj-lt"/>
              </a:rPr>
              <a:t>Senior Advantage Basic Alameda HMO	$0</a:t>
            </a:r>
          </a:p>
          <a:p>
            <a:pPr>
              <a:spcBef>
                <a:spcPts val="384"/>
              </a:spcBef>
            </a:pPr>
            <a:r>
              <a:rPr lang="en-US" altLang="en-US" sz="1600" dirty="0">
                <a:latin typeface="+mj-lt"/>
              </a:rPr>
              <a:t>Senior Advantage HMO		$70</a:t>
            </a:r>
          </a:p>
          <a:p>
            <a:pPr marL="0" indent="0">
              <a:spcBef>
                <a:spcPts val="800"/>
              </a:spcBef>
              <a:buFont typeface="Monotype Sorts"/>
              <a:buNone/>
            </a:pPr>
            <a:endParaRPr lang="en-US" altLang="en-US" sz="800" dirty="0">
              <a:latin typeface="+mj-lt"/>
            </a:endParaRPr>
          </a:p>
          <a:p>
            <a:pPr marL="0" indent="0">
              <a:spcBef>
                <a:spcPts val="800"/>
              </a:spcBef>
              <a:buFont typeface="Monotype Sorts"/>
              <a:buNone/>
            </a:pPr>
            <a:r>
              <a:rPr lang="en-US" altLang="en-US" b="1" dirty="0">
                <a:latin typeface="+mj-lt"/>
              </a:rPr>
              <a:t>SCAN Health Plan: </a:t>
            </a:r>
            <a:r>
              <a:rPr lang="en-US" altLang="en-US" dirty="0">
                <a:latin typeface="+mj-lt"/>
              </a:rPr>
              <a:t> </a:t>
            </a:r>
          </a:p>
          <a:p>
            <a:pPr marL="0" indent="0">
              <a:spcBef>
                <a:spcPts val="384"/>
              </a:spcBef>
              <a:buFont typeface="Monotype Sorts"/>
              <a:buNone/>
            </a:pPr>
            <a:r>
              <a:rPr lang="en-US" altLang="en-US" sz="1600" dirty="0">
                <a:latin typeface="+mj-lt"/>
              </a:rPr>
              <a:t>SCAN Classic HMO			$0</a:t>
            </a:r>
            <a:endParaRPr lang="en-US" altLang="en-US" b="1" dirty="0">
              <a:latin typeface="+mj-lt"/>
            </a:endParaRPr>
          </a:p>
        </p:txBody>
      </p:sp>
    </p:spTree>
    <p:extLst>
      <p:ext uri="{BB962C8B-B14F-4D97-AF65-F5344CB8AC3E}">
        <p14:creationId xmlns:p14="http://schemas.microsoft.com/office/powerpoint/2010/main" val="346702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a:xfrm>
            <a:off x="457200" y="304800"/>
            <a:ext cx="8229600" cy="990600"/>
          </a:xfrm>
        </p:spPr>
        <p:txBody>
          <a:bodyPr/>
          <a:lstStyle/>
          <a:p>
            <a:pPr eaLnBrk="1" hangingPunct="1">
              <a:lnSpc>
                <a:spcPct val="75000"/>
              </a:lnSpc>
            </a:pPr>
            <a:r>
              <a:rPr lang="en-US" sz="3200" b="1" dirty="0">
                <a:solidFill>
                  <a:schemeClr val="accent2"/>
                </a:solidFill>
              </a:rPr>
              <a:t>Alameda County </a:t>
            </a:r>
            <a:br>
              <a:rPr lang="en-US" sz="3200" b="1" dirty="0">
                <a:solidFill>
                  <a:schemeClr val="accent2"/>
                </a:solidFill>
              </a:rPr>
            </a:br>
            <a:r>
              <a:rPr lang="en-US" sz="3200" b="1" dirty="0">
                <a:solidFill>
                  <a:schemeClr val="accent2"/>
                </a:solidFill>
              </a:rPr>
              <a:t>Medicare Advantage Plans </a:t>
            </a:r>
            <a:r>
              <a:rPr lang="en-US" sz="3200" b="1" dirty="0">
                <a:solidFill>
                  <a:srgbClr val="FF0000"/>
                </a:solidFill>
              </a:rPr>
              <a:t>2023 </a:t>
            </a:r>
            <a:endParaRPr lang="en-US" altLang="en-US" dirty="0">
              <a:solidFill>
                <a:srgbClr val="333399"/>
              </a:solidFill>
              <a:latin typeface="Bookman Old Style" panose="02050604050505020204" pitchFamily="18" charset="0"/>
            </a:endParaRPr>
          </a:p>
        </p:txBody>
      </p:sp>
      <p:sp>
        <p:nvSpPr>
          <p:cNvPr id="70659" name="Line 4"/>
          <p:cNvSpPr>
            <a:spLocks noChangeShapeType="1"/>
          </p:cNvSpPr>
          <p:nvPr/>
        </p:nvSpPr>
        <p:spPr bwMode="auto">
          <a:xfrm>
            <a:off x="228600" y="1295400"/>
            <a:ext cx="8686800" cy="0"/>
          </a:xfrm>
          <a:prstGeom prst="line">
            <a:avLst/>
          </a:prstGeom>
          <a:noFill/>
          <a:ln w="38100">
            <a:solidFill>
              <a:srgbClr val="008080"/>
            </a:solidFill>
            <a:round/>
            <a:headEnd/>
            <a:tailEnd/>
          </a:ln>
        </p:spPr>
        <p:txBody>
          <a:bodyPr/>
          <a:lstStyle/>
          <a:p>
            <a:endParaRPr lang="en-US"/>
          </a:p>
        </p:txBody>
      </p:sp>
      <p:sp>
        <p:nvSpPr>
          <p:cNvPr id="2" name="Slide Number Placeholder 1">
            <a:extLst>
              <a:ext uri="{FF2B5EF4-FFF2-40B4-BE49-F238E27FC236}">
                <a16:creationId xmlns:a16="http://schemas.microsoft.com/office/drawing/2014/main" id="{A8BF9161-D8F1-4DBA-9F57-FFF8D85CB2C5}"/>
              </a:ext>
            </a:extLst>
          </p:cNvPr>
          <p:cNvSpPr>
            <a:spLocks noGrp="1"/>
          </p:cNvSpPr>
          <p:nvPr>
            <p:ph type="sldNum" sz="quarter" idx="12"/>
          </p:nvPr>
        </p:nvSpPr>
        <p:spPr>
          <a:xfrm>
            <a:off x="8534400" y="6505723"/>
            <a:ext cx="381000" cy="307975"/>
          </a:xfrm>
        </p:spPr>
        <p:txBody>
          <a:bodyPr/>
          <a:lstStyle/>
          <a:p>
            <a:pPr>
              <a:defRPr/>
            </a:pPr>
            <a:fld id="{9A2081BC-7D70-45BF-97AF-F346EB39F6EA}" type="slidenum">
              <a:rPr lang="en-US" sz="1000" smtClean="0"/>
              <a:pPr>
                <a:defRPr/>
              </a:pPr>
              <a:t>28</a:t>
            </a:fld>
            <a:endParaRPr lang="en-US" sz="1000" dirty="0"/>
          </a:p>
        </p:txBody>
      </p:sp>
      <p:sp>
        <p:nvSpPr>
          <p:cNvPr id="10" name="Shape 263">
            <a:extLst>
              <a:ext uri="{FF2B5EF4-FFF2-40B4-BE49-F238E27FC236}">
                <a16:creationId xmlns:a16="http://schemas.microsoft.com/office/drawing/2014/main" id="{F59C34F3-C681-4DA1-93B8-58DEA053A293}"/>
              </a:ext>
            </a:extLst>
          </p:cNvPr>
          <p:cNvSpPr txBox="1">
            <a:spLocks/>
          </p:cNvSpPr>
          <p:nvPr/>
        </p:nvSpPr>
        <p:spPr bwMode="auto">
          <a:xfrm>
            <a:off x="205020" y="1516939"/>
            <a:ext cx="8710380" cy="404566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pPr>
            <a:r>
              <a:rPr lang="en-US" altLang="en-US" sz="2000" b="1" dirty="0"/>
              <a:t>United Health Care:</a:t>
            </a:r>
          </a:p>
          <a:p>
            <a:pPr marL="0" indent="0">
              <a:buNone/>
            </a:pPr>
            <a:r>
              <a:rPr lang="en-US" altLang="en-US" sz="1800" dirty="0"/>
              <a:t>Canopy Health HMO					$57	</a:t>
            </a:r>
            <a:endParaRPr lang="en-US" altLang="en-US" sz="1800" dirty="0">
              <a:solidFill>
                <a:schemeClr val="accent1">
                  <a:lumMod val="50000"/>
                </a:schemeClr>
              </a:solidFill>
            </a:endParaRPr>
          </a:p>
          <a:p>
            <a:pPr marL="0" indent="0">
              <a:buNone/>
            </a:pPr>
            <a:r>
              <a:rPr lang="en-US" altLang="en-US" sz="1800" dirty="0"/>
              <a:t>AARP Medicare Advantage Focus HMO			$25</a:t>
            </a:r>
          </a:p>
          <a:p>
            <a:pPr marL="0" indent="0">
              <a:buNone/>
            </a:pPr>
            <a:r>
              <a:rPr lang="en-US" altLang="en-US" sz="1800" dirty="0"/>
              <a:t>AARP Medicare Advantage Secure Horizons Plan 1 HMO	$118	</a:t>
            </a:r>
          </a:p>
          <a:p>
            <a:pPr marL="0" indent="0">
              <a:buNone/>
            </a:pPr>
            <a:r>
              <a:rPr lang="en-US" altLang="en-US" sz="1800" dirty="0">
                <a:solidFill>
                  <a:srgbClr val="00664D"/>
                </a:solidFill>
              </a:rPr>
              <a:t>Medicare Advantage Assure HMO 				</a:t>
            </a:r>
            <a:r>
              <a:rPr lang="en-US" altLang="en-US" sz="1800" dirty="0">
                <a:solidFill>
                  <a:schemeClr val="tx1"/>
                </a:solidFill>
              </a:rPr>
              <a:t>$27.50</a:t>
            </a:r>
            <a:r>
              <a:rPr lang="en-US" altLang="en-US" sz="1800" dirty="0">
                <a:solidFill>
                  <a:srgbClr val="00664D"/>
                </a:solidFill>
              </a:rPr>
              <a:t>/$0</a:t>
            </a:r>
          </a:p>
          <a:p>
            <a:pPr marL="0" indent="0">
              <a:buNone/>
            </a:pPr>
            <a:r>
              <a:rPr lang="en-US" altLang="en-US" sz="1800" dirty="0">
                <a:solidFill>
                  <a:schemeClr val="tx1"/>
                </a:solidFill>
              </a:rPr>
              <a:t>Medicare Advantage Choice Plan 1 PPO			$45</a:t>
            </a:r>
          </a:p>
          <a:p>
            <a:pPr marL="0" indent="0">
              <a:buNone/>
            </a:pPr>
            <a:r>
              <a:rPr lang="en-US" altLang="en-US" sz="1800" dirty="0">
                <a:solidFill>
                  <a:schemeClr val="tx1"/>
                </a:solidFill>
              </a:rPr>
              <a:t>Medicare Advantage Choice Plan 2 PPO			$0</a:t>
            </a:r>
          </a:p>
          <a:p>
            <a:pPr marL="0" indent="0">
              <a:buNone/>
            </a:pPr>
            <a:endParaRPr lang="en-US" altLang="en-US" sz="800" dirty="0">
              <a:solidFill>
                <a:schemeClr val="accent1">
                  <a:lumMod val="50000"/>
                </a:schemeClr>
              </a:solidFill>
            </a:endParaRPr>
          </a:p>
          <a:p>
            <a:pPr marL="0" indent="0">
              <a:buNone/>
            </a:pPr>
            <a:r>
              <a:rPr lang="en-US" altLang="en-US" sz="2000" b="1" dirty="0" err="1"/>
              <a:t>Wellcare</a:t>
            </a:r>
            <a:r>
              <a:rPr lang="en-US" altLang="en-US" sz="2000" b="1" dirty="0"/>
              <a:t> by Health Net:</a:t>
            </a:r>
          </a:p>
          <a:p>
            <a:pPr marL="0" indent="0">
              <a:buNone/>
            </a:pPr>
            <a:r>
              <a:rPr lang="en-US" altLang="en-US" sz="1800" dirty="0"/>
              <a:t>Patriot Giveback HMO					$0 (no RX coverage)</a:t>
            </a:r>
          </a:p>
          <a:p>
            <a:pPr marL="0" indent="0">
              <a:buNone/>
            </a:pPr>
            <a:r>
              <a:rPr lang="en-US" altLang="en-US" sz="1800" dirty="0"/>
              <a:t>No Premium HMO					$0	</a:t>
            </a:r>
          </a:p>
          <a:p>
            <a:pPr marL="0" indent="0">
              <a:buNone/>
            </a:pPr>
            <a:r>
              <a:rPr lang="en-US" altLang="en-US" sz="1800" dirty="0"/>
              <a:t>Premium Ultra HMO					$133	</a:t>
            </a:r>
            <a:r>
              <a:rPr lang="en-US" altLang="en-US" sz="2000" dirty="0"/>
              <a:t>		</a:t>
            </a:r>
          </a:p>
        </p:txBody>
      </p:sp>
      <p:sp>
        <p:nvSpPr>
          <p:cNvPr id="11" name="TextBox 10">
            <a:extLst>
              <a:ext uri="{FF2B5EF4-FFF2-40B4-BE49-F238E27FC236}">
                <a16:creationId xmlns:a16="http://schemas.microsoft.com/office/drawing/2014/main" id="{4ECB9197-EFC5-4F83-9B02-41B0AC0C0D1C}"/>
              </a:ext>
            </a:extLst>
          </p:cNvPr>
          <p:cNvSpPr txBox="1"/>
          <p:nvPr/>
        </p:nvSpPr>
        <p:spPr>
          <a:xfrm>
            <a:off x="331110" y="5562600"/>
            <a:ext cx="8481780" cy="92332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rtl="0" latinLnBrk="1" hangingPunct="0"/>
            <a:r>
              <a:rPr lang="en-US" sz="1800" b="1" dirty="0">
                <a:solidFill>
                  <a:srgbClr val="00664D"/>
                </a:solidFill>
              </a:rPr>
              <a:t>“Mirror/Look Alike”</a:t>
            </a:r>
            <a:r>
              <a:rPr lang="en-US" sz="1800" dirty="0">
                <a:solidFill>
                  <a:srgbClr val="00664D"/>
                </a:solidFill>
              </a:rPr>
              <a:t> </a:t>
            </a:r>
            <a:r>
              <a:rPr lang="en-US" sz="1800" dirty="0"/>
              <a:t>are for any beneficiary for a monthly premium.        For those with Medicare and full Medi-Cal (duals); they have </a:t>
            </a:r>
            <a:r>
              <a:rPr lang="en-US" sz="1800" dirty="0">
                <a:solidFill>
                  <a:srgbClr val="FF0000"/>
                </a:solidFill>
              </a:rPr>
              <a:t>$0</a:t>
            </a:r>
            <a:r>
              <a:rPr lang="en-US" dirty="0">
                <a:solidFill>
                  <a:srgbClr val="FF0000"/>
                </a:solidFill>
              </a:rPr>
              <a:t> </a:t>
            </a:r>
            <a:r>
              <a:rPr lang="en-US" sz="1800" dirty="0"/>
              <a:t>premiums    and few co-pays and they include Part D coverage with the full subsidy.</a:t>
            </a:r>
          </a:p>
        </p:txBody>
      </p:sp>
      <p:pic>
        <p:nvPicPr>
          <p:cNvPr id="3" name="Graphic 2" descr="Questions with solid fill">
            <a:extLst>
              <a:ext uri="{FF2B5EF4-FFF2-40B4-BE49-F238E27FC236}">
                <a16:creationId xmlns:a16="http://schemas.microsoft.com/office/drawing/2014/main" id="{F4660858-7FBD-B3C3-3C0D-67DE31EA84B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51740" y="1295400"/>
            <a:ext cx="1630952" cy="1630952"/>
          </a:xfrm>
          <a:prstGeom prst="rect">
            <a:avLst/>
          </a:prstGeom>
        </p:spPr>
      </p:pic>
    </p:spTree>
    <p:extLst>
      <p:ext uri="{BB962C8B-B14F-4D97-AF65-F5344CB8AC3E}">
        <p14:creationId xmlns:p14="http://schemas.microsoft.com/office/powerpoint/2010/main" val="6350090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a:xfrm>
            <a:off x="228600" y="304800"/>
            <a:ext cx="8686800" cy="990600"/>
          </a:xfrm>
        </p:spPr>
        <p:txBody>
          <a:bodyPr/>
          <a:lstStyle/>
          <a:p>
            <a:pPr eaLnBrk="1" hangingPunct="1">
              <a:lnSpc>
                <a:spcPct val="75000"/>
              </a:lnSpc>
            </a:pPr>
            <a:r>
              <a:rPr lang="en-US" sz="4000" b="1" dirty="0">
                <a:solidFill>
                  <a:schemeClr val="accent2"/>
                </a:solidFill>
              </a:rPr>
              <a:t>Alameda County MA Plans for</a:t>
            </a:r>
            <a:br>
              <a:rPr lang="en-US" sz="4000" b="1" dirty="0">
                <a:solidFill>
                  <a:schemeClr val="accent2"/>
                </a:solidFill>
              </a:rPr>
            </a:br>
            <a:r>
              <a:rPr lang="en-US" sz="4000" b="1" dirty="0">
                <a:solidFill>
                  <a:schemeClr val="accent2"/>
                </a:solidFill>
              </a:rPr>
              <a:t>People with Special Needs in</a:t>
            </a:r>
            <a:r>
              <a:rPr lang="en-US" sz="4000" b="1" dirty="0">
                <a:solidFill>
                  <a:srgbClr val="FF0000"/>
                </a:solidFill>
              </a:rPr>
              <a:t> 2023</a:t>
            </a:r>
            <a:endParaRPr lang="en-US" altLang="en-US" sz="4000" dirty="0">
              <a:solidFill>
                <a:srgbClr val="333399"/>
              </a:solidFill>
              <a:latin typeface="Bookman Old Style" panose="02050604050505020204" pitchFamily="18" charset="0"/>
            </a:endParaRPr>
          </a:p>
        </p:txBody>
      </p:sp>
      <p:sp>
        <p:nvSpPr>
          <p:cNvPr id="70659" name="Line 4"/>
          <p:cNvSpPr>
            <a:spLocks noChangeShapeType="1"/>
          </p:cNvSpPr>
          <p:nvPr/>
        </p:nvSpPr>
        <p:spPr bwMode="auto">
          <a:xfrm>
            <a:off x="228600" y="1295400"/>
            <a:ext cx="8686800" cy="0"/>
          </a:xfrm>
          <a:prstGeom prst="line">
            <a:avLst/>
          </a:prstGeom>
          <a:noFill/>
          <a:ln w="38100">
            <a:solidFill>
              <a:srgbClr val="008080"/>
            </a:solidFill>
            <a:round/>
            <a:headEnd/>
            <a:tailEnd/>
          </a:ln>
        </p:spPr>
        <p:txBody>
          <a:bodyPr/>
          <a:lstStyle/>
          <a:p>
            <a:endParaRPr lang="en-US"/>
          </a:p>
        </p:txBody>
      </p:sp>
      <p:sp>
        <p:nvSpPr>
          <p:cNvPr id="8" name="Slide Number Placeholder 7">
            <a:extLst>
              <a:ext uri="{FF2B5EF4-FFF2-40B4-BE49-F238E27FC236}">
                <a16:creationId xmlns:a16="http://schemas.microsoft.com/office/drawing/2014/main" id="{4C762AB7-6B38-46BE-B7B3-2C9ACC2D0281}"/>
              </a:ext>
            </a:extLst>
          </p:cNvPr>
          <p:cNvSpPr>
            <a:spLocks noGrp="1"/>
          </p:cNvSpPr>
          <p:nvPr>
            <p:ph type="sldNum" sz="quarter" idx="12"/>
          </p:nvPr>
        </p:nvSpPr>
        <p:spPr>
          <a:xfrm>
            <a:off x="8534400" y="6473825"/>
            <a:ext cx="381000" cy="307975"/>
          </a:xfrm>
        </p:spPr>
        <p:txBody>
          <a:bodyPr/>
          <a:lstStyle/>
          <a:p>
            <a:pPr>
              <a:defRPr/>
            </a:pPr>
            <a:fld id="{9A2081BC-7D70-45BF-97AF-F346EB39F6EA}" type="slidenum">
              <a:rPr lang="en-US" sz="1000" smtClean="0"/>
              <a:pPr>
                <a:defRPr/>
              </a:pPr>
              <a:t>29</a:t>
            </a:fld>
            <a:endParaRPr lang="en-US" sz="1000" dirty="0"/>
          </a:p>
        </p:txBody>
      </p:sp>
      <p:cxnSp>
        <p:nvCxnSpPr>
          <p:cNvPr id="16" name="Straight Connector 15">
            <a:extLst>
              <a:ext uri="{FF2B5EF4-FFF2-40B4-BE49-F238E27FC236}">
                <a16:creationId xmlns:a16="http://schemas.microsoft.com/office/drawing/2014/main" id="{CCB9D0E0-EC6F-472D-BE1B-1CD0F2D860BD}"/>
              </a:ext>
            </a:extLst>
          </p:cNvPr>
          <p:cNvCxnSpPr>
            <a:cxnSpLocks/>
          </p:cNvCxnSpPr>
          <p:nvPr/>
        </p:nvCxnSpPr>
        <p:spPr>
          <a:xfrm>
            <a:off x="4572000" y="2743200"/>
            <a:ext cx="0" cy="4114800"/>
          </a:xfrm>
          <a:prstGeom prst="line">
            <a:avLst/>
          </a:prstGeom>
          <a:noFill/>
          <a:ln w="25400" cap="flat">
            <a:solidFill>
              <a:schemeClr val="accent2">
                <a:lumMod val="40000"/>
                <a:lumOff val="60000"/>
              </a:schemeClr>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17" name="TextBox 16">
            <a:extLst>
              <a:ext uri="{FF2B5EF4-FFF2-40B4-BE49-F238E27FC236}">
                <a16:creationId xmlns:a16="http://schemas.microsoft.com/office/drawing/2014/main" id="{7AE95596-0B24-4A9C-8F8F-EA54DACC6BF4}"/>
              </a:ext>
            </a:extLst>
          </p:cNvPr>
          <p:cNvSpPr txBox="1"/>
          <p:nvPr/>
        </p:nvSpPr>
        <p:spPr>
          <a:xfrm>
            <a:off x="152400" y="1383299"/>
            <a:ext cx="8686789" cy="5244513"/>
          </a:xfrm>
          <a:prstGeom prst="rect">
            <a:avLst/>
          </a:prstGeom>
          <a:noFill/>
        </p:spPr>
        <p:txBody>
          <a:bodyPr wrap="square">
            <a:spAutoFit/>
          </a:bodyPr>
          <a:lstStyle/>
          <a:p>
            <a:pPr marL="276754" lvl="0" indent="-275166">
              <a:lnSpc>
                <a:spcPct val="120000"/>
              </a:lnSpc>
              <a:spcBef>
                <a:spcPts val="700"/>
              </a:spcBef>
              <a:buSzPct val="110000"/>
              <a:buFont typeface="Times New Roman"/>
              <a:buChar char="•"/>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sz="1800" b="1" dirty="0">
                <a:latin typeface="+mj-lt"/>
                <a:cs typeface="Times New Roman" panose="02020603050405020304" pitchFamily="18" charset="0"/>
              </a:rPr>
              <a:t>C-SNPs, D-SNPs, and I-SNPs</a:t>
            </a:r>
            <a:r>
              <a:rPr lang="en-US" sz="1800" dirty="0">
                <a:latin typeface="+mj-lt"/>
                <a:cs typeface="Times New Roman" panose="02020603050405020304" pitchFamily="18" charset="0"/>
              </a:rPr>
              <a:t> are for those with certain chronic conditions, those with Medicare and full Medi-Cal (duals), or those in skilled nursing/long-term care facilities. D-SNPs have </a:t>
            </a:r>
            <a:r>
              <a:rPr lang="en-US" sz="1800" b="1" dirty="0">
                <a:latin typeface="+mj-lt"/>
                <a:cs typeface="Times New Roman" panose="02020603050405020304" pitchFamily="18" charset="0"/>
              </a:rPr>
              <a:t>$0</a:t>
            </a:r>
            <a:r>
              <a:rPr lang="en-US" sz="1800" dirty="0">
                <a:latin typeface="+mj-lt"/>
                <a:cs typeface="Times New Roman" panose="02020603050405020304" pitchFamily="18" charset="0"/>
              </a:rPr>
              <a:t> premiums and few co-pays and they include Part D coverage with the full low-income subsidy.</a:t>
            </a:r>
          </a:p>
          <a:p>
            <a:pPr marL="1588" lvl="0" indent="0">
              <a:lnSpc>
                <a:spcPct val="120000"/>
              </a:lnSpc>
              <a:spcBef>
                <a:spcPts val="700"/>
              </a:spcBef>
              <a:buSzPct val="110000"/>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endParaRPr lang="en-US" sz="700" dirty="0">
              <a:latin typeface="+mj-lt"/>
              <a:cs typeface="Times New Roman" panose="02020603050405020304" pitchFamily="18" charset="0"/>
            </a:endParaRPr>
          </a:p>
          <a:p>
            <a:pPr marL="1588" indent="0">
              <a:spcBef>
                <a:spcPts val="700"/>
              </a:spcBef>
              <a:buSzPct val="110000"/>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altLang="en-US" b="1" dirty="0">
                <a:latin typeface="+mj-lt"/>
              </a:rPr>
              <a:t>Aetna:</a:t>
            </a:r>
            <a:r>
              <a:rPr lang="en-US" altLang="en-US" dirty="0">
                <a:latin typeface="+mj-lt"/>
              </a:rPr>
              <a:t> 	</a:t>
            </a:r>
            <a:endParaRPr lang="en-US" altLang="en-US" b="1" dirty="0">
              <a:latin typeface="+mj-lt"/>
            </a:endParaRPr>
          </a:p>
          <a:p>
            <a:pPr marL="1588" indent="0">
              <a:spcBef>
                <a:spcPts val="700"/>
              </a:spcBef>
              <a:buSzPct val="110000"/>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altLang="en-US" sz="1600" dirty="0">
                <a:solidFill>
                  <a:schemeClr val="tx1"/>
                </a:solidFill>
                <a:latin typeface="+mj-lt"/>
              </a:rPr>
              <a:t>Medicare Preferred D-SNP	         $0</a:t>
            </a:r>
          </a:p>
          <a:p>
            <a:pPr marL="1588" indent="0">
              <a:spcBef>
                <a:spcPts val="700"/>
              </a:spcBef>
              <a:buSzPct val="110000"/>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endParaRPr lang="en-US" altLang="en-US" sz="800" dirty="0">
              <a:solidFill>
                <a:schemeClr val="tx1"/>
              </a:solidFill>
              <a:latin typeface="+mj-lt"/>
            </a:endParaRPr>
          </a:p>
          <a:p>
            <a:pPr marL="1588" indent="0">
              <a:spcBef>
                <a:spcPts val="700"/>
              </a:spcBef>
              <a:buSzPct val="110000"/>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altLang="en-US" b="1" dirty="0">
                <a:latin typeface="+mj-lt"/>
              </a:rPr>
              <a:t>Align Senior Care:</a:t>
            </a:r>
            <a:r>
              <a:rPr lang="en-US" altLang="en-US" sz="2000" b="1" dirty="0">
                <a:latin typeface="+mj-lt"/>
              </a:rPr>
              <a:t>	</a:t>
            </a:r>
            <a:endParaRPr lang="en-US" altLang="en-US" sz="2000" dirty="0">
              <a:latin typeface="+mj-lt"/>
            </a:endParaRPr>
          </a:p>
          <a:p>
            <a:pPr marL="1588" indent="0">
              <a:spcBef>
                <a:spcPts val="700"/>
              </a:spcBef>
              <a:buSzPct val="110000"/>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altLang="en-US" sz="1600" dirty="0">
                <a:latin typeface="+mj-lt"/>
              </a:rPr>
              <a:t>Connect C-SNP (Dementia)	         $0	</a:t>
            </a:r>
          </a:p>
          <a:p>
            <a:pPr marL="1588" indent="0">
              <a:spcBef>
                <a:spcPts val="700"/>
              </a:spcBef>
              <a:buSzPct val="110000"/>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altLang="en-US" sz="1600" dirty="0">
                <a:latin typeface="+mj-lt"/>
              </a:rPr>
              <a:t>Kidney Care C-SNP (ESRD w/dialysis)  $38.90</a:t>
            </a:r>
          </a:p>
          <a:p>
            <a:pPr marL="1588" indent="0">
              <a:spcBef>
                <a:spcPts val="700"/>
              </a:spcBef>
              <a:buSzPct val="110000"/>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altLang="en-US" sz="1600" dirty="0">
                <a:latin typeface="+mj-lt"/>
              </a:rPr>
              <a:t>Premier I-SNP (LTC Facility or Home)    $38.90	</a:t>
            </a:r>
          </a:p>
          <a:p>
            <a:pPr marL="1588" indent="0">
              <a:spcBef>
                <a:spcPts val="700"/>
              </a:spcBef>
              <a:buSzPct val="110000"/>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altLang="en-US" sz="1600" dirty="0">
                <a:latin typeface="+mj-lt"/>
              </a:rPr>
              <a:t>Thrive I-SNP (LTC Facility or Home)      $0</a:t>
            </a:r>
          </a:p>
          <a:p>
            <a:pPr marL="1588" indent="0">
              <a:spcBef>
                <a:spcPts val="700"/>
              </a:spcBef>
              <a:buSzPct val="110000"/>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endParaRPr lang="en-US" altLang="en-US" sz="800" dirty="0">
              <a:latin typeface="+mj-lt"/>
            </a:endParaRPr>
          </a:p>
          <a:p>
            <a:pPr marL="1588" indent="0">
              <a:spcBef>
                <a:spcPts val="700"/>
              </a:spcBef>
              <a:buSzPct val="110000"/>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altLang="en-US" b="1" dirty="0">
                <a:latin typeface="+mj-lt"/>
              </a:rPr>
              <a:t>Alignment Health Plan:</a:t>
            </a:r>
          </a:p>
          <a:p>
            <a:pPr marL="1588" indent="0">
              <a:spcBef>
                <a:spcPts val="700"/>
              </a:spcBef>
              <a:buSzPct val="110000"/>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altLang="en-US" sz="1600" dirty="0">
                <a:latin typeface="+mj-lt"/>
              </a:rPr>
              <a:t>Heart and Diabetes C-SNP	         $0</a:t>
            </a:r>
          </a:p>
        </p:txBody>
      </p:sp>
      <p:sp>
        <p:nvSpPr>
          <p:cNvPr id="18" name="TextBox 17">
            <a:extLst>
              <a:ext uri="{FF2B5EF4-FFF2-40B4-BE49-F238E27FC236}">
                <a16:creationId xmlns:a16="http://schemas.microsoft.com/office/drawing/2014/main" id="{1FF86DD1-DE86-4998-925D-31330B079D5B}"/>
              </a:ext>
            </a:extLst>
          </p:cNvPr>
          <p:cNvSpPr txBox="1"/>
          <p:nvPr/>
        </p:nvSpPr>
        <p:spPr>
          <a:xfrm>
            <a:off x="4572000" y="2755389"/>
            <a:ext cx="4456895" cy="4131900"/>
          </a:xfrm>
          <a:prstGeom prst="rect">
            <a:avLst/>
          </a:prstGeom>
          <a:noFill/>
        </p:spPr>
        <p:txBody>
          <a:bodyPr wrap="square">
            <a:spAutoFit/>
          </a:bodyPr>
          <a:lstStyle/>
          <a:p>
            <a:pPr marL="1588">
              <a:lnSpc>
                <a:spcPct val="120000"/>
              </a:lnSpc>
              <a:spcBef>
                <a:spcPts val="700"/>
              </a:spcBef>
              <a:buSzPct val="110000"/>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altLang="en-US" b="1" dirty="0">
                <a:latin typeface="+mj-lt"/>
              </a:rPr>
              <a:t>Anthem Blue Cross:</a:t>
            </a:r>
          </a:p>
          <a:p>
            <a:pPr marL="1588">
              <a:lnSpc>
                <a:spcPct val="120000"/>
              </a:lnSpc>
              <a:spcBef>
                <a:spcPts val="500"/>
              </a:spcBef>
              <a:buSzPct val="110000"/>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altLang="en-US" sz="1600" dirty="0" err="1">
                <a:solidFill>
                  <a:schemeClr val="tx1"/>
                </a:solidFill>
                <a:latin typeface="+mj-lt"/>
              </a:rPr>
              <a:t>MediBlue</a:t>
            </a:r>
            <a:r>
              <a:rPr lang="en-US" altLang="en-US" sz="1600" dirty="0">
                <a:solidFill>
                  <a:schemeClr val="tx1"/>
                </a:solidFill>
                <a:latin typeface="+mj-lt"/>
              </a:rPr>
              <a:t> Dual Advantage D-SNP	          $0</a:t>
            </a:r>
          </a:p>
          <a:p>
            <a:pPr marL="1588">
              <a:lnSpc>
                <a:spcPct val="120000"/>
              </a:lnSpc>
              <a:spcBef>
                <a:spcPts val="700"/>
              </a:spcBef>
              <a:buSzPct val="110000"/>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endParaRPr lang="en-US" altLang="en-US" sz="800" dirty="0">
              <a:solidFill>
                <a:schemeClr val="tx1"/>
              </a:solidFill>
              <a:latin typeface="+mj-lt"/>
            </a:endParaRPr>
          </a:p>
          <a:p>
            <a:pPr marL="1588" indent="0">
              <a:lnSpc>
                <a:spcPct val="120000"/>
              </a:lnSpc>
              <a:spcBef>
                <a:spcPts val="0"/>
              </a:spcBef>
              <a:buSzPct val="110000"/>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altLang="en-US" b="1" dirty="0">
                <a:latin typeface="+mj-lt"/>
              </a:rPr>
              <a:t>Brand New Day:</a:t>
            </a:r>
          </a:p>
          <a:p>
            <a:pPr marL="1588">
              <a:spcBef>
                <a:spcPts val="700"/>
              </a:spcBef>
              <a:buSzPct val="110000"/>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altLang="en-US" sz="1600" dirty="0">
                <a:solidFill>
                  <a:schemeClr val="tx1"/>
                </a:solidFill>
                <a:latin typeface="+mj-lt"/>
              </a:rPr>
              <a:t>Dual Access D-SNP</a:t>
            </a:r>
            <a:r>
              <a:rPr lang="en-US" altLang="en-US" sz="1600" dirty="0">
                <a:latin typeface="+mj-lt"/>
              </a:rPr>
              <a:t>		          </a:t>
            </a:r>
            <a:r>
              <a:rPr lang="en-US" altLang="en-US" sz="1600" dirty="0">
                <a:solidFill>
                  <a:schemeClr val="tx1"/>
                </a:solidFill>
                <a:latin typeface="+mj-lt"/>
              </a:rPr>
              <a:t>$0</a:t>
            </a:r>
          </a:p>
          <a:p>
            <a:pPr marL="1588">
              <a:spcBef>
                <a:spcPts val="700"/>
              </a:spcBef>
              <a:buSzPct val="110000"/>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altLang="en-US" sz="1600" dirty="0">
                <a:solidFill>
                  <a:schemeClr val="tx1"/>
                </a:solidFill>
                <a:latin typeface="+mj-lt"/>
              </a:rPr>
              <a:t>Embrace Care Plan C-SNP	          $0</a:t>
            </a:r>
          </a:p>
          <a:p>
            <a:pPr marL="1588">
              <a:spcBef>
                <a:spcPts val="700"/>
              </a:spcBef>
              <a:buSzPct val="110000"/>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altLang="en-US" sz="1200" dirty="0">
                <a:solidFill>
                  <a:schemeClr val="tx1"/>
                </a:solidFill>
                <a:latin typeface="+mj-lt"/>
              </a:rPr>
              <a:t>(Cardiovascular disorders, chronic heart failure, and diabetes)</a:t>
            </a:r>
          </a:p>
          <a:p>
            <a:pPr marL="1588">
              <a:spcBef>
                <a:spcPts val="700"/>
              </a:spcBef>
              <a:buSzPct val="110000"/>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altLang="en-US" sz="1600" dirty="0">
                <a:latin typeface="+mj-lt"/>
              </a:rPr>
              <a:t>Embrace Choice Plan C-SNP	          $38.90</a:t>
            </a:r>
          </a:p>
          <a:p>
            <a:pPr marL="1588">
              <a:spcBef>
                <a:spcPts val="700"/>
              </a:spcBef>
              <a:buSzPct val="110000"/>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altLang="en-US" sz="1200" dirty="0">
                <a:solidFill>
                  <a:schemeClr val="tx1"/>
                </a:solidFill>
                <a:latin typeface="+mj-lt"/>
              </a:rPr>
              <a:t>(Cardiovascular disorders, chronic heart failure, and diabetes)</a:t>
            </a:r>
            <a:endParaRPr lang="en-US" altLang="en-US" sz="1200" dirty="0">
              <a:latin typeface="+mj-lt"/>
            </a:endParaRPr>
          </a:p>
          <a:p>
            <a:pPr marL="1588">
              <a:spcBef>
                <a:spcPts val="700"/>
              </a:spcBef>
              <a:buSzPct val="110000"/>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altLang="en-US" sz="1600" dirty="0">
                <a:latin typeface="+mj-lt"/>
              </a:rPr>
              <a:t>Select Care II I-SNP 		          $0</a:t>
            </a:r>
          </a:p>
          <a:p>
            <a:pPr marL="1588">
              <a:spcBef>
                <a:spcPts val="700"/>
              </a:spcBef>
              <a:buSzPct val="110000"/>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altLang="en-US" sz="1200" dirty="0">
                <a:latin typeface="+mj-lt"/>
              </a:rPr>
              <a:t>(LTC Facility or Home) </a:t>
            </a:r>
          </a:p>
          <a:p>
            <a:pPr marL="1588">
              <a:spcBef>
                <a:spcPts val="700"/>
              </a:spcBef>
              <a:buSzPct val="110000"/>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altLang="en-US" sz="1600" dirty="0">
                <a:latin typeface="+mj-lt"/>
              </a:rPr>
              <a:t>Select Choice II I-SNP 	          $33.20 </a:t>
            </a:r>
          </a:p>
          <a:p>
            <a:pPr marL="1588">
              <a:spcBef>
                <a:spcPts val="700"/>
              </a:spcBef>
              <a:buSzPct val="110000"/>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altLang="en-US" sz="1200" dirty="0">
                <a:latin typeface="+mj-lt"/>
              </a:rPr>
              <a:t>(LTC Facility or Home)</a:t>
            </a:r>
          </a:p>
        </p:txBody>
      </p:sp>
    </p:spTree>
    <p:extLst>
      <p:ext uri="{BB962C8B-B14F-4D97-AF65-F5344CB8AC3E}">
        <p14:creationId xmlns:p14="http://schemas.microsoft.com/office/powerpoint/2010/main" val="2259424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a:xfrm>
            <a:off x="457200" y="304800"/>
            <a:ext cx="8229600" cy="1143000"/>
          </a:xfrm>
        </p:spPr>
        <p:txBody>
          <a:bodyPr/>
          <a:lstStyle/>
          <a:p>
            <a:pPr eaLnBrk="1" hangingPunct="1"/>
            <a:r>
              <a:rPr lang="en-US" altLang="en-US" b="1" dirty="0">
                <a:solidFill>
                  <a:schemeClr val="accent2"/>
                </a:solidFill>
                <a:latin typeface="Arial" panose="020B0604020202020204" pitchFamily="34" charset="0"/>
                <a:cs typeface="Arial" panose="020B0604020202020204" pitchFamily="34" charset="0"/>
              </a:rPr>
              <a:t>LAS Helps With…</a:t>
            </a:r>
            <a:endParaRPr lang="en-US" altLang="en-US" dirty="0">
              <a:solidFill>
                <a:schemeClr val="accent2"/>
              </a:solidFill>
              <a:latin typeface="Arial" panose="020B0604020202020204" pitchFamily="34" charset="0"/>
              <a:cs typeface="Arial" panose="020B0604020202020204" pitchFamily="34" charset="0"/>
            </a:endParaRPr>
          </a:p>
        </p:txBody>
      </p:sp>
      <p:sp>
        <p:nvSpPr>
          <p:cNvPr id="68610" name="Rectangle 3"/>
          <p:cNvSpPr>
            <a:spLocks noGrp="1" noChangeArrowheads="1"/>
          </p:cNvSpPr>
          <p:nvPr>
            <p:ph type="body" idx="1"/>
          </p:nvPr>
        </p:nvSpPr>
        <p:spPr>
          <a:xfrm>
            <a:off x="457200" y="1600201"/>
            <a:ext cx="8229600" cy="4800599"/>
          </a:xfrm>
        </p:spPr>
        <p:txBody>
          <a:bodyPr/>
          <a:lstStyle/>
          <a:p>
            <a:pPr eaLnBrk="1" hangingPunct="1">
              <a:buFont typeface="Arial" panose="020B0604020202020204" pitchFamily="34" charset="0"/>
              <a:buChar char="•"/>
            </a:pPr>
            <a:r>
              <a:rPr lang="en-US" altLang="en-US" sz="2800" dirty="0"/>
              <a:t>Government Benefits </a:t>
            </a:r>
          </a:p>
          <a:p>
            <a:pPr marL="0" indent="0" eaLnBrk="1" hangingPunct="1">
              <a:buNone/>
            </a:pPr>
            <a:r>
              <a:rPr lang="en-US" altLang="en-US" sz="2800" dirty="0"/>
              <a:t>   (Social Security, SSI, CAPI)</a:t>
            </a:r>
          </a:p>
          <a:p>
            <a:pPr eaLnBrk="1" hangingPunct="1">
              <a:buFont typeface="Arial" panose="020B0604020202020204" pitchFamily="34" charset="0"/>
              <a:buChar char="•"/>
            </a:pPr>
            <a:r>
              <a:rPr lang="en-US" altLang="en-US" sz="2800" dirty="0"/>
              <a:t>Senior Immigrant Issues</a:t>
            </a:r>
          </a:p>
          <a:p>
            <a:pPr eaLnBrk="1" hangingPunct="1">
              <a:buFont typeface="Arial" panose="020B0604020202020204" pitchFamily="34" charset="0"/>
              <a:buChar char="•"/>
            </a:pPr>
            <a:r>
              <a:rPr lang="en-US" altLang="en-US" sz="2800" dirty="0"/>
              <a:t>Elder Abuse Prevention</a:t>
            </a:r>
          </a:p>
          <a:p>
            <a:pPr eaLnBrk="1" hangingPunct="1">
              <a:buFont typeface="Arial" panose="020B0604020202020204" pitchFamily="34" charset="0"/>
              <a:buChar char="•"/>
            </a:pPr>
            <a:r>
              <a:rPr lang="en-US" altLang="en-US" sz="2800" dirty="0"/>
              <a:t>Kin Caregiver Issues</a:t>
            </a:r>
          </a:p>
          <a:p>
            <a:pPr eaLnBrk="1" hangingPunct="1">
              <a:buFont typeface="Arial" panose="020B0604020202020204" pitchFamily="34" charset="0"/>
              <a:buChar char="•"/>
            </a:pPr>
            <a:r>
              <a:rPr lang="en-US" altLang="en-US" sz="2800" dirty="0"/>
              <a:t>Planning for the Future</a:t>
            </a:r>
          </a:p>
          <a:p>
            <a:pPr eaLnBrk="1" hangingPunct="1">
              <a:buFont typeface="Arial" panose="020B0604020202020204" pitchFamily="34" charset="0"/>
              <a:buChar char="•"/>
            </a:pPr>
            <a:r>
              <a:rPr lang="en-US" altLang="en-US" sz="2800" dirty="0"/>
              <a:t>Health Care Coverage </a:t>
            </a:r>
          </a:p>
          <a:p>
            <a:pPr marL="0" indent="0" eaLnBrk="1" hangingPunct="1">
              <a:buNone/>
            </a:pPr>
            <a:r>
              <a:rPr lang="en-US" altLang="en-US" sz="2800" dirty="0"/>
              <a:t>   (Medicare &amp; </a:t>
            </a:r>
            <a:r>
              <a:rPr lang="en-US" altLang="en-US" sz="2800" dirty="0" err="1"/>
              <a:t>Medi</a:t>
            </a:r>
            <a:r>
              <a:rPr lang="en-US" altLang="en-US" sz="2800" dirty="0"/>
              <a:t>-Cal)</a:t>
            </a:r>
          </a:p>
          <a:p>
            <a:pPr marL="384048" indent="-384048">
              <a:buFont typeface="Arial" panose="020B0604020202020204" pitchFamily="34" charset="0"/>
              <a:buChar char="•"/>
            </a:pPr>
            <a:r>
              <a:rPr lang="en-US" altLang="en-US" sz="2800" dirty="0"/>
              <a:t>Housing (limited case-by-case basis)</a:t>
            </a:r>
          </a:p>
        </p:txBody>
      </p:sp>
      <p:sp>
        <p:nvSpPr>
          <p:cNvPr id="68611" name="Line 4"/>
          <p:cNvSpPr>
            <a:spLocks noChangeShapeType="1"/>
          </p:cNvSpPr>
          <p:nvPr/>
        </p:nvSpPr>
        <p:spPr bwMode="auto">
          <a:xfrm>
            <a:off x="228600" y="1295400"/>
            <a:ext cx="8686800" cy="0"/>
          </a:xfrm>
          <a:prstGeom prst="line">
            <a:avLst/>
          </a:prstGeom>
          <a:noFill/>
          <a:ln w="38100">
            <a:solidFill>
              <a:srgbClr val="008080"/>
            </a:solidFill>
            <a:round/>
            <a:headEnd/>
            <a:tailEnd/>
          </a:ln>
        </p:spPr>
        <p:txBody>
          <a:bodyPr/>
          <a:lstStyle/>
          <a:p>
            <a:endParaRPr lang="en-US"/>
          </a:p>
        </p:txBody>
      </p:sp>
      <p:pic>
        <p:nvPicPr>
          <p:cNvPr id="68612" name="Picture 5" descr="MC900047836[1]"/>
          <p:cNvPicPr>
            <a:picLocks noChangeAspect="1" noChangeArrowheads="1"/>
          </p:cNvPicPr>
          <p:nvPr/>
        </p:nvPicPr>
        <p:blipFill>
          <a:blip r:embed="rId3"/>
          <a:srcRect/>
          <a:stretch>
            <a:fillRect/>
          </a:stretch>
        </p:blipFill>
        <p:spPr bwMode="auto">
          <a:xfrm>
            <a:off x="5334000" y="2743200"/>
            <a:ext cx="2971800" cy="2667000"/>
          </a:xfrm>
          <a:prstGeom prst="rect">
            <a:avLst/>
          </a:prstGeom>
          <a:noFill/>
          <a:ln w="9525">
            <a:noFill/>
            <a:miter lim="800000"/>
            <a:headEnd/>
            <a:tailEnd/>
          </a:ln>
        </p:spPr>
      </p:pic>
      <p:sp>
        <p:nvSpPr>
          <p:cNvPr id="2" name="Slide Number Placeholder 1">
            <a:extLst>
              <a:ext uri="{FF2B5EF4-FFF2-40B4-BE49-F238E27FC236}">
                <a16:creationId xmlns:a16="http://schemas.microsoft.com/office/drawing/2014/main" id="{D93ED533-4297-4A06-BB70-0F18AA441ACF}"/>
              </a:ext>
            </a:extLst>
          </p:cNvPr>
          <p:cNvSpPr>
            <a:spLocks noGrp="1"/>
          </p:cNvSpPr>
          <p:nvPr>
            <p:ph type="sldNum" sz="quarter" idx="12"/>
          </p:nvPr>
        </p:nvSpPr>
        <p:spPr>
          <a:xfrm>
            <a:off x="8686800" y="6467475"/>
            <a:ext cx="228600" cy="238125"/>
          </a:xfrm>
        </p:spPr>
        <p:txBody>
          <a:bodyPr/>
          <a:lstStyle/>
          <a:p>
            <a:pPr>
              <a:defRPr/>
            </a:pPr>
            <a:fld id="{9A2081BC-7D70-45BF-97AF-F346EB39F6EA}" type="slidenum">
              <a:rPr lang="en-US" sz="1000" smtClean="0"/>
              <a:pPr>
                <a:defRPr/>
              </a:pPr>
              <a:t>3</a:t>
            </a:fld>
            <a:endParaRPr lang="en-US" sz="10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a:xfrm>
            <a:off x="342097" y="304800"/>
            <a:ext cx="8573303" cy="990600"/>
          </a:xfrm>
        </p:spPr>
        <p:txBody>
          <a:bodyPr/>
          <a:lstStyle/>
          <a:p>
            <a:pPr eaLnBrk="1" hangingPunct="1">
              <a:lnSpc>
                <a:spcPct val="75000"/>
              </a:lnSpc>
            </a:pPr>
            <a:r>
              <a:rPr lang="en-US" sz="4000" b="1" dirty="0">
                <a:solidFill>
                  <a:schemeClr val="accent2"/>
                </a:solidFill>
              </a:rPr>
              <a:t>Alameda County MA Plans for</a:t>
            </a:r>
            <a:br>
              <a:rPr lang="en-US" sz="4000" b="1" dirty="0">
                <a:solidFill>
                  <a:schemeClr val="accent2"/>
                </a:solidFill>
              </a:rPr>
            </a:br>
            <a:r>
              <a:rPr lang="en-US" sz="4000" b="1" dirty="0">
                <a:solidFill>
                  <a:schemeClr val="accent2"/>
                </a:solidFill>
              </a:rPr>
              <a:t>People with Special Needs in</a:t>
            </a:r>
            <a:r>
              <a:rPr lang="en-US" sz="4000" b="1" dirty="0">
                <a:solidFill>
                  <a:srgbClr val="FF0000"/>
                </a:solidFill>
              </a:rPr>
              <a:t> 2023</a:t>
            </a:r>
            <a:endParaRPr lang="en-US" altLang="en-US" sz="4000" dirty="0">
              <a:solidFill>
                <a:srgbClr val="333399"/>
              </a:solidFill>
              <a:latin typeface="Bookman Old Style" panose="02050604050505020204" pitchFamily="18" charset="0"/>
            </a:endParaRPr>
          </a:p>
        </p:txBody>
      </p:sp>
      <p:sp>
        <p:nvSpPr>
          <p:cNvPr id="70659" name="Line 4"/>
          <p:cNvSpPr>
            <a:spLocks noChangeShapeType="1"/>
          </p:cNvSpPr>
          <p:nvPr/>
        </p:nvSpPr>
        <p:spPr bwMode="auto">
          <a:xfrm>
            <a:off x="228600" y="1295400"/>
            <a:ext cx="8686800" cy="0"/>
          </a:xfrm>
          <a:prstGeom prst="line">
            <a:avLst/>
          </a:prstGeom>
          <a:noFill/>
          <a:ln w="38100">
            <a:solidFill>
              <a:srgbClr val="008080"/>
            </a:solidFill>
            <a:round/>
            <a:headEnd/>
            <a:tailEnd/>
          </a:ln>
        </p:spPr>
        <p:txBody>
          <a:bodyPr/>
          <a:lstStyle/>
          <a:p>
            <a:endParaRPr lang="en-US"/>
          </a:p>
        </p:txBody>
      </p:sp>
      <p:sp>
        <p:nvSpPr>
          <p:cNvPr id="8" name="Slide Number Placeholder 7">
            <a:extLst>
              <a:ext uri="{FF2B5EF4-FFF2-40B4-BE49-F238E27FC236}">
                <a16:creationId xmlns:a16="http://schemas.microsoft.com/office/drawing/2014/main" id="{4C762AB7-6B38-46BE-B7B3-2C9ACC2D0281}"/>
              </a:ext>
            </a:extLst>
          </p:cNvPr>
          <p:cNvSpPr>
            <a:spLocks noGrp="1"/>
          </p:cNvSpPr>
          <p:nvPr>
            <p:ph type="sldNum" sz="quarter" idx="12"/>
          </p:nvPr>
        </p:nvSpPr>
        <p:spPr>
          <a:xfrm>
            <a:off x="8534400" y="6473825"/>
            <a:ext cx="381000" cy="307975"/>
          </a:xfrm>
        </p:spPr>
        <p:txBody>
          <a:bodyPr/>
          <a:lstStyle/>
          <a:p>
            <a:pPr>
              <a:defRPr/>
            </a:pPr>
            <a:fld id="{9A2081BC-7D70-45BF-97AF-F346EB39F6EA}" type="slidenum">
              <a:rPr lang="en-US" sz="1000" smtClean="0"/>
              <a:pPr>
                <a:defRPr/>
              </a:pPr>
              <a:t>30</a:t>
            </a:fld>
            <a:endParaRPr lang="en-US" sz="1000" dirty="0"/>
          </a:p>
        </p:txBody>
      </p:sp>
      <p:cxnSp>
        <p:nvCxnSpPr>
          <p:cNvPr id="16" name="Straight Connector 15">
            <a:extLst>
              <a:ext uri="{FF2B5EF4-FFF2-40B4-BE49-F238E27FC236}">
                <a16:creationId xmlns:a16="http://schemas.microsoft.com/office/drawing/2014/main" id="{CCB9D0E0-EC6F-472D-BE1B-1CD0F2D860BD}"/>
              </a:ext>
            </a:extLst>
          </p:cNvPr>
          <p:cNvCxnSpPr>
            <a:cxnSpLocks/>
          </p:cNvCxnSpPr>
          <p:nvPr/>
        </p:nvCxnSpPr>
        <p:spPr>
          <a:xfrm>
            <a:off x="4876800" y="1448827"/>
            <a:ext cx="0" cy="5178985"/>
          </a:xfrm>
          <a:prstGeom prst="line">
            <a:avLst/>
          </a:prstGeom>
          <a:noFill/>
          <a:ln w="25400" cap="flat">
            <a:solidFill>
              <a:schemeClr val="accent2">
                <a:lumMod val="40000"/>
                <a:lumOff val="60000"/>
              </a:schemeClr>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10" name="TextBox 9">
            <a:extLst>
              <a:ext uri="{FF2B5EF4-FFF2-40B4-BE49-F238E27FC236}">
                <a16:creationId xmlns:a16="http://schemas.microsoft.com/office/drawing/2014/main" id="{57696C56-A82E-49C9-BAC0-0C1420A4A7D8}"/>
              </a:ext>
            </a:extLst>
          </p:cNvPr>
          <p:cNvSpPr txBox="1"/>
          <p:nvPr/>
        </p:nvSpPr>
        <p:spPr>
          <a:xfrm>
            <a:off x="342097" y="1448827"/>
            <a:ext cx="4572000" cy="4857740"/>
          </a:xfrm>
          <a:prstGeom prst="rect">
            <a:avLst/>
          </a:prstGeom>
          <a:noFill/>
        </p:spPr>
        <p:txBody>
          <a:bodyPr wrap="square">
            <a:spAutoFit/>
          </a:bodyPr>
          <a:lstStyle/>
          <a:p>
            <a:pPr marL="1588">
              <a:spcBef>
                <a:spcPts val="700"/>
              </a:spcBef>
              <a:buSzPct val="110000"/>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altLang="en-US" b="1" dirty="0">
                <a:latin typeface="+mj-lt"/>
              </a:rPr>
              <a:t>Central Health Medicare Plan</a:t>
            </a:r>
          </a:p>
          <a:p>
            <a:pPr marL="1588">
              <a:spcBef>
                <a:spcPts val="700"/>
              </a:spcBef>
              <a:buSzPct val="110000"/>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altLang="en-US" sz="1600" dirty="0">
                <a:latin typeface="+mj-lt"/>
              </a:rPr>
              <a:t>Focus Plan C-SNP	</a:t>
            </a:r>
            <a:r>
              <a:rPr lang="en-US" altLang="en-US" sz="1600" dirty="0">
                <a:solidFill>
                  <a:schemeClr val="tx1"/>
                </a:solidFill>
                <a:latin typeface="+mj-lt"/>
              </a:rPr>
              <a:t> 		$0</a:t>
            </a:r>
          </a:p>
          <a:p>
            <a:pPr marL="1588">
              <a:spcBef>
                <a:spcPts val="700"/>
              </a:spcBef>
              <a:buSzPct val="110000"/>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altLang="en-US" sz="1200" dirty="0">
                <a:solidFill>
                  <a:schemeClr val="tx1"/>
                </a:solidFill>
                <a:latin typeface="+mj-lt"/>
              </a:rPr>
              <a:t>(Cardiovascular disorders, chronic heart failure, and diabetes)</a:t>
            </a:r>
          </a:p>
          <a:p>
            <a:pPr marL="1588">
              <a:spcBef>
                <a:spcPts val="700"/>
              </a:spcBef>
              <a:buSzPct val="110000"/>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endParaRPr lang="en-US" altLang="en-US" sz="800" dirty="0">
              <a:latin typeface="+mj-lt"/>
            </a:endParaRPr>
          </a:p>
          <a:p>
            <a:pPr marL="1588">
              <a:spcBef>
                <a:spcPts val="700"/>
              </a:spcBef>
              <a:buSzPct val="110000"/>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altLang="en-US" b="1" dirty="0">
                <a:latin typeface="+mj-lt"/>
              </a:rPr>
              <a:t>Imperial Health Plan of CA:</a:t>
            </a:r>
          </a:p>
          <a:p>
            <a:pPr marL="1588">
              <a:spcBef>
                <a:spcPts val="700"/>
              </a:spcBef>
              <a:buSzPct val="110000"/>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altLang="en-US" sz="1600" dirty="0">
                <a:latin typeface="+mj-lt"/>
              </a:rPr>
              <a:t>Senior Value C-SNP			$0</a:t>
            </a:r>
          </a:p>
          <a:p>
            <a:pPr marL="1588">
              <a:spcBef>
                <a:spcPts val="700"/>
              </a:spcBef>
              <a:buSzPct val="110000"/>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altLang="en-US" sz="1200" dirty="0">
                <a:solidFill>
                  <a:schemeClr val="tx1"/>
                </a:solidFill>
                <a:latin typeface="+mj-lt"/>
              </a:rPr>
              <a:t>(Cardiovascular disorders, chronic heart failure, and diabetes)</a:t>
            </a:r>
          </a:p>
          <a:p>
            <a:pPr marL="1588" indent="0">
              <a:spcBef>
                <a:spcPts val="700"/>
              </a:spcBef>
              <a:buSzPct val="110000"/>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altLang="en-US" sz="1600" dirty="0">
                <a:latin typeface="+mj-lt"/>
              </a:rPr>
              <a:t>Dual D-SNP			$0</a:t>
            </a:r>
          </a:p>
          <a:p>
            <a:pPr marL="1588" indent="0">
              <a:spcBef>
                <a:spcPts val="700"/>
              </a:spcBef>
              <a:buSzPct val="110000"/>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endParaRPr lang="en-US" altLang="en-US" sz="800" dirty="0">
              <a:latin typeface="+mj-lt"/>
            </a:endParaRPr>
          </a:p>
          <a:p>
            <a:pPr marL="1588" indent="0">
              <a:spcBef>
                <a:spcPts val="700"/>
              </a:spcBef>
              <a:buSzPct val="110000"/>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altLang="en-US" b="1" dirty="0">
                <a:latin typeface="+mj-lt"/>
              </a:rPr>
              <a:t>Kaiser</a:t>
            </a:r>
            <a:r>
              <a:rPr lang="en-US" altLang="en-US" dirty="0">
                <a:latin typeface="+mj-lt"/>
              </a:rPr>
              <a:t> </a:t>
            </a:r>
            <a:endParaRPr lang="en-US" altLang="en-US" dirty="0">
              <a:solidFill>
                <a:schemeClr val="tx1"/>
              </a:solidFill>
              <a:latin typeface="+mj-lt"/>
            </a:endParaRPr>
          </a:p>
          <a:p>
            <a:pPr marL="1588" indent="0">
              <a:spcBef>
                <a:spcPts val="700"/>
              </a:spcBef>
              <a:buSzPct val="110000"/>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altLang="en-US" sz="1600" dirty="0">
                <a:solidFill>
                  <a:schemeClr val="tx1"/>
                </a:solidFill>
                <a:latin typeface="+mj-lt"/>
              </a:rPr>
              <a:t>Medicare Medi-Cal North (Medi-Medi)	$0</a:t>
            </a:r>
          </a:p>
          <a:p>
            <a:pPr marL="1588" indent="0">
              <a:spcBef>
                <a:spcPts val="700"/>
              </a:spcBef>
              <a:buSzPct val="110000"/>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endParaRPr lang="en-US" altLang="en-US" sz="800" dirty="0">
              <a:solidFill>
                <a:schemeClr val="tx1"/>
              </a:solidFill>
              <a:latin typeface="+mj-lt"/>
            </a:endParaRPr>
          </a:p>
          <a:p>
            <a:pPr marL="1588" indent="0">
              <a:spcBef>
                <a:spcPts val="700"/>
              </a:spcBef>
              <a:buSzPct val="110000"/>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altLang="en-US" b="1" dirty="0">
                <a:latin typeface="+mj-lt"/>
              </a:rPr>
              <a:t>SCAN:</a:t>
            </a:r>
          </a:p>
          <a:p>
            <a:pPr marL="1588" indent="0">
              <a:spcBef>
                <a:spcPts val="700"/>
              </a:spcBef>
              <a:buSzPct val="110000"/>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altLang="en-US" sz="1600" dirty="0">
                <a:latin typeface="+mj-lt"/>
              </a:rPr>
              <a:t>Balance C-SNP (Diabetes)		$0</a:t>
            </a:r>
          </a:p>
          <a:p>
            <a:pPr marL="1588" indent="0">
              <a:spcBef>
                <a:spcPts val="700"/>
              </a:spcBef>
              <a:buSzPct val="110000"/>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altLang="en-US" sz="1600" dirty="0">
                <a:latin typeface="+mj-lt"/>
              </a:rPr>
              <a:t>Heart First C-SNP 			$0 </a:t>
            </a:r>
            <a:r>
              <a:rPr lang="en-US" altLang="en-US" sz="1200" dirty="0">
                <a:solidFill>
                  <a:schemeClr val="tx1"/>
                </a:solidFill>
                <a:latin typeface="+mj-lt"/>
              </a:rPr>
              <a:t>(Cardiovascular disorders and chronic heart failure)</a:t>
            </a:r>
            <a:endParaRPr lang="en-US" altLang="en-US" sz="1200" dirty="0">
              <a:latin typeface="+mj-lt"/>
            </a:endParaRPr>
          </a:p>
        </p:txBody>
      </p:sp>
      <p:sp>
        <p:nvSpPr>
          <p:cNvPr id="14" name="TextBox 13">
            <a:extLst>
              <a:ext uri="{FF2B5EF4-FFF2-40B4-BE49-F238E27FC236}">
                <a16:creationId xmlns:a16="http://schemas.microsoft.com/office/drawing/2014/main" id="{8063DA3B-A6E6-49C4-8D04-980B9ADB28AD}"/>
              </a:ext>
            </a:extLst>
          </p:cNvPr>
          <p:cNvSpPr txBox="1"/>
          <p:nvPr/>
        </p:nvSpPr>
        <p:spPr>
          <a:xfrm>
            <a:off x="5225428" y="3048000"/>
            <a:ext cx="3613772" cy="1415772"/>
          </a:xfrm>
          <a:prstGeom prst="rect">
            <a:avLst/>
          </a:prstGeom>
          <a:noFill/>
        </p:spPr>
        <p:txBody>
          <a:bodyPr wrap="square">
            <a:spAutoFit/>
          </a:bodyPr>
          <a:lstStyle/>
          <a:p>
            <a:pPr marL="1588" lvl="0">
              <a:buClr>
                <a:srgbClr val="000000"/>
              </a:buClr>
              <a:buSzPct val="110000"/>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sz="1800" b="1" dirty="0">
                <a:latin typeface="Times New Roman" panose="02020603050405020304" pitchFamily="18" charset="0"/>
                <a:cs typeface="Times New Roman" panose="02020603050405020304" pitchFamily="18" charset="0"/>
              </a:rPr>
              <a:t>PACE</a:t>
            </a:r>
            <a:r>
              <a:rPr lang="en-US" sz="1800" dirty="0">
                <a:latin typeface="Times New Roman" panose="02020603050405020304" pitchFamily="18" charset="0"/>
                <a:cs typeface="Times New Roman" panose="02020603050405020304" pitchFamily="18" charset="0"/>
              </a:rPr>
              <a:t> plans operate like SNPs, </a:t>
            </a:r>
          </a:p>
          <a:p>
            <a:pPr marL="1588" lvl="0">
              <a:buClr>
                <a:srgbClr val="000000"/>
              </a:buClr>
              <a:buSzPct val="110000"/>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sz="1800" dirty="0">
                <a:latin typeface="Times New Roman" panose="02020603050405020304" pitchFamily="18" charset="0"/>
                <a:cs typeface="Times New Roman" panose="02020603050405020304" pitchFamily="18" charset="0"/>
              </a:rPr>
              <a:t>but provide additional services and </a:t>
            </a:r>
          </a:p>
          <a:p>
            <a:pPr marL="1588" lvl="0">
              <a:buClr>
                <a:srgbClr val="000000"/>
              </a:buClr>
              <a:buSzPct val="110000"/>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sz="1800" dirty="0">
                <a:latin typeface="Times New Roman" panose="02020603050405020304" pitchFamily="18" charset="0"/>
                <a:cs typeface="Times New Roman" panose="02020603050405020304" pitchFamily="18" charset="0"/>
              </a:rPr>
              <a:t>have more eligibility restrictions 	</a:t>
            </a:r>
          </a:p>
          <a:p>
            <a:pPr marL="344488" lvl="0" indent="-342900">
              <a:buClr>
                <a:srgbClr val="000000"/>
              </a:buClr>
              <a:buSzPct val="110000"/>
              <a:buFont typeface="Arial" panose="020B0604020202020204" pitchFamily="34" charset="0"/>
              <a:buChar char="•"/>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sz="1600" dirty="0">
                <a:latin typeface="Times New Roman" panose="02020603050405020304" pitchFamily="18" charset="0"/>
                <a:cs typeface="Times New Roman" panose="02020603050405020304" pitchFamily="18" charset="0"/>
              </a:rPr>
              <a:t>age 55+ </a:t>
            </a:r>
          </a:p>
          <a:p>
            <a:pPr marL="344488" lvl="0" indent="-342900">
              <a:buClr>
                <a:srgbClr val="000000"/>
              </a:buClr>
              <a:buSzPct val="110000"/>
              <a:buFont typeface="Arial" panose="020B0604020202020204" pitchFamily="34" charset="0"/>
              <a:buChar char="•"/>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sz="1600" dirty="0">
                <a:latin typeface="Times New Roman" panose="02020603050405020304" pitchFamily="18" charset="0"/>
                <a:cs typeface="Times New Roman" panose="02020603050405020304" pitchFamily="18" charset="0"/>
              </a:rPr>
              <a:t>at risk of institutionalization</a:t>
            </a:r>
            <a:endParaRPr lang="en-US" sz="1600" baseline="30000"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9DB69527-08AC-45A4-9743-F4E355959003}"/>
              </a:ext>
            </a:extLst>
          </p:cNvPr>
          <p:cNvSpPr txBox="1"/>
          <p:nvPr/>
        </p:nvSpPr>
        <p:spPr>
          <a:xfrm>
            <a:off x="4953000" y="4495800"/>
            <a:ext cx="4106091" cy="2126736"/>
          </a:xfrm>
          <a:prstGeom prst="rect">
            <a:avLst/>
          </a:prstGeom>
          <a:noFill/>
        </p:spPr>
        <p:txBody>
          <a:bodyPr wrap="square">
            <a:spAutoFit/>
          </a:bodyPr>
          <a:lstStyle/>
          <a:p>
            <a:pPr marL="285750" lvl="5" indent="-285750" algn="l">
              <a:lnSpc>
                <a:spcPct val="90000"/>
              </a:lnSpc>
              <a:spcBef>
                <a:spcPts val="700"/>
              </a:spcBef>
              <a:buClr>
                <a:srgbClr val="000000"/>
              </a:buClr>
              <a:buSzPct val="85000"/>
              <a:buFont typeface="Arial" panose="020B0604020202020204" pitchFamily="34" charset="0"/>
              <a:buChar char="•"/>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b="1" dirty="0">
                <a:latin typeface="Times New Roman" panose="02020603050405020304" pitchFamily="18" charset="0"/>
                <a:cs typeface="Times New Roman" panose="02020603050405020304" pitchFamily="18" charset="0"/>
              </a:rPr>
              <a:t>Center for Elders Independence: </a:t>
            </a:r>
            <a:r>
              <a:rPr lang="en-US" b="1" dirty="0">
                <a:solidFill>
                  <a:srgbClr val="FF0000"/>
                </a:solidFill>
                <a:latin typeface="Times New Roman" panose="02020603050405020304" pitchFamily="18" charset="0"/>
                <a:cs typeface="Times New Roman" panose="02020603050405020304" pitchFamily="18" charset="0"/>
              </a:rPr>
              <a:t>$0 </a:t>
            </a:r>
          </a:p>
          <a:p>
            <a:pPr marL="0" lvl="5" algn="l">
              <a:lnSpc>
                <a:spcPct val="90000"/>
              </a:lnSpc>
              <a:spcBef>
                <a:spcPts val="700"/>
              </a:spcBef>
              <a:buClr>
                <a:srgbClr val="000000"/>
              </a:buClr>
              <a:buSzPct val="85000"/>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sz="1600" dirty="0">
                <a:latin typeface="Times New Roman" panose="02020603050405020304" pitchFamily="18" charset="0"/>
                <a:cs typeface="Times New Roman" panose="02020603050405020304" pitchFamily="18" charset="0"/>
              </a:rPr>
              <a:t>     - for those with Medicare and full Medi-Cal</a:t>
            </a:r>
            <a:endParaRPr lang="en-US" sz="1600" b="1" dirty="0">
              <a:latin typeface="Times New Roman" panose="02020603050405020304" pitchFamily="18" charset="0"/>
              <a:cs typeface="Times New Roman" panose="02020603050405020304" pitchFamily="18" charset="0"/>
            </a:endParaRPr>
          </a:p>
          <a:p>
            <a:pPr marL="0" lvl="5" algn="l">
              <a:lnSpc>
                <a:spcPct val="90000"/>
              </a:lnSpc>
              <a:spcBef>
                <a:spcPts val="700"/>
              </a:spcBef>
              <a:buClr>
                <a:srgbClr val="000000"/>
              </a:buClr>
              <a:buSzPct val="85000"/>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sz="1600" b="1"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 North &amp; Central County only</a:t>
            </a:r>
          </a:p>
          <a:p>
            <a:pPr marL="0" lvl="5" algn="l">
              <a:lnSpc>
                <a:spcPct val="90000"/>
              </a:lnSpc>
              <a:spcBef>
                <a:spcPts val="700"/>
              </a:spcBef>
              <a:buClr>
                <a:srgbClr val="000000"/>
              </a:buClr>
              <a:buSzPct val="85000"/>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endParaRPr lang="en-US" sz="800" dirty="0">
              <a:latin typeface="Times New Roman" panose="02020603050405020304" pitchFamily="18" charset="0"/>
              <a:cs typeface="Times New Roman" panose="02020603050405020304" pitchFamily="18" charset="0"/>
            </a:endParaRPr>
          </a:p>
          <a:p>
            <a:pPr marL="283464" lvl="2" indent="-283464" algn="l">
              <a:lnSpc>
                <a:spcPct val="90000"/>
              </a:lnSpc>
              <a:spcBef>
                <a:spcPts val="700"/>
              </a:spcBef>
              <a:buClr>
                <a:srgbClr val="000000"/>
              </a:buClr>
              <a:buSzPct val="85000"/>
              <a:buFont typeface="Arial" panose="020B0604020202020204" pitchFamily="34" charset="0"/>
              <a:buChar char="•"/>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b="1" dirty="0">
                <a:latin typeface="Times New Roman" panose="02020603050405020304" pitchFamily="18" charset="0"/>
                <a:cs typeface="Times New Roman" panose="02020603050405020304" pitchFamily="18" charset="0"/>
              </a:rPr>
              <a:t>On Lok Lifeways: </a:t>
            </a:r>
            <a:r>
              <a:rPr lang="en-US" b="1" dirty="0">
                <a:solidFill>
                  <a:srgbClr val="FF0000"/>
                </a:solidFill>
                <a:latin typeface="Times New Roman" panose="02020603050405020304" pitchFamily="18" charset="0"/>
                <a:cs typeface="Times New Roman" panose="02020603050405020304" pitchFamily="18" charset="0"/>
              </a:rPr>
              <a:t>$0</a:t>
            </a:r>
          </a:p>
          <a:p>
            <a:pPr marL="0" lvl="2" algn="l">
              <a:lnSpc>
                <a:spcPct val="90000"/>
              </a:lnSpc>
              <a:spcBef>
                <a:spcPts val="700"/>
              </a:spcBef>
              <a:buClr>
                <a:srgbClr val="000000"/>
              </a:buClr>
              <a:buSzPct val="85000"/>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sz="1600" dirty="0">
                <a:solidFill>
                  <a:srgbClr val="FF0000"/>
                </a:solidFill>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 for those with Medicare and full Medi-Cal</a:t>
            </a:r>
            <a:endParaRPr lang="en-US" sz="1600" b="1" dirty="0">
              <a:latin typeface="Times New Roman" panose="02020603050405020304" pitchFamily="18" charset="0"/>
              <a:cs typeface="Times New Roman" panose="02020603050405020304" pitchFamily="18" charset="0"/>
            </a:endParaRPr>
          </a:p>
          <a:p>
            <a:pPr marL="0" lvl="2" algn="l">
              <a:lnSpc>
                <a:spcPct val="90000"/>
              </a:lnSpc>
              <a:spcBef>
                <a:spcPts val="700"/>
              </a:spcBef>
              <a:buClr>
                <a:srgbClr val="000000"/>
              </a:buClr>
              <a:buSzPct val="85000"/>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sz="1600" b="1"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 South County only</a:t>
            </a:r>
          </a:p>
        </p:txBody>
      </p:sp>
      <p:sp>
        <p:nvSpPr>
          <p:cNvPr id="3" name="TextBox 2">
            <a:extLst>
              <a:ext uri="{FF2B5EF4-FFF2-40B4-BE49-F238E27FC236}">
                <a16:creationId xmlns:a16="http://schemas.microsoft.com/office/drawing/2014/main" id="{8C0338C0-3C0D-8768-45D8-46D7D073C2C2}"/>
              </a:ext>
            </a:extLst>
          </p:cNvPr>
          <p:cNvSpPr txBox="1"/>
          <p:nvPr/>
        </p:nvSpPr>
        <p:spPr>
          <a:xfrm>
            <a:off x="5037909" y="1448827"/>
            <a:ext cx="4106091" cy="1531188"/>
          </a:xfrm>
          <a:prstGeom prst="rect">
            <a:avLst/>
          </a:prstGeom>
          <a:noFill/>
        </p:spPr>
        <p:txBody>
          <a:bodyPr wrap="square">
            <a:spAutoFit/>
          </a:bodyPr>
          <a:lstStyle/>
          <a:p>
            <a:pPr marL="1588" indent="0">
              <a:spcBef>
                <a:spcPts val="700"/>
              </a:spcBef>
              <a:buSzPct val="110000"/>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altLang="en-US" b="1" dirty="0">
                <a:latin typeface="+mj-lt"/>
              </a:rPr>
              <a:t>United Health Care</a:t>
            </a:r>
          </a:p>
          <a:p>
            <a:pPr marL="1588" indent="0">
              <a:spcBef>
                <a:spcPts val="700"/>
              </a:spcBef>
              <a:buSzPct val="110000"/>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altLang="en-US" sz="1600" dirty="0">
                <a:solidFill>
                  <a:schemeClr val="tx1"/>
                </a:solidFill>
                <a:latin typeface="+mj-lt"/>
              </a:rPr>
              <a:t>Dual Complete D-SNP		$0</a:t>
            </a:r>
          </a:p>
          <a:p>
            <a:pPr marL="1588" indent="0">
              <a:spcBef>
                <a:spcPts val="700"/>
              </a:spcBef>
              <a:buSzPct val="110000"/>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endParaRPr lang="en-US" altLang="en-US" sz="800" dirty="0">
              <a:solidFill>
                <a:schemeClr val="tx1"/>
              </a:solidFill>
              <a:latin typeface="+mj-lt"/>
            </a:endParaRPr>
          </a:p>
          <a:p>
            <a:pPr marL="1588" indent="0">
              <a:buSzPct val="110000"/>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altLang="en-US" b="1" dirty="0" err="1">
                <a:latin typeface="+mj-lt"/>
              </a:rPr>
              <a:t>Wellcare</a:t>
            </a:r>
            <a:endParaRPr lang="en-US" altLang="en-US" b="1" dirty="0">
              <a:latin typeface="+mj-lt"/>
            </a:endParaRPr>
          </a:p>
          <a:p>
            <a:pPr marL="1588" indent="0">
              <a:spcBef>
                <a:spcPts val="700"/>
              </a:spcBef>
              <a:buSzPct val="110000"/>
              <a:tabLst>
                <a:tab pos="1016000" algn="l"/>
                <a:tab pos="2032000" algn="l"/>
                <a:tab pos="3048000" algn="l"/>
                <a:tab pos="4064000" algn="l"/>
                <a:tab pos="5092700" algn="l"/>
                <a:tab pos="6108700" algn="l"/>
                <a:tab pos="7124700" algn="l"/>
                <a:tab pos="8140700" algn="l"/>
                <a:tab pos="9156700" algn="l"/>
                <a:tab pos="10185400" algn="l"/>
                <a:tab pos="11201400" algn="l"/>
              </a:tabLst>
              <a:defRPr sz="1800"/>
            </a:pPr>
            <a:r>
              <a:rPr lang="en-US" altLang="en-US" sz="1600" dirty="0">
                <a:solidFill>
                  <a:schemeClr val="tx1"/>
                </a:solidFill>
                <a:latin typeface="+mj-lt"/>
              </a:rPr>
              <a:t>Dual Liberty Amber D-SNP	$0</a:t>
            </a:r>
          </a:p>
        </p:txBody>
      </p:sp>
      <p:cxnSp>
        <p:nvCxnSpPr>
          <p:cNvPr id="4" name="Straight Connector 3">
            <a:extLst>
              <a:ext uri="{FF2B5EF4-FFF2-40B4-BE49-F238E27FC236}">
                <a16:creationId xmlns:a16="http://schemas.microsoft.com/office/drawing/2014/main" id="{6AF7B8B9-F2DF-3897-5C4C-F5C46EF8BE0C}"/>
              </a:ext>
            </a:extLst>
          </p:cNvPr>
          <p:cNvCxnSpPr>
            <a:cxnSpLocks/>
          </p:cNvCxnSpPr>
          <p:nvPr/>
        </p:nvCxnSpPr>
        <p:spPr>
          <a:xfrm>
            <a:off x="4876800" y="2980015"/>
            <a:ext cx="4267200" cy="0"/>
          </a:xfrm>
          <a:prstGeom prst="line">
            <a:avLst/>
          </a:prstGeom>
          <a:noFill/>
          <a:ln w="25400" cap="flat">
            <a:solidFill>
              <a:schemeClr val="accent2">
                <a:lumMod val="40000"/>
                <a:lumOff val="60000"/>
              </a:schemeClr>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50631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a:xfrm>
            <a:off x="457200" y="304800"/>
            <a:ext cx="8229600" cy="1143000"/>
          </a:xfrm>
        </p:spPr>
        <p:txBody>
          <a:bodyPr/>
          <a:lstStyle/>
          <a:p>
            <a:pPr eaLnBrk="1" hangingPunct="1"/>
            <a:r>
              <a:rPr lang="en-US" altLang="en-US" sz="4000" b="1" dirty="0">
                <a:solidFill>
                  <a:schemeClr val="accent2"/>
                </a:solidFill>
              </a:rPr>
              <a:t>Employer/Retiree Health Benefits</a:t>
            </a:r>
            <a:r>
              <a:rPr lang="en-US" altLang="en-US" sz="4000" dirty="0">
                <a:solidFill>
                  <a:schemeClr val="accent2"/>
                </a:solidFill>
              </a:rPr>
              <a:t> </a:t>
            </a:r>
          </a:p>
        </p:txBody>
      </p:sp>
      <p:sp>
        <p:nvSpPr>
          <p:cNvPr id="82946" name="Rectangle 3"/>
          <p:cNvSpPr>
            <a:spLocks noGrp="1" noChangeArrowheads="1"/>
          </p:cNvSpPr>
          <p:nvPr>
            <p:ph type="body" idx="1"/>
          </p:nvPr>
        </p:nvSpPr>
        <p:spPr>
          <a:xfrm>
            <a:off x="3200400" y="1676400"/>
            <a:ext cx="5486400" cy="4876800"/>
          </a:xfrm>
        </p:spPr>
        <p:txBody>
          <a:bodyPr/>
          <a:lstStyle/>
          <a:p>
            <a:pPr eaLnBrk="1" hangingPunct="1">
              <a:spcBef>
                <a:spcPts val="1000"/>
              </a:spcBef>
            </a:pPr>
            <a:r>
              <a:rPr lang="en-US" altLang="en-US" sz="2400" dirty="0"/>
              <a:t>Employer-based coverage that may precede or supplement Medicare coverage</a:t>
            </a:r>
          </a:p>
          <a:p>
            <a:pPr eaLnBrk="1" hangingPunct="1">
              <a:spcBef>
                <a:spcPts val="1000"/>
              </a:spcBef>
            </a:pPr>
            <a:r>
              <a:rPr lang="en-US" altLang="en-US" sz="2400" dirty="0"/>
              <a:t>Costs and benefits vary widely</a:t>
            </a:r>
          </a:p>
          <a:p>
            <a:pPr lvl="1" eaLnBrk="1" hangingPunct="1">
              <a:spcBef>
                <a:spcPts val="1000"/>
              </a:spcBef>
            </a:pPr>
            <a:r>
              <a:rPr lang="en-US" altLang="en-US" sz="2400" dirty="0"/>
              <a:t>Depends on employer </a:t>
            </a:r>
          </a:p>
          <a:p>
            <a:pPr eaLnBrk="1" hangingPunct="1">
              <a:spcBef>
                <a:spcPts val="1000"/>
              </a:spcBef>
            </a:pPr>
            <a:r>
              <a:rPr lang="en-US" altLang="en-US" sz="2400" dirty="0"/>
              <a:t>May include Rx coverage</a:t>
            </a:r>
          </a:p>
          <a:p>
            <a:pPr lvl="1" eaLnBrk="1" hangingPunct="1">
              <a:spcBef>
                <a:spcPts val="1000"/>
              </a:spcBef>
            </a:pPr>
            <a:r>
              <a:rPr lang="en-US" altLang="en-US" sz="2400" dirty="0"/>
              <a:t>Check to see if it is the same as or better than Part D (creditable)</a:t>
            </a:r>
          </a:p>
          <a:p>
            <a:pPr lvl="1" eaLnBrk="1" hangingPunct="1">
              <a:spcBef>
                <a:spcPts val="1000"/>
              </a:spcBef>
            </a:pPr>
            <a:r>
              <a:rPr lang="en-US" altLang="en-US" sz="2400" dirty="0"/>
              <a:t>Employer must provide annual notice whether creditable or not</a:t>
            </a:r>
          </a:p>
        </p:txBody>
      </p:sp>
      <p:sp>
        <p:nvSpPr>
          <p:cNvPr id="82947" name="Line 4"/>
          <p:cNvSpPr>
            <a:spLocks noChangeShapeType="1"/>
          </p:cNvSpPr>
          <p:nvPr/>
        </p:nvSpPr>
        <p:spPr bwMode="auto">
          <a:xfrm>
            <a:off x="228600" y="1295400"/>
            <a:ext cx="8686800" cy="0"/>
          </a:xfrm>
          <a:prstGeom prst="line">
            <a:avLst/>
          </a:prstGeom>
          <a:noFill/>
          <a:ln w="38100">
            <a:solidFill>
              <a:srgbClr val="008080"/>
            </a:solidFill>
            <a:round/>
            <a:headEnd/>
            <a:tailEnd/>
          </a:ln>
        </p:spPr>
        <p:txBody>
          <a:bodyPr/>
          <a:lstStyle/>
          <a:p>
            <a:endParaRPr lang="en-US"/>
          </a:p>
        </p:txBody>
      </p:sp>
      <p:pic>
        <p:nvPicPr>
          <p:cNvPr id="82948" name="Picture 5" descr="MP910221087[1]"/>
          <p:cNvPicPr>
            <a:picLocks noChangeAspect="1" noChangeArrowheads="1"/>
          </p:cNvPicPr>
          <p:nvPr/>
        </p:nvPicPr>
        <p:blipFill>
          <a:blip r:embed="rId3"/>
          <a:srcRect/>
          <a:stretch>
            <a:fillRect/>
          </a:stretch>
        </p:blipFill>
        <p:spPr bwMode="auto">
          <a:xfrm>
            <a:off x="152400" y="1676400"/>
            <a:ext cx="3048000" cy="4864100"/>
          </a:xfrm>
          <a:prstGeom prst="rect">
            <a:avLst/>
          </a:prstGeom>
          <a:noFill/>
          <a:ln w="9525">
            <a:noFill/>
            <a:miter lim="800000"/>
            <a:headEnd/>
            <a:tailEnd/>
          </a:ln>
        </p:spPr>
      </p:pic>
      <p:sp>
        <p:nvSpPr>
          <p:cNvPr id="2" name="Slide Number Placeholder 1">
            <a:extLst>
              <a:ext uri="{FF2B5EF4-FFF2-40B4-BE49-F238E27FC236}">
                <a16:creationId xmlns:a16="http://schemas.microsoft.com/office/drawing/2014/main" id="{F508D4B6-8FEA-48D8-A0E4-FCE2E7177CC9}"/>
              </a:ext>
            </a:extLst>
          </p:cNvPr>
          <p:cNvSpPr>
            <a:spLocks noGrp="1"/>
          </p:cNvSpPr>
          <p:nvPr>
            <p:ph type="sldNum" sz="quarter" idx="12"/>
          </p:nvPr>
        </p:nvSpPr>
        <p:spPr>
          <a:xfrm>
            <a:off x="8534400" y="6410325"/>
            <a:ext cx="381000" cy="295275"/>
          </a:xfrm>
        </p:spPr>
        <p:txBody>
          <a:bodyPr/>
          <a:lstStyle/>
          <a:p>
            <a:pPr>
              <a:defRPr/>
            </a:pPr>
            <a:fld id="{9A2081BC-7D70-45BF-97AF-F346EB39F6EA}" type="slidenum">
              <a:rPr lang="en-US" sz="1000" smtClean="0"/>
              <a:pPr>
                <a:defRPr/>
              </a:pPr>
              <a:t>31</a:t>
            </a:fld>
            <a:endParaRPr lang="en-US" sz="10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a:xfrm>
            <a:off x="457200" y="304800"/>
            <a:ext cx="8229600" cy="1143000"/>
          </a:xfrm>
        </p:spPr>
        <p:txBody>
          <a:bodyPr/>
          <a:lstStyle/>
          <a:p>
            <a:pPr eaLnBrk="1" hangingPunct="1"/>
            <a:r>
              <a:rPr lang="en-US" altLang="en-US" sz="3200" b="1" dirty="0">
                <a:solidFill>
                  <a:schemeClr val="accent2"/>
                </a:solidFill>
              </a:rPr>
              <a:t>Tri-Care for Life</a:t>
            </a:r>
            <a:r>
              <a:rPr lang="en-US" altLang="en-US" sz="3200" dirty="0">
                <a:solidFill>
                  <a:schemeClr val="accent2"/>
                </a:solidFill>
              </a:rPr>
              <a:t> </a:t>
            </a:r>
            <a:r>
              <a:rPr lang="en-US" altLang="en-US" sz="3200" b="1" dirty="0">
                <a:solidFill>
                  <a:schemeClr val="accent2"/>
                </a:solidFill>
              </a:rPr>
              <a:t>or Veteran’s Benefits</a:t>
            </a:r>
          </a:p>
        </p:txBody>
      </p:sp>
      <p:sp>
        <p:nvSpPr>
          <p:cNvPr id="84994" name="Rectangle 3"/>
          <p:cNvSpPr>
            <a:spLocks noGrp="1" noChangeArrowheads="1"/>
          </p:cNvSpPr>
          <p:nvPr>
            <p:ph type="body" idx="1"/>
          </p:nvPr>
        </p:nvSpPr>
        <p:spPr>
          <a:xfrm>
            <a:off x="228600" y="1742961"/>
            <a:ext cx="3657600" cy="4525963"/>
          </a:xfrm>
        </p:spPr>
        <p:txBody>
          <a:bodyPr/>
          <a:lstStyle/>
          <a:p>
            <a:pPr eaLnBrk="1" hangingPunct="1">
              <a:spcBef>
                <a:spcPts val="1200"/>
              </a:spcBef>
            </a:pPr>
            <a:r>
              <a:rPr lang="en-US" altLang="en-US" sz="2000" dirty="0"/>
              <a:t>Health coverage for Military retirees and their spouses </a:t>
            </a:r>
          </a:p>
          <a:p>
            <a:pPr eaLnBrk="1" hangingPunct="1">
              <a:spcBef>
                <a:spcPts val="1200"/>
              </a:spcBef>
            </a:pPr>
            <a:r>
              <a:rPr lang="en-US" altLang="en-US" sz="2000" dirty="0"/>
              <a:t>Supplements Medicare  and pays after any other supplemental plan</a:t>
            </a:r>
          </a:p>
          <a:p>
            <a:pPr eaLnBrk="1" hangingPunct="1">
              <a:spcBef>
                <a:spcPts val="1200"/>
              </a:spcBef>
            </a:pPr>
            <a:r>
              <a:rPr lang="en-US" altLang="en-US" sz="2000" dirty="0"/>
              <a:t>Rx coverage is      creditable to Part D</a:t>
            </a:r>
          </a:p>
          <a:p>
            <a:pPr eaLnBrk="1" hangingPunct="1">
              <a:spcBef>
                <a:spcPts val="1200"/>
              </a:spcBef>
            </a:pPr>
            <a:r>
              <a:rPr lang="en-US" altLang="en-US" sz="2000" dirty="0"/>
              <a:t>No monthly premium</a:t>
            </a:r>
          </a:p>
          <a:p>
            <a:pPr eaLnBrk="1" hangingPunct="1">
              <a:spcBef>
                <a:spcPts val="1200"/>
              </a:spcBef>
            </a:pPr>
            <a:r>
              <a:rPr lang="en-US" altLang="en-US" sz="2000" dirty="0"/>
              <a:t>1-800-538-9552 or</a:t>
            </a:r>
          </a:p>
          <a:p>
            <a:pPr eaLnBrk="1" hangingPunct="1">
              <a:spcBef>
                <a:spcPts val="1200"/>
              </a:spcBef>
              <a:buFontTx/>
              <a:buNone/>
            </a:pPr>
            <a:r>
              <a:rPr lang="en-US" altLang="en-US" sz="2000" dirty="0"/>
              <a:t>	</a:t>
            </a:r>
            <a:r>
              <a:rPr lang="en-US" altLang="en-US" sz="2000" dirty="0">
                <a:hlinkClick r:id="rId3"/>
              </a:rPr>
              <a:t>www.tricare.osd.mil/tfl</a:t>
            </a:r>
            <a:r>
              <a:rPr lang="en-US" altLang="en-US" sz="2000" dirty="0"/>
              <a:t> </a:t>
            </a:r>
          </a:p>
        </p:txBody>
      </p:sp>
      <p:sp>
        <p:nvSpPr>
          <p:cNvPr id="84995" name="Line 4"/>
          <p:cNvSpPr>
            <a:spLocks noChangeShapeType="1"/>
          </p:cNvSpPr>
          <p:nvPr/>
        </p:nvSpPr>
        <p:spPr bwMode="auto">
          <a:xfrm>
            <a:off x="228600" y="1295400"/>
            <a:ext cx="8686800" cy="0"/>
          </a:xfrm>
          <a:prstGeom prst="line">
            <a:avLst/>
          </a:prstGeom>
          <a:noFill/>
          <a:ln w="38100">
            <a:solidFill>
              <a:srgbClr val="008080"/>
            </a:solidFill>
            <a:round/>
            <a:headEnd/>
            <a:tailEnd/>
          </a:ln>
        </p:spPr>
        <p:txBody>
          <a:bodyPr/>
          <a:lstStyle/>
          <a:p>
            <a:endParaRPr lang="en-US"/>
          </a:p>
        </p:txBody>
      </p:sp>
      <p:pic>
        <p:nvPicPr>
          <p:cNvPr id="84996" name="Picture 5" descr="MP900400309[1]"/>
          <p:cNvPicPr>
            <a:picLocks noChangeAspect="1" noChangeArrowheads="1"/>
          </p:cNvPicPr>
          <p:nvPr/>
        </p:nvPicPr>
        <p:blipFill>
          <a:blip r:embed="rId4"/>
          <a:srcRect/>
          <a:stretch>
            <a:fillRect/>
          </a:stretch>
        </p:blipFill>
        <p:spPr bwMode="auto">
          <a:xfrm>
            <a:off x="1295400" y="5718175"/>
            <a:ext cx="1559772" cy="1063625"/>
          </a:xfrm>
          <a:prstGeom prst="rect">
            <a:avLst/>
          </a:prstGeom>
          <a:noFill/>
          <a:ln w="9525">
            <a:noFill/>
            <a:miter lim="800000"/>
            <a:headEnd/>
            <a:tailEnd/>
          </a:ln>
        </p:spPr>
      </p:pic>
      <p:sp>
        <p:nvSpPr>
          <p:cNvPr id="2" name="Slide Number Placeholder 1">
            <a:extLst>
              <a:ext uri="{FF2B5EF4-FFF2-40B4-BE49-F238E27FC236}">
                <a16:creationId xmlns:a16="http://schemas.microsoft.com/office/drawing/2014/main" id="{B03E9C36-704C-40E3-B861-F8F5C91293C7}"/>
              </a:ext>
            </a:extLst>
          </p:cNvPr>
          <p:cNvSpPr>
            <a:spLocks noGrp="1"/>
          </p:cNvSpPr>
          <p:nvPr>
            <p:ph type="sldNum" sz="quarter" idx="12"/>
          </p:nvPr>
        </p:nvSpPr>
        <p:spPr>
          <a:xfrm>
            <a:off x="8458200" y="6477000"/>
            <a:ext cx="457200" cy="228600"/>
          </a:xfrm>
        </p:spPr>
        <p:txBody>
          <a:bodyPr/>
          <a:lstStyle/>
          <a:p>
            <a:pPr>
              <a:defRPr/>
            </a:pPr>
            <a:fld id="{9A2081BC-7D70-45BF-97AF-F346EB39F6EA}" type="slidenum">
              <a:rPr lang="en-US" sz="1000" smtClean="0"/>
              <a:pPr>
                <a:defRPr/>
              </a:pPr>
              <a:t>32</a:t>
            </a:fld>
            <a:endParaRPr lang="en-US" sz="1000" dirty="0"/>
          </a:p>
        </p:txBody>
      </p:sp>
      <p:pic>
        <p:nvPicPr>
          <p:cNvPr id="3" name="Picture 5" descr="MC900174339[1]">
            <a:extLst>
              <a:ext uri="{FF2B5EF4-FFF2-40B4-BE49-F238E27FC236}">
                <a16:creationId xmlns:a16="http://schemas.microsoft.com/office/drawing/2014/main" id="{76CFFB8B-EFE3-46AD-A9D4-24F0045D376B}"/>
              </a:ext>
            </a:extLst>
          </p:cNvPr>
          <p:cNvPicPr>
            <a:picLocks noChangeAspect="1" noChangeArrowheads="1"/>
          </p:cNvPicPr>
          <p:nvPr/>
        </p:nvPicPr>
        <p:blipFill>
          <a:blip r:embed="rId5"/>
          <a:srcRect/>
          <a:stretch>
            <a:fillRect/>
          </a:stretch>
        </p:blipFill>
        <p:spPr bwMode="auto">
          <a:xfrm>
            <a:off x="7838593" y="1764732"/>
            <a:ext cx="1239213" cy="1154113"/>
          </a:xfrm>
          <a:prstGeom prst="rect">
            <a:avLst/>
          </a:prstGeom>
          <a:noFill/>
          <a:ln w="9525">
            <a:noFill/>
            <a:miter lim="800000"/>
            <a:headEnd/>
            <a:tailEnd/>
          </a:ln>
        </p:spPr>
      </p:pic>
      <p:sp>
        <p:nvSpPr>
          <p:cNvPr id="5" name="TextBox 4">
            <a:extLst>
              <a:ext uri="{FF2B5EF4-FFF2-40B4-BE49-F238E27FC236}">
                <a16:creationId xmlns:a16="http://schemas.microsoft.com/office/drawing/2014/main" id="{32371D50-3C52-726F-0C43-B4692D273E03}"/>
              </a:ext>
            </a:extLst>
          </p:cNvPr>
          <p:cNvSpPr txBox="1"/>
          <p:nvPr/>
        </p:nvSpPr>
        <p:spPr>
          <a:xfrm>
            <a:off x="4114800" y="1693227"/>
            <a:ext cx="4343400" cy="5088573"/>
          </a:xfrm>
          <a:prstGeom prst="rect">
            <a:avLst/>
          </a:prstGeom>
          <a:noFill/>
        </p:spPr>
        <p:txBody>
          <a:bodyPr wrap="square">
            <a:spAutoFit/>
          </a:bodyPr>
          <a:lstStyle/>
          <a:p>
            <a:pPr eaLnBrk="1" hangingPunct="1">
              <a:spcBef>
                <a:spcPts val="1000"/>
              </a:spcBef>
            </a:pPr>
            <a:r>
              <a:rPr lang="en-US" altLang="en-US" dirty="0">
                <a:latin typeface="+mn-lt"/>
              </a:rPr>
              <a:t>For veterans who served in the U.S. Armed Forces on active duty</a:t>
            </a:r>
          </a:p>
          <a:p>
            <a:pPr marL="285750" indent="-285750" eaLnBrk="1" hangingPunct="1">
              <a:spcBef>
                <a:spcPts val="1000"/>
              </a:spcBef>
              <a:buFont typeface="Arial" panose="020B0604020202020204" pitchFamily="34" charset="0"/>
              <a:buChar char="•"/>
            </a:pPr>
            <a:r>
              <a:rPr lang="en-US" altLang="en-US" dirty="0">
                <a:latin typeface="+mn-lt"/>
              </a:rPr>
              <a:t>Service Connection</a:t>
            </a:r>
          </a:p>
          <a:p>
            <a:pPr marL="742950" lvl="1" indent="-285750" eaLnBrk="1" hangingPunct="1">
              <a:spcBef>
                <a:spcPts val="1000"/>
              </a:spcBef>
              <a:buFont typeface="Arial" panose="020B0604020202020204" pitchFamily="34" charset="0"/>
              <a:buChar char="•"/>
            </a:pPr>
            <a:r>
              <a:rPr lang="en-US" altLang="en-US" sz="1600" dirty="0">
                <a:latin typeface="+mn-lt"/>
              </a:rPr>
              <a:t>No monthly premiums; varying co-payments depending on priority ranking </a:t>
            </a:r>
          </a:p>
          <a:p>
            <a:pPr marL="285750" indent="-285750" eaLnBrk="1" hangingPunct="1">
              <a:spcBef>
                <a:spcPts val="1000"/>
              </a:spcBef>
              <a:buFont typeface="Arial" panose="020B0604020202020204" pitchFamily="34" charset="0"/>
              <a:buChar char="•"/>
            </a:pPr>
            <a:r>
              <a:rPr lang="en-US" altLang="en-US" dirty="0">
                <a:latin typeface="+mn-lt"/>
              </a:rPr>
              <a:t>Separate health care system</a:t>
            </a:r>
          </a:p>
          <a:p>
            <a:pPr marL="742950" lvl="1" indent="-285750" eaLnBrk="1" hangingPunct="1">
              <a:spcBef>
                <a:spcPts val="1000"/>
              </a:spcBef>
              <a:buFont typeface="Arial" panose="020B0604020202020204" pitchFamily="34" charset="0"/>
              <a:buChar char="•"/>
            </a:pPr>
            <a:r>
              <a:rPr lang="en-US" altLang="en-US" sz="1600" dirty="0">
                <a:latin typeface="+mn-lt"/>
              </a:rPr>
              <a:t>Must use VA facilities </a:t>
            </a:r>
          </a:p>
          <a:p>
            <a:pPr marL="742950" lvl="1" indent="-285750" eaLnBrk="1" hangingPunct="1">
              <a:spcBef>
                <a:spcPts val="1000"/>
              </a:spcBef>
              <a:buFont typeface="Arial" panose="020B0604020202020204" pitchFamily="34" charset="0"/>
              <a:buChar char="•"/>
            </a:pPr>
            <a:r>
              <a:rPr lang="en-US" altLang="en-US" sz="1600" b="1" i="1" dirty="0">
                <a:latin typeface="+mn-lt"/>
              </a:rPr>
              <a:t>No coordination with Medicare</a:t>
            </a:r>
            <a:r>
              <a:rPr lang="en-US" altLang="en-US" sz="1600" dirty="0">
                <a:latin typeface="+mn-lt"/>
              </a:rPr>
              <a:t> </a:t>
            </a:r>
          </a:p>
          <a:p>
            <a:pPr marL="742950" lvl="1" indent="-285750" eaLnBrk="1" hangingPunct="1">
              <a:spcBef>
                <a:spcPts val="1000"/>
              </a:spcBef>
              <a:buFont typeface="Arial" panose="020B0604020202020204" pitchFamily="34" charset="0"/>
              <a:buChar char="•"/>
            </a:pPr>
            <a:r>
              <a:rPr lang="en-US" altLang="en-US" sz="1600" dirty="0">
                <a:latin typeface="+mn-lt"/>
              </a:rPr>
              <a:t>Medicare enrollment is optional </a:t>
            </a:r>
          </a:p>
          <a:p>
            <a:pPr marL="285750" indent="-285750" eaLnBrk="1" hangingPunct="1">
              <a:spcBef>
                <a:spcPts val="1000"/>
              </a:spcBef>
              <a:buFont typeface="Arial" panose="020B0604020202020204" pitchFamily="34" charset="0"/>
              <a:buChar char="•"/>
            </a:pPr>
            <a:r>
              <a:rPr lang="en-US" altLang="en-US" dirty="0">
                <a:latin typeface="+mn-lt"/>
              </a:rPr>
              <a:t>Rx coverage is creditable                  to Medicare Part D</a:t>
            </a:r>
          </a:p>
          <a:p>
            <a:pPr marL="285750" indent="-285750" eaLnBrk="1" hangingPunct="1">
              <a:spcBef>
                <a:spcPts val="1000"/>
              </a:spcBef>
              <a:buFont typeface="Arial" panose="020B0604020202020204" pitchFamily="34" charset="0"/>
              <a:buChar char="•"/>
            </a:pPr>
            <a:r>
              <a:rPr lang="en-US" altLang="en-US" dirty="0">
                <a:latin typeface="+mn-lt"/>
              </a:rPr>
              <a:t>1-800-827-1000, </a:t>
            </a:r>
            <a:r>
              <a:rPr lang="en-US" altLang="en-US" dirty="0">
                <a:latin typeface="+mn-lt"/>
                <a:hlinkClick r:id="rId6"/>
              </a:rPr>
              <a:t>www.va.gov</a:t>
            </a:r>
            <a:r>
              <a:rPr lang="en-US" altLang="en-US" dirty="0">
                <a:latin typeface="+mn-lt"/>
              </a:rPr>
              <a:t>, or  seek help from the county Veteran’s Service and Assistance office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a:xfrm>
            <a:off x="457200" y="304800"/>
            <a:ext cx="8229600" cy="838198"/>
          </a:xfrm>
        </p:spPr>
        <p:txBody>
          <a:bodyPr/>
          <a:lstStyle/>
          <a:p>
            <a:pPr eaLnBrk="1" hangingPunct="1"/>
            <a:r>
              <a:rPr lang="en-US" altLang="en-US" sz="4000" b="1" dirty="0">
                <a:solidFill>
                  <a:schemeClr val="accent2"/>
                </a:solidFill>
              </a:rPr>
              <a:t>Medi-Cal</a:t>
            </a:r>
            <a:r>
              <a:rPr lang="en-US" altLang="en-US" sz="4000" dirty="0">
                <a:solidFill>
                  <a:schemeClr val="accent2"/>
                </a:solidFill>
              </a:rPr>
              <a:t> </a:t>
            </a:r>
          </a:p>
        </p:txBody>
      </p:sp>
      <p:sp>
        <p:nvSpPr>
          <p:cNvPr id="89090" name="Rectangle 3"/>
          <p:cNvSpPr>
            <a:spLocks noGrp="1" noChangeArrowheads="1"/>
          </p:cNvSpPr>
          <p:nvPr>
            <p:ph type="body" idx="1"/>
          </p:nvPr>
        </p:nvSpPr>
        <p:spPr>
          <a:xfrm>
            <a:off x="2362200" y="1524000"/>
            <a:ext cx="6664693" cy="4953000"/>
          </a:xfrm>
        </p:spPr>
        <p:txBody>
          <a:bodyPr/>
          <a:lstStyle/>
          <a:p>
            <a:pPr eaLnBrk="1" hangingPunct="1">
              <a:spcBef>
                <a:spcPts val="1000"/>
              </a:spcBef>
            </a:pPr>
            <a:r>
              <a:rPr lang="en-US" altLang="en-US" sz="2400" dirty="0"/>
              <a:t>California’s version of Medicaid</a:t>
            </a:r>
          </a:p>
          <a:p>
            <a:pPr eaLnBrk="1" hangingPunct="1">
              <a:spcBef>
                <a:spcPts val="1000"/>
              </a:spcBef>
            </a:pPr>
            <a:r>
              <a:rPr lang="en-US" altLang="en-US" sz="2400" dirty="0"/>
              <a:t>For those who have low incomes and limited assets </a:t>
            </a:r>
          </a:p>
          <a:p>
            <a:pPr eaLnBrk="1" hangingPunct="1">
              <a:spcBef>
                <a:spcPts val="1000"/>
              </a:spcBef>
            </a:pPr>
            <a:r>
              <a:rPr lang="en-US" altLang="en-US" sz="2400" dirty="0"/>
              <a:t>Pays for “medically necessary” health care and treatment</a:t>
            </a:r>
          </a:p>
          <a:p>
            <a:pPr eaLnBrk="1" hangingPunct="1">
              <a:spcBef>
                <a:spcPts val="1000"/>
              </a:spcBef>
            </a:pPr>
            <a:r>
              <a:rPr lang="en-US" altLang="en-US" sz="2400" dirty="0"/>
              <a:t>Payer of last resort </a:t>
            </a:r>
          </a:p>
          <a:p>
            <a:pPr marL="0" indent="0" eaLnBrk="1" hangingPunct="1">
              <a:spcBef>
                <a:spcPts val="1000"/>
              </a:spcBef>
              <a:buNone/>
            </a:pPr>
            <a:endParaRPr lang="en-US" altLang="en-US" sz="800" dirty="0"/>
          </a:p>
          <a:p>
            <a:pPr eaLnBrk="1" hangingPunct="1">
              <a:spcBef>
                <a:spcPts val="1000"/>
              </a:spcBef>
            </a:pPr>
            <a:r>
              <a:rPr lang="en-US" altLang="en-US" sz="2200" dirty="0"/>
              <a:t>Income limits for aged, blind, disabled:</a:t>
            </a:r>
          </a:p>
          <a:p>
            <a:pPr marL="0" indent="0" eaLnBrk="1" hangingPunct="1">
              <a:spcBef>
                <a:spcPts val="1000"/>
              </a:spcBef>
              <a:buNone/>
            </a:pPr>
            <a:r>
              <a:rPr lang="en-US" altLang="en-US" sz="2400" b="1" dirty="0"/>
              <a:t>     </a:t>
            </a:r>
            <a:r>
              <a:rPr lang="en-US" altLang="en-US" sz="2000" dirty="0"/>
              <a:t>-</a:t>
            </a:r>
            <a:r>
              <a:rPr lang="en-US" altLang="en-US" sz="2000" b="1" dirty="0"/>
              <a:t> $1,696/individual and $2,287/couple</a:t>
            </a:r>
          </a:p>
          <a:p>
            <a:pPr eaLnBrk="1" hangingPunct="1">
              <a:spcBef>
                <a:spcPts val="1000"/>
              </a:spcBef>
            </a:pPr>
            <a:r>
              <a:rPr lang="en-US" altLang="en-US" sz="2200" dirty="0"/>
              <a:t>Asset limits for Medi-Cal:</a:t>
            </a:r>
          </a:p>
          <a:p>
            <a:pPr marL="457200" lvl="1" indent="0" eaLnBrk="1" hangingPunct="1">
              <a:spcBef>
                <a:spcPts val="1000"/>
              </a:spcBef>
              <a:buNone/>
            </a:pPr>
            <a:r>
              <a:rPr lang="en-US" altLang="en-US" sz="2000" dirty="0"/>
              <a:t>- </a:t>
            </a:r>
            <a:r>
              <a:rPr lang="en-US" altLang="en-US" sz="2000" b="1" dirty="0"/>
              <a:t>$130,000/individual; $195,000/couple </a:t>
            </a:r>
          </a:p>
        </p:txBody>
      </p:sp>
      <p:sp>
        <p:nvSpPr>
          <p:cNvPr id="89091" name="Line 4"/>
          <p:cNvSpPr>
            <a:spLocks noChangeShapeType="1"/>
          </p:cNvSpPr>
          <p:nvPr/>
        </p:nvSpPr>
        <p:spPr bwMode="auto">
          <a:xfrm>
            <a:off x="228600" y="1295400"/>
            <a:ext cx="8686800" cy="0"/>
          </a:xfrm>
          <a:prstGeom prst="line">
            <a:avLst/>
          </a:prstGeom>
          <a:noFill/>
          <a:ln w="38100">
            <a:solidFill>
              <a:srgbClr val="008080"/>
            </a:solidFill>
            <a:round/>
            <a:headEnd/>
            <a:tailEnd/>
          </a:ln>
        </p:spPr>
        <p:txBody>
          <a:bodyPr/>
          <a:lstStyle/>
          <a:p>
            <a:endParaRPr lang="en-US"/>
          </a:p>
        </p:txBody>
      </p:sp>
      <p:pic>
        <p:nvPicPr>
          <p:cNvPr id="89092" name="Picture 5" descr="MP900145117[1]"/>
          <p:cNvPicPr>
            <a:picLocks noChangeAspect="1" noChangeArrowheads="1"/>
          </p:cNvPicPr>
          <p:nvPr/>
        </p:nvPicPr>
        <p:blipFill>
          <a:blip r:embed="rId3"/>
          <a:srcRect/>
          <a:stretch>
            <a:fillRect/>
          </a:stretch>
        </p:blipFill>
        <p:spPr bwMode="auto">
          <a:xfrm>
            <a:off x="304800" y="1828800"/>
            <a:ext cx="1828800" cy="4419600"/>
          </a:xfrm>
          <a:prstGeom prst="rect">
            <a:avLst/>
          </a:prstGeom>
          <a:noFill/>
          <a:ln w="9525">
            <a:noFill/>
            <a:miter lim="800000"/>
            <a:headEnd/>
            <a:tailEnd/>
          </a:ln>
        </p:spPr>
      </p:pic>
      <p:sp>
        <p:nvSpPr>
          <p:cNvPr id="2" name="Slide Number Placeholder 1">
            <a:extLst>
              <a:ext uri="{FF2B5EF4-FFF2-40B4-BE49-F238E27FC236}">
                <a16:creationId xmlns:a16="http://schemas.microsoft.com/office/drawing/2014/main" id="{4E7925E1-75AA-4FD1-BE4B-EA57718F6656}"/>
              </a:ext>
            </a:extLst>
          </p:cNvPr>
          <p:cNvSpPr>
            <a:spLocks noGrp="1"/>
          </p:cNvSpPr>
          <p:nvPr>
            <p:ph type="sldNum" sz="quarter" idx="12"/>
          </p:nvPr>
        </p:nvSpPr>
        <p:spPr>
          <a:xfrm>
            <a:off x="8458200" y="6435725"/>
            <a:ext cx="457200" cy="269875"/>
          </a:xfrm>
        </p:spPr>
        <p:txBody>
          <a:bodyPr/>
          <a:lstStyle/>
          <a:p>
            <a:pPr>
              <a:defRPr/>
            </a:pPr>
            <a:fld id="{9A2081BC-7D70-45BF-97AF-F346EB39F6EA}" type="slidenum">
              <a:rPr lang="en-US" sz="1000" smtClean="0"/>
              <a:pPr>
                <a:defRPr/>
              </a:pPr>
              <a:t>33</a:t>
            </a:fld>
            <a:endParaRPr lang="en-US" sz="10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ChangeArrowheads="1"/>
          </p:cNvSpPr>
          <p:nvPr>
            <p:ph type="title"/>
          </p:nvPr>
        </p:nvSpPr>
        <p:spPr>
          <a:xfrm>
            <a:off x="457200" y="304800"/>
            <a:ext cx="8229600" cy="914396"/>
          </a:xfrm>
        </p:spPr>
        <p:txBody>
          <a:bodyPr/>
          <a:lstStyle/>
          <a:p>
            <a:pPr eaLnBrk="1" hangingPunct="1"/>
            <a:r>
              <a:rPr lang="en-US" altLang="en-US" sz="4000" b="1" dirty="0">
                <a:solidFill>
                  <a:schemeClr val="accent2"/>
                </a:solidFill>
              </a:rPr>
              <a:t>Medicare Savings Programs</a:t>
            </a:r>
            <a:r>
              <a:rPr lang="en-US" altLang="en-US" sz="4000" dirty="0">
                <a:solidFill>
                  <a:schemeClr val="accent2"/>
                </a:solidFill>
              </a:rPr>
              <a:t> </a:t>
            </a:r>
          </a:p>
        </p:txBody>
      </p:sp>
      <p:sp>
        <p:nvSpPr>
          <p:cNvPr id="93186" name="Rectangle 3"/>
          <p:cNvSpPr>
            <a:spLocks noGrp="1" noChangeArrowheads="1"/>
          </p:cNvSpPr>
          <p:nvPr>
            <p:ph type="body" idx="1"/>
          </p:nvPr>
        </p:nvSpPr>
        <p:spPr>
          <a:xfrm>
            <a:off x="457200" y="1676400"/>
            <a:ext cx="8229600" cy="4525963"/>
          </a:xfrm>
        </p:spPr>
        <p:txBody>
          <a:bodyPr/>
          <a:lstStyle/>
          <a:p>
            <a:pPr eaLnBrk="1" hangingPunct="1">
              <a:buFontTx/>
              <a:buNone/>
            </a:pPr>
            <a:r>
              <a:rPr lang="en-US" altLang="en-US" dirty="0"/>
              <a:t>Federal programs for those who have low incomes and limited assets:</a:t>
            </a:r>
          </a:p>
          <a:p>
            <a:pPr eaLnBrk="1" hangingPunct="1"/>
            <a:endParaRPr lang="en-US" altLang="en-US" dirty="0"/>
          </a:p>
          <a:p>
            <a:pPr eaLnBrk="1" hangingPunct="1"/>
            <a:r>
              <a:rPr lang="en-US" altLang="en-US" sz="2800" u="sng" dirty="0"/>
              <a:t>Qualified Medicare Beneficiary (QMB)</a:t>
            </a:r>
          </a:p>
          <a:p>
            <a:pPr lvl="1" eaLnBrk="1" hangingPunct="1"/>
            <a:r>
              <a:rPr lang="en-US" altLang="en-US" sz="2400" dirty="0"/>
              <a:t>Pays Medicare Part A &amp; B premiums, deductibles, and co-insurances </a:t>
            </a:r>
          </a:p>
          <a:p>
            <a:pPr lvl="1" eaLnBrk="1" hangingPunct="1"/>
            <a:r>
              <a:rPr lang="en-US" altLang="en-US" sz="2400" dirty="0"/>
              <a:t>Income Limits: </a:t>
            </a:r>
            <a:r>
              <a:rPr lang="en-US" altLang="en-US" sz="2400" b="1" dirty="0">
                <a:solidFill>
                  <a:schemeClr val="accent2"/>
                </a:solidFill>
              </a:rPr>
              <a:t>$1,215 (single); $1,643 (couple)</a:t>
            </a:r>
          </a:p>
          <a:p>
            <a:pPr lvl="1" eaLnBrk="1" hangingPunct="1"/>
            <a:r>
              <a:rPr lang="en-US" altLang="en-US" sz="2400" dirty="0"/>
              <a:t>Asset Limits: </a:t>
            </a:r>
            <a:r>
              <a:rPr lang="en-US" altLang="en-US" sz="2400" b="1" dirty="0">
                <a:solidFill>
                  <a:schemeClr val="accent2"/>
                </a:solidFill>
              </a:rPr>
              <a:t>$130,000 (single); $195,000 (couple)</a:t>
            </a:r>
          </a:p>
        </p:txBody>
      </p:sp>
      <p:sp>
        <p:nvSpPr>
          <p:cNvPr id="93187" name="Line 4"/>
          <p:cNvSpPr>
            <a:spLocks noChangeShapeType="1"/>
          </p:cNvSpPr>
          <p:nvPr/>
        </p:nvSpPr>
        <p:spPr bwMode="auto">
          <a:xfrm>
            <a:off x="228600" y="1295400"/>
            <a:ext cx="8686800" cy="0"/>
          </a:xfrm>
          <a:prstGeom prst="line">
            <a:avLst/>
          </a:prstGeom>
          <a:noFill/>
          <a:ln w="38100">
            <a:solidFill>
              <a:srgbClr val="008080"/>
            </a:solidFill>
            <a:round/>
            <a:headEnd/>
            <a:tailEnd/>
          </a:ln>
        </p:spPr>
        <p:txBody>
          <a:bodyPr/>
          <a:lstStyle/>
          <a:p>
            <a:endParaRPr lang="en-US"/>
          </a:p>
        </p:txBody>
      </p:sp>
      <p:pic>
        <p:nvPicPr>
          <p:cNvPr id="93188" name="Picture 5" descr="MC900431631[1]"/>
          <p:cNvPicPr>
            <a:picLocks noChangeAspect="1" noChangeArrowheads="1"/>
          </p:cNvPicPr>
          <p:nvPr/>
        </p:nvPicPr>
        <p:blipFill>
          <a:blip r:embed="rId3"/>
          <a:srcRect/>
          <a:stretch>
            <a:fillRect/>
          </a:stretch>
        </p:blipFill>
        <p:spPr bwMode="auto">
          <a:xfrm>
            <a:off x="6858000" y="2322513"/>
            <a:ext cx="1562100" cy="1562100"/>
          </a:xfrm>
          <a:prstGeom prst="rect">
            <a:avLst/>
          </a:prstGeom>
          <a:noFill/>
          <a:ln w="9525">
            <a:noFill/>
            <a:miter lim="800000"/>
            <a:headEnd/>
            <a:tailEnd/>
          </a:ln>
        </p:spPr>
      </p:pic>
      <p:sp>
        <p:nvSpPr>
          <p:cNvPr id="2" name="Slide Number Placeholder 1">
            <a:extLst>
              <a:ext uri="{FF2B5EF4-FFF2-40B4-BE49-F238E27FC236}">
                <a16:creationId xmlns:a16="http://schemas.microsoft.com/office/drawing/2014/main" id="{5B795F21-DC49-4E12-A111-53B4629D9614}"/>
              </a:ext>
            </a:extLst>
          </p:cNvPr>
          <p:cNvSpPr>
            <a:spLocks noGrp="1"/>
          </p:cNvSpPr>
          <p:nvPr>
            <p:ph type="sldNum" sz="quarter" idx="12"/>
          </p:nvPr>
        </p:nvSpPr>
        <p:spPr>
          <a:xfrm>
            <a:off x="8534400" y="6473825"/>
            <a:ext cx="381000" cy="307975"/>
          </a:xfrm>
        </p:spPr>
        <p:txBody>
          <a:bodyPr/>
          <a:lstStyle/>
          <a:p>
            <a:pPr>
              <a:defRPr/>
            </a:pPr>
            <a:fld id="{9A2081BC-7D70-45BF-97AF-F346EB39F6EA}" type="slidenum">
              <a:rPr lang="en-US" sz="1000" smtClean="0"/>
              <a:pPr>
                <a:defRPr/>
              </a:pPr>
              <a:t>34</a:t>
            </a:fld>
            <a:endParaRPr lang="en-US" sz="10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p:nvPr>
        </p:nvSpPr>
        <p:spPr>
          <a:xfrm>
            <a:off x="457200" y="304800"/>
            <a:ext cx="8229600" cy="838194"/>
          </a:xfrm>
        </p:spPr>
        <p:txBody>
          <a:bodyPr/>
          <a:lstStyle/>
          <a:p>
            <a:pPr eaLnBrk="1" hangingPunct="1"/>
            <a:r>
              <a:rPr lang="en-US" altLang="en-US" sz="4000" b="1" dirty="0">
                <a:solidFill>
                  <a:schemeClr val="accent2"/>
                </a:solidFill>
              </a:rPr>
              <a:t>Medicare Savings Programs</a:t>
            </a:r>
            <a:r>
              <a:rPr lang="en-US" altLang="en-US" sz="4000" dirty="0">
                <a:solidFill>
                  <a:schemeClr val="accent2"/>
                </a:solidFill>
              </a:rPr>
              <a:t> </a:t>
            </a:r>
          </a:p>
        </p:txBody>
      </p:sp>
      <p:sp>
        <p:nvSpPr>
          <p:cNvPr id="95234" name="Rectangle 3"/>
          <p:cNvSpPr>
            <a:spLocks noGrp="1" noChangeArrowheads="1"/>
          </p:cNvSpPr>
          <p:nvPr>
            <p:ph type="body" idx="1"/>
          </p:nvPr>
        </p:nvSpPr>
        <p:spPr>
          <a:xfrm>
            <a:off x="304800" y="1676400"/>
            <a:ext cx="8382000" cy="4876798"/>
          </a:xfrm>
        </p:spPr>
        <p:txBody>
          <a:bodyPr/>
          <a:lstStyle/>
          <a:p>
            <a:pPr eaLnBrk="1" hangingPunct="1"/>
            <a:r>
              <a:rPr lang="en-US" altLang="en-US" sz="2800" u="sng" dirty="0"/>
              <a:t>Specified Low Income Beneficiary (SLMB)</a:t>
            </a:r>
          </a:p>
          <a:p>
            <a:pPr lvl="1" eaLnBrk="1" hangingPunct="1"/>
            <a:r>
              <a:rPr lang="en-US" altLang="en-US" sz="2400" dirty="0"/>
              <a:t>Pays Medicare Part B premium</a:t>
            </a:r>
          </a:p>
          <a:p>
            <a:pPr lvl="1" eaLnBrk="1" hangingPunct="1"/>
            <a:r>
              <a:rPr lang="en-US" altLang="en-US" sz="2400" dirty="0"/>
              <a:t>Income Limits: </a:t>
            </a:r>
            <a:r>
              <a:rPr lang="en-US" altLang="en-US" sz="2400" b="1">
                <a:solidFill>
                  <a:schemeClr val="accent2"/>
                </a:solidFill>
              </a:rPr>
              <a:t>$1,458 </a:t>
            </a:r>
            <a:r>
              <a:rPr lang="en-US" altLang="en-US" sz="2400" b="1" dirty="0">
                <a:solidFill>
                  <a:schemeClr val="accent2"/>
                </a:solidFill>
              </a:rPr>
              <a:t>(single); $1,972 (couple)</a:t>
            </a:r>
            <a:endParaRPr lang="en-US" altLang="en-US" sz="2400" dirty="0">
              <a:solidFill>
                <a:schemeClr val="accent2"/>
              </a:solidFill>
            </a:endParaRPr>
          </a:p>
          <a:p>
            <a:pPr lvl="1" eaLnBrk="1" hangingPunct="1"/>
            <a:r>
              <a:rPr lang="en-US" altLang="en-US" sz="2400" dirty="0"/>
              <a:t>Asset Limits: </a:t>
            </a:r>
            <a:r>
              <a:rPr lang="en-US" altLang="en-US" sz="2400" b="1" dirty="0">
                <a:solidFill>
                  <a:schemeClr val="accent2"/>
                </a:solidFill>
              </a:rPr>
              <a:t>$130,000 (single); $195,000 (couple)</a:t>
            </a:r>
          </a:p>
          <a:p>
            <a:pPr marL="457200" lvl="1" indent="0" eaLnBrk="1" hangingPunct="1">
              <a:buNone/>
            </a:pPr>
            <a:endParaRPr lang="en-US" altLang="en-US" sz="2400" dirty="0">
              <a:solidFill>
                <a:schemeClr val="accent2"/>
              </a:solidFill>
            </a:endParaRPr>
          </a:p>
          <a:p>
            <a:pPr eaLnBrk="1" hangingPunct="1"/>
            <a:r>
              <a:rPr lang="en-US" altLang="en-US" sz="2800" u="sng" dirty="0"/>
              <a:t>Qualified Individual 1 Program (QI-1)</a:t>
            </a:r>
          </a:p>
          <a:p>
            <a:pPr lvl="1" eaLnBrk="1" hangingPunct="1"/>
            <a:r>
              <a:rPr lang="en-US" altLang="en-US" sz="2400" dirty="0"/>
              <a:t>Pays Medicare Part B premium</a:t>
            </a:r>
          </a:p>
          <a:p>
            <a:pPr lvl="1" eaLnBrk="1" hangingPunct="1"/>
            <a:r>
              <a:rPr lang="en-US" altLang="en-US" sz="2400" dirty="0"/>
              <a:t>Income Limits: </a:t>
            </a:r>
            <a:r>
              <a:rPr lang="en-US" altLang="en-US" sz="2400" b="1" dirty="0">
                <a:solidFill>
                  <a:schemeClr val="accent2"/>
                </a:solidFill>
              </a:rPr>
              <a:t>$1,640 (single); $2,219 (couple)</a:t>
            </a:r>
            <a:endParaRPr lang="en-US" altLang="en-US" sz="2400" dirty="0">
              <a:solidFill>
                <a:schemeClr val="accent2"/>
              </a:solidFill>
            </a:endParaRPr>
          </a:p>
          <a:p>
            <a:pPr lvl="1" eaLnBrk="1" hangingPunct="1"/>
            <a:r>
              <a:rPr lang="en-US" altLang="en-US" sz="2400" dirty="0"/>
              <a:t>Asset Limits: </a:t>
            </a:r>
            <a:r>
              <a:rPr lang="en-US" altLang="en-US" sz="2400" b="1" dirty="0">
                <a:solidFill>
                  <a:schemeClr val="accent2"/>
                </a:solidFill>
              </a:rPr>
              <a:t>$130,000 (single); $195,000 (couple)</a:t>
            </a:r>
            <a:endParaRPr lang="en-US" altLang="en-US" sz="2400" b="1" dirty="0">
              <a:solidFill>
                <a:schemeClr val="accent2"/>
              </a:solidFill>
              <a:latin typeface="Bookman Old Style" pitchFamily="18" charset="0"/>
            </a:endParaRPr>
          </a:p>
        </p:txBody>
      </p:sp>
      <p:sp>
        <p:nvSpPr>
          <p:cNvPr id="95235" name="Line 4"/>
          <p:cNvSpPr>
            <a:spLocks noChangeShapeType="1"/>
          </p:cNvSpPr>
          <p:nvPr/>
        </p:nvSpPr>
        <p:spPr bwMode="auto">
          <a:xfrm>
            <a:off x="228600" y="1295400"/>
            <a:ext cx="8686800" cy="0"/>
          </a:xfrm>
          <a:prstGeom prst="line">
            <a:avLst/>
          </a:prstGeom>
          <a:noFill/>
          <a:ln w="38100">
            <a:solidFill>
              <a:srgbClr val="008080"/>
            </a:solidFill>
            <a:round/>
            <a:headEnd/>
            <a:tailEnd/>
          </a:ln>
        </p:spPr>
        <p:txBody>
          <a:bodyPr/>
          <a:lstStyle/>
          <a:p>
            <a:endParaRPr lang="en-US"/>
          </a:p>
        </p:txBody>
      </p:sp>
      <p:sp>
        <p:nvSpPr>
          <p:cNvPr id="2" name="Slide Number Placeholder 1">
            <a:extLst>
              <a:ext uri="{FF2B5EF4-FFF2-40B4-BE49-F238E27FC236}">
                <a16:creationId xmlns:a16="http://schemas.microsoft.com/office/drawing/2014/main" id="{FEA5C7D2-4CA8-480E-95B4-315F65D8AAC4}"/>
              </a:ext>
            </a:extLst>
          </p:cNvPr>
          <p:cNvSpPr>
            <a:spLocks noGrp="1"/>
          </p:cNvSpPr>
          <p:nvPr>
            <p:ph type="sldNum" sz="quarter" idx="12"/>
          </p:nvPr>
        </p:nvSpPr>
        <p:spPr>
          <a:xfrm>
            <a:off x="8534400" y="6473825"/>
            <a:ext cx="381000" cy="307975"/>
          </a:xfrm>
        </p:spPr>
        <p:txBody>
          <a:bodyPr/>
          <a:lstStyle/>
          <a:p>
            <a:pPr>
              <a:defRPr/>
            </a:pPr>
            <a:fld id="{9A2081BC-7D70-45BF-97AF-F346EB39F6EA}" type="slidenum">
              <a:rPr lang="en-US" sz="1000" smtClean="0"/>
              <a:pPr>
                <a:defRPr/>
              </a:pPr>
              <a:t>35</a:t>
            </a:fld>
            <a:endParaRPr lang="en-US" sz="10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nvPr>
        </p:nvSpPr>
        <p:spPr/>
        <p:txBody>
          <a:bodyPr/>
          <a:lstStyle/>
          <a:p>
            <a:r>
              <a:rPr lang="en-US" sz="3200" b="1" dirty="0">
                <a:solidFill>
                  <a:schemeClr val="accent2"/>
                </a:solidFill>
              </a:rPr>
              <a:t>Balance Billing </a:t>
            </a:r>
            <a:br>
              <a:rPr lang="en-US" sz="3200" b="1" dirty="0">
                <a:solidFill>
                  <a:schemeClr val="accent2"/>
                </a:solidFill>
              </a:rPr>
            </a:br>
            <a:r>
              <a:rPr lang="en-US" sz="3200" b="1" dirty="0">
                <a:solidFill>
                  <a:schemeClr val="accent2"/>
                </a:solidFill>
              </a:rPr>
              <a:t>Not Allowed for Full Duals</a:t>
            </a:r>
          </a:p>
        </p:txBody>
      </p:sp>
      <p:sp>
        <p:nvSpPr>
          <p:cNvPr id="3" name="Text Placeholder 2"/>
          <p:cNvSpPr>
            <a:spLocks noGrp="1"/>
          </p:cNvSpPr>
          <p:nvPr>
            <p:ph type="body" idx="4294967295"/>
          </p:nvPr>
        </p:nvSpPr>
        <p:spPr>
          <a:xfrm>
            <a:off x="304800" y="1676400"/>
            <a:ext cx="8229600" cy="4953000"/>
          </a:xfrm>
          <a:ln>
            <a:solidFill>
              <a:schemeClr val="accent1"/>
            </a:solidFill>
          </a:ln>
        </p:spPr>
        <p:txBody>
          <a:bodyPr/>
          <a:lstStyle/>
          <a:p>
            <a:pPr marL="0" indent="0">
              <a:buNone/>
              <a:defRPr/>
            </a:pPr>
            <a:r>
              <a:rPr lang="en-US" sz="2200" dirty="0"/>
              <a:t>Can your provider bill you if you have Medicare and Medi-Cal and/or the Medicare Savings Program called QMB?</a:t>
            </a:r>
          </a:p>
          <a:p>
            <a:pPr marL="0" indent="0">
              <a:buNone/>
              <a:defRPr/>
            </a:pPr>
            <a:endParaRPr lang="en-US" sz="2200" dirty="0"/>
          </a:p>
          <a:p>
            <a:pPr lvl="1">
              <a:buFont typeface="Wingdings" panose="05000000000000000000" pitchFamily="2" charset="2"/>
              <a:buChar char="Ø"/>
              <a:defRPr/>
            </a:pPr>
            <a:r>
              <a:rPr lang="en-US" sz="2000" dirty="0"/>
              <a:t>This is called </a:t>
            </a:r>
            <a:r>
              <a:rPr lang="en-US" sz="2000" b="1" dirty="0"/>
              <a:t>“Balance Billing” </a:t>
            </a:r>
            <a:r>
              <a:rPr lang="en-US" sz="2000" dirty="0"/>
              <a:t>and is </a:t>
            </a:r>
            <a:r>
              <a:rPr lang="en-US" sz="2000" b="1" dirty="0"/>
              <a:t>not allowed</a:t>
            </a:r>
            <a:r>
              <a:rPr lang="en-US" sz="2000" dirty="0"/>
              <a:t>.</a:t>
            </a:r>
          </a:p>
          <a:p>
            <a:pPr lvl="1">
              <a:buFont typeface="Wingdings" panose="05000000000000000000" pitchFamily="2" charset="2"/>
              <a:buChar char="Ø"/>
              <a:defRPr/>
            </a:pPr>
            <a:r>
              <a:rPr lang="en-US" sz="2000" dirty="0"/>
              <a:t>Some providers are not aware that they cannot bill for deductibles, co-payments, or co-insurance.</a:t>
            </a:r>
          </a:p>
          <a:p>
            <a:pPr lvl="1">
              <a:buFont typeface="Wingdings" panose="05000000000000000000" pitchFamily="2" charset="2"/>
              <a:buChar char="Ø"/>
              <a:defRPr/>
            </a:pPr>
            <a:r>
              <a:rPr lang="en-US" sz="2000" dirty="0"/>
              <a:t>Federal and State laws say that Medicare and Medi-Cal payments received by the provider must be considered </a:t>
            </a:r>
          </a:p>
          <a:p>
            <a:pPr marL="457200" lvl="1" indent="0">
              <a:buNone/>
              <a:defRPr/>
            </a:pPr>
            <a:r>
              <a:rPr lang="en-US" sz="2000" dirty="0"/>
              <a:t>    payment in full.</a:t>
            </a:r>
          </a:p>
          <a:p>
            <a:pPr lvl="1">
              <a:buFont typeface="Wingdings" panose="05000000000000000000" pitchFamily="2" charset="2"/>
              <a:buChar char="Ø"/>
              <a:defRPr/>
            </a:pPr>
            <a:r>
              <a:rPr lang="en-US" sz="2000" dirty="0"/>
              <a:t>You have no legal obligation to pay anything further for any Medicare cost sharing. </a:t>
            </a:r>
          </a:p>
          <a:p>
            <a:pPr lvl="2">
              <a:buFont typeface="Wingdings" panose="05000000000000000000" pitchFamily="2" charset="2"/>
              <a:buChar char="Ø"/>
              <a:defRPr/>
            </a:pPr>
            <a:r>
              <a:rPr lang="en-US" sz="2000" dirty="0"/>
              <a:t>But </a:t>
            </a:r>
            <a:r>
              <a:rPr lang="en-US" sz="2000" b="1" dirty="0"/>
              <a:t>do not ignore the bills </a:t>
            </a:r>
            <a:r>
              <a:rPr lang="en-US" sz="2000" dirty="0"/>
              <a:t>that may come;</a:t>
            </a:r>
          </a:p>
          <a:p>
            <a:pPr marL="914400" lvl="2" indent="0">
              <a:buFontTx/>
              <a:buNone/>
              <a:defRPr/>
            </a:pPr>
            <a:r>
              <a:rPr lang="en-US" sz="2000" dirty="0"/>
              <a:t>   talk to the doctor’s office or </a:t>
            </a:r>
            <a:r>
              <a:rPr lang="en-US" sz="2000" b="1" dirty="0"/>
              <a:t>call HICAP </a:t>
            </a:r>
            <a:r>
              <a:rPr lang="en-US" sz="2000" dirty="0"/>
              <a:t>for help.</a:t>
            </a:r>
          </a:p>
          <a:p>
            <a:pPr lvl="1">
              <a:buFont typeface="Wingdings" panose="05000000000000000000" pitchFamily="2" charset="2"/>
              <a:buChar char="Ø"/>
              <a:defRPr/>
            </a:pPr>
            <a:endParaRPr lang="en-US" sz="2000" dirty="0">
              <a:latin typeface="Bookman Old Style" pitchFamily="18" charset="0"/>
            </a:endParaRPr>
          </a:p>
          <a:p>
            <a:pPr lvl="1">
              <a:buFont typeface="Wingdings" panose="05000000000000000000" pitchFamily="2" charset="2"/>
              <a:buChar char="Ø"/>
              <a:defRPr/>
            </a:pPr>
            <a:endParaRPr lang="en-US" sz="2400" dirty="0"/>
          </a:p>
          <a:p>
            <a:pPr>
              <a:buFont typeface="Wingdings" panose="05000000000000000000" pitchFamily="2" charset="2"/>
              <a:buChar char="Ø"/>
              <a:defRPr/>
            </a:pPr>
            <a:endParaRPr lang="en-US" dirty="0"/>
          </a:p>
          <a:p>
            <a:pPr>
              <a:defRPr/>
            </a:pPr>
            <a:endParaRPr lang="en-US" dirty="0"/>
          </a:p>
        </p:txBody>
      </p:sp>
      <p:pic>
        <p:nvPicPr>
          <p:cNvPr id="97283" name="Picture 2" descr="C:\Users\jvandeusen\AppData\Local\Microsoft\Windows\Temporary Internet Files\Content.IE5\RVPHP08W\worried-30148_640[1].png"/>
          <p:cNvPicPr>
            <a:picLocks noChangeAspect="1" noChangeArrowheads="1"/>
          </p:cNvPicPr>
          <p:nvPr/>
        </p:nvPicPr>
        <p:blipFill>
          <a:blip r:embed="rId3"/>
          <a:srcRect/>
          <a:stretch>
            <a:fillRect/>
          </a:stretch>
        </p:blipFill>
        <p:spPr bwMode="auto">
          <a:xfrm>
            <a:off x="7810500" y="4279528"/>
            <a:ext cx="1143000" cy="2286000"/>
          </a:xfrm>
          <a:prstGeom prst="rect">
            <a:avLst/>
          </a:prstGeom>
          <a:noFill/>
          <a:ln w="9525">
            <a:noFill/>
            <a:miter lim="800000"/>
            <a:headEnd/>
            <a:tailEnd/>
          </a:ln>
        </p:spPr>
      </p:pic>
      <p:sp>
        <p:nvSpPr>
          <p:cNvPr id="2" name="Slide Number Placeholder 1">
            <a:extLst>
              <a:ext uri="{FF2B5EF4-FFF2-40B4-BE49-F238E27FC236}">
                <a16:creationId xmlns:a16="http://schemas.microsoft.com/office/drawing/2014/main" id="{FE3BF6F4-5B9E-41E1-9472-D4A8D97B62E3}"/>
              </a:ext>
            </a:extLst>
          </p:cNvPr>
          <p:cNvSpPr>
            <a:spLocks noGrp="1"/>
          </p:cNvSpPr>
          <p:nvPr>
            <p:ph type="sldNum" sz="quarter" idx="12"/>
          </p:nvPr>
        </p:nvSpPr>
        <p:spPr>
          <a:xfrm>
            <a:off x="8382000" y="6473825"/>
            <a:ext cx="533400" cy="231775"/>
          </a:xfrm>
        </p:spPr>
        <p:txBody>
          <a:bodyPr/>
          <a:lstStyle/>
          <a:p>
            <a:pPr>
              <a:defRPr/>
            </a:pPr>
            <a:fld id="{4F09F4BD-1DFA-43CF-B9C0-28F4D13D48DE}" type="slidenum">
              <a:rPr lang="en-US" sz="1000" smtClean="0"/>
              <a:pPr>
                <a:defRPr/>
              </a:pPr>
              <a:t>36</a:t>
            </a:fld>
            <a:endParaRPr lang="en-US" sz="1000" dirty="0"/>
          </a:p>
        </p:txBody>
      </p:sp>
      <p:sp>
        <p:nvSpPr>
          <p:cNvPr id="4" name="Line 4">
            <a:extLst>
              <a:ext uri="{FF2B5EF4-FFF2-40B4-BE49-F238E27FC236}">
                <a16:creationId xmlns:a16="http://schemas.microsoft.com/office/drawing/2014/main" id="{B93F3ADF-E4F9-AFE1-EE6E-D6547BFFEAE4}"/>
              </a:ext>
            </a:extLst>
          </p:cNvPr>
          <p:cNvSpPr>
            <a:spLocks noChangeShapeType="1"/>
          </p:cNvSpPr>
          <p:nvPr/>
        </p:nvSpPr>
        <p:spPr bwMode="auto">
          <a:xfrm>
            <a:off x="228600" y="1371600"/>
            <a:ext cx="8686800" cy="0"/>
          </a:xfrm>
          <a:prstGeom prst="line">
            <a:avLst/>
          </a:prstGeom>
          <a:noFill/>
          <a:ln w="38100">
            <a:solidFill>
              <a:srgbClr val="008080"/>
            </a:solidFill>
            <a:round/>
            <a:headEnd/>
            <a:tailEnd/>
          </a:ln>
        </p:spPr>
        <p:txBody>
          <a:bodyPr/>
          <a:lstStyle/>
          <a:p>
            <a:endParaRPr lang="en-US"/>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p:nvPr>
        </p:nvSpPr>
        <p:spPr>
          <a:xfrm>
            <a:off x="457200" y="304800"/>
            <a:ext cx="8229600" cy="1143000"/>
          </a:xfrm>
        </p:spPr>
        <p:txBody>
          <a:bodyPr/>
          <a:lstStyle/>
          <a:p>
            <a:pPr eaLnBrk="1" hangingPunct="1"/>
            <a:r>
              <a:rPr lang="en-US" altLang="en-US" sz="4000" b="1" dirty="0">
                <a:solidFill>
                  <a:schemeClr val="accent2"/>
                </a:solidFill>
              </a:rPr>
              <a:t>A Word About Medicare Fraud</a:t>
            </a:r>
            <a:r>
              <a:rPr lang="en-US" altLang="en-US" sz="4000" dirty="0">
                <a:solidFill>
                  <a:schemeClr val="accent2"/>
                </a:solidFill>
              </a:rPr>
              <a:t> </a:t>
            </a:r>
          </a:p>
        </p:txBody>
      </p:sp>
      <p:sp>
        <p:nvSpPr>
          <p:cNvPr id="99330" name="Rectangle 3"/>
          <p:cNvSpPr>
            <a:spLocks noGrp="1" noChangeArrowheads="1"/>
          </p:cNvSpPr>
          <p:nvPr>
            <p:ph type="body" idx="1"/>
          </p:nvPr>
        </p:nvSpPr>
        <p:spPr>
          <a:xfrm>
            <a:off x="152400" y="1524000"/>
            <a:ext cx="4495800" cy="4525963"/>
          </a:xfrm>
        </p:spPr>
        <p:txBody>
          <a:bodyPr/>
          <a:lstStyle/>
          <a:p>
            <a:pPr eaLnBrk="1" hangingPunct="1"/>
            <a:r>
              <a:rPr lang="en-US" altLang="en-US" sz="2000" dirty="0"/>
              <a:t>Every year the Medicare program loses </a:t>
            </a:r>
            <a:r>
              <a:rPr lang="en-US" altLang="en-US" sz="2000" b="1" dirty="0"/>
              <a:t>billions</a:t>
            </a:r>
            <a:r>
              <a:rPr lang="en-US" altLang="en-US" sz="2000" dirty="0"/>
              <a:t> of dollars to waste, fraud, and abuse</a:t>
            </a:r>
          </a:p>
          <a:p>
            <a:pPr lvl="1" eaLnBrk="1" hangingPunct="1"/>
            <a:r>
              <a:rPr lang="en-US" altLang="en-US" sz="1800" dirty="0"/>
              <a:t>Estimated at 10% of annual budget </a:t>
            </a:r>
          </a:p>
          <a:p>
            <a:pPr marL="457200" lvl="1" indent="0" eaLnBrk="1" hangingPunct="1">
              <a:buNone/>
            </a:pPr>
            <a:endParaRPr lang="en-US" altLang="en-US" sz="2400" dirty="0"/>
          </a:p>
          <a:p>
            <a:pPr eaLnBrk="1" hangingPunct="1"/>
            <a:r>
              <a:rPr lang="en-US" altLang="en-US" sz="2000" dirty="0"/>
              <a:t>Fraud Fighting Efforts:</a:t>
            </a:r>
          </a:p>
          <a:p>
            <a:pPr lvl="1" eaLnBrk="1" hangingPunct="1"/>
            <a:r>
              <a:rPr lang="en-US" altLang="en-US" sz="1800" dirty="0"/>
              <a:t>Federal Task Force = HEAT </a:t>
            </a:r>
          </a:p>
          <a:p>
            <a:pPr lvl="1" eaLnBrk="1" hangingPunct="1">
              <a:buFontTx/>
              <a:buNone/>
            </a:pPr>
            <a:r>
              <a:rPr lang="en-US" altLang="en-US" sz="1800" dirty="0"/>
              <a:t>	</a:t>
            </a:r>
            <a:r>
              <a:rPr lang="en-US" altLang="en-US" sz="1800" dirty="0">
                <a:hlinkClick r:id="rId3"/>
              </a:rPr>
              <a:t>www.stopmedicarefraud.gov</a:t>
            </a:r>
            <a:r>
              <a:rPr lang="en-US" altLang="en-US" sz="1800" dirty="0"/>
              <a:t> </a:t>
            </a:r>
          </a:p>
          <a:p>
            <a:pPr lvl="1" eaLnBrk="1" hangingPunct="1"/>
            <a:r>
              <a:rPr lang="en-US" altLang="en-US" sz="1800" dirty="0"/>
              <a:t>Senior Medicare Patrol (SMP) programs</a:t>
            </a:r>
          </a:p>
        </p:txBody>
      </p:sp>
      <p:sp>
        <p:nvSpPr>
          <p:cNvPr id="99331" name="Line 4"/>
          <p:cNvSpPr>
            <a:spLocks noChangeShapeType="1"/>
          </p:cNvSpPr>
          <p:nvPr/>
        </p:nvSpPr>
        <p:spPr bwMode="auto">
          <a:xfrm>
            <a:off x="228600" y="1295400"/>
            <a:ext cx="8686800" cy="0"/>
          </a:xfrm>
          <a:prstGeom prst="line">
            <a:avLst/>
          </a:prstGeom>
          <a:noFill/>
          <a:ln w="38100">
            <a:solidFill>
              <a:srgbClr val="008080"/>
            </a:solidFill>
            <a:round/>
            <a:headEnd/>
            <a:tailEnd/>
          </a:ln>
        </p:spPr>
        <p:txBody>
          <a:bodyPr/>
          <a:lstStyle/>
          <a:p>
            <a:endParaRPr lang="en-US"/>
          </a:p>
        </p:txBody>
      </p:sp>
      <p:pic>
        <p:nvPicPr>
          <p:cNvPr id="99332" name="Picture 5" descr="MP900442286[1]"/>
          <p:cNvPicPr>
            <a:picLocks noChangeAspect="1" noChangeArrowheads="1"/>
          </p:cNvPicPr>
          <p:nvPr/>
        </p:nvPicPr>
        <p:blipFill>
          <a:blip r:embed="rId4"/>
          <a:srcRect/>
          <a:stretch>
            <a:fillRect/>
          </a:stretch>
        </p:blipFill>
        <p:spPr bwMode="auto">
          <a:xfrm>
            <a:off x="2177" y="5012070"/>
            <a:ext cx="1598023" cy="1813273"/>
          </a:xfrm>
          <a:prstGeom prst="rect">
            <a:avLst/>
          </a:prstGeom>
          <a:noFill/>
          <a:ln w="9525">
            <a:noFill/>
            <a:miter lim="800000"/>
            <a:headEnd/>
            <a:tailEnd/>
          </a:ln>
        </p:spPr>
      </p:pic>
      <p:sp>
        <p:nvSpPr>
          <p:cNvPr id="2" name="Slide Number Placeholder 1">
            <a:extLst>
              <a:ext uri="{FF2B5EF4-FFF2-40B4-BE49-F238E27FC236}">
                <a16:creationId xmlns:a16="http://schemas.microsoft.com/office/drawing/2014/main" id="{35F0FA3B-1163-4DFE-9AAF-19DD81120419}"/>
              </a:ext>
            </a:extLst>
          </p:cNvPr>
          <p:cNvSpPr>
            <a:spLocks noGrp="1"/>
          </p:cNvSpPr>
          <p:nvPr>
            <p:ph type="sldNum" sz="quarter" idx="12"/>
          </p:nvPr>
        </p:nvSpPr>
        <p:spPr>
          <a:xfrm>
            <a:off x="8572500" y="6473825"/>
            <a:ext cx="342900" cy="307975"/>
          </a:xfrm>
        </p:spPr>
        <p:txBody>
          <a:bodyPr/>
          <a:lstStyle/>
          <a:p>
            <a:pPr>
              <a:defRPr/>
            </a:pPr>
            <a:fld id="{9A2081BC-7D70-45BF-97AF-F346EB39F6EA}" type="slidenum">
              <a:rPr lang="en-US" sz="1000" smtClean="0"/>
              <a:pPr>
                <a:defRPr/>
              </a:pPr>
              <a:t>37</a:t>
            </a:fld>
            <a:endParaRPr lang="en-US" sz="1000" dirty="0"/>
          </a:p>
        </p:txBody>
      </p:sp>
      <p:pic>
        <p:nvPicPr>
          <p:cNvPr id="3" name="Picture 6">
            <a:extLst>
              <a:ext uri="{FF2B5EF4-FFF2-40B4-BE49-F238E27FC236}">
                <a16:creationId xmlns:a16="http://schemas.microsoft.com/office/drawing/2014/main" id="{03BB134B-8E0A-6321-1E7B-31F5B70C2BF0}"/>
              </a:ext>
            </a:extLst>
          </p:cNvPr>
          <p:cNvPicPr>
            <a:picLocks noRot="1" noChangeArrowheads="1"/>
          </p:cNvPicPr>
          <p:nvPr/>
        </p:nvPicPr>
        <p:blipFill>
          <a:blip r:embed="rId5"/>
          <a:srcRect/>
          <a:stretch>
            <a:fillRect/>
          </a:stretch>
        </p:blipFill>
        <p:spPr bwMode="auto">
          <a:xfrm>
            <a:off x="4604658" y="1524001"/>
            <a:ext cx="4321628" cy="3886200"/>
          </a:xfrm>
          <a:prstGeom prst="rect">
            <a:avLst/>
          </a:prstGeom>
          <a:noFill/>
          <a:ln w="9525">
            <a:solidFill>
              <a:srgbClr val="000000"/>
            </a:solidFill>
            <a:miter lim="800000"/>
            <a:headEnd/>
            <a:tailEnd/>
          </a:ln>
        </p:spPr>
      </p:pic>
      <p:sp>
        <p:nvSpPr>
          <p:cNvPr id="5" name="TextBox 4">
            <a:extLst>
              <a:ext uri="{FF2B5EF4-FFF2-40B4-BE49-F238E27FC236}">
                <a16:creationId xmlns:a16="http://schemas.microsoft.com/office/drawing/2014/main" id="{67A285DF-85C6-55FC-25B8-CECCE3E80CCC}"/>
              </a:ext>
            </a:extLst>
          </p:cNvPr>
          <p:cNvSpPr txBox="1"/>
          <p:nvPr/>
        </p:nvSpPr>
        <p:spPr>
          <a:xfrm>
            <a:off x="5222966" y="5562600"/>
            <a:ext cx="3311434" cy="646331"/>
          </a:xfrm>
          <a:prstGeom prst="rect">
            <a:avLst/>
          </a:prstGeom>
          <a:noFill/>
        </p:spPr>
        <p:txBody>
          <a:bodyPr wrap="square">
            <a:spAutoFit/>
          </a:bodyPr>
          <a:lstStyle/>
          <a:p>
            <a:r>
              <a:rPr lang="en-US" dirty="0">
                <a:latin typeface="+mn-lt"/>
              </a:rPr>
              <a:t>Your Medicare Card is Your         Healthcare Credit Card</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ChangeArrowheads="1"/>
          </p:cNvSpPr>
          <p:nvPr>
            <p:ph type="title"/>
          </p:nvPr>
        </p:nvSpPr>
        <p:spPr>
          <a:xfrm>
            <a:off x="457200" y="304800"/>
            <a:ext cx="8229600" cy="1143000"/>
          </a:xfrm>
        </p:spPr>
        <p:txBody>
          <a:bodyPr/>
          <a:lstStyle/>
          <a:p>
            <a:pPr eaLnBrk="1" hangingPunct="1"/>
            <a:r>
              <a:rPr lang="en-US" altLang="en-US" sz="4000" b="1" dirty="0">
                <a:solidFill>
                  <a:schemeClr val="accent2"/>
                </a:solidFill>
              </a:rPr>
              <a:t>Report Medicare Fraud</a:t>
            </a:r>
            <a:r>
              <a:rPr lang="en-US" altLang="en-US" sz="4000" dirty="0">
                <a:solidFill>
                  <a:schemeClr val="accent2"/>
                </a:solidFill>
              </a:rPr>
              <a:t> </a:t>
            </a:r>
          </a:p>
        </p:txBody>
      </p:sp>
      <p:sp>
        <p:nvSpPr>
          <p:cNvPr id="107522" name="Rectangle 3"/>
          <p:cNvSpPr>
            <a:spLocks noGrp="1" noChangeArrowheads="1"/>
          </p:cNvSpPr>
          <p:nvPr>
            <p:ph type="body" idx="1"/>
          </p:nvPr>
        </p:nvSpPr>
        <p:spPr>
          <a:xfrm>
            <a:off x="439737" y="1757463"/>
            <a:ext cx="8229600" cy="4716360"/>
          </a:xfrm>
        </p:spPr>
        <p:txBody>
          <a:bodyPr/>
          <a:lstStyle/>
          <a:p>
            <a:pPr eaLnBrk="1" hangingPunct="1">
              <a:spcBef>
                <a:spcPts val="1000"/>
              </a:spcBef>
            </a:pPr>
            <a:r>
              <a:rPr lang="en-US" altLang="en-US" sz="2800" b="1" dirty="0"/>
              <a:t>HICAP: </a:t>
            </a:r>
            <a:r>
              <a:rPr lang="en-US" altLang="en-US" sz="2800" dirty="0"/>
              <a:t>1-800-434-0222</a:t>
            </a:r>
          </a:p>
          <a:p>
            <a:pPr eaLnBrk="1" hangingPunct="1">
              <a:spcBef>
                <a:spcPts val="1000"/>
              </a:spcBef>
            </a:pPr>
            <a:r>
              <a:rPr lang="en-US" altLang="en-US" sz="2800" b="1" dirty="0"/>
              <a:t>CA Senior Medicare Patrol:</a:t>
            </a:r>
          </a:p>
          <a:p>
            <a:pPr eaLnBrk="1" hangingPunct="1">
              <a:spcBef>
                <a:spcPts val="1000"/>
              </a:spcBef>
              <a:buFontTx/>
              <a:buNone/>
            </a:pPr>
            <a:r>
              <a:rPr lang="en-US" altLang="en-US" sz="2800" dirty="0"/>
              <a:t>		1-855-613-7080</a:t>
            </a:r>
          </a:p>
          <a:p>
            <a:pPr eaLnBrk="1" hangingPunct="1">
              <a:spcBef>
                <a:spcPts val="1000"/>
              </a:spcBef>
            </a:pPr>
            <a:r>
              <a:rPr lang="en-US" altLang="en-US" sz="2800" b="1" dirty="0"/>
              <a:t>Medicare: 1-800-MEDICARE</a:t>
            </a:r>
          </a:p>
          <a:p>
            <a:pPr eaLnBrk="1" hangingPunct="1">
              <a:spcBef>
                <a:spcPts val="1000"/>
              </a:spcBef>
            </a:pPr>
            <a:r>
              <a:rPr lang="en-US" altLang="en-US" sz="2800" b="1" dirty="0"/>
              <a:t>Office of Inspector General:</a:t>
            </a:r>
          </a:p>
          <a:p>
            <a:pPr eaLnBrk="1" hangingPunct="1">
              <a:spcBef>
                <a:spcPts val="1000"/>
              </a:spcBef>
              <a:buFontTx/>
              <a:buNone/>
            </a:pPr>
            <a:r>
              <a:rPr lang="en-US" altLang="en-US" sz="2800" dirty="0"/>
              <a:t>		1-800-447-8477</a:t>
            </a:r>
          </a:p>
          <a:p>
            <a:pPr eaLnBrk="1" hangingPunct="1">
              <a:spcBef>
                <a:spcPts val="1000"/>
              </a:spcBef>
            </a:pPr>
            <a:r>
              <a:rPr lang="en-US" altLang="en-US" sz="2800" b="1" dirty="0"/>
              <a:t>FTC ID Theft Hotline:</a:t>
            </a:r>
          </a:p>
          <a:p>
            <a:pPr eaLnBrk="1" hangingPunct="1">
              <a:spcBef>
                <a:spcPts val="1000"/>
              </a:spcBef>
              <a:buFontTx/>
              <a:buNone/>
            </a:pPr>
            <a:r>
              <a:rPr lang="en-US" altLang="en-US" sz="2800" dirty="0"/>
              <a:t>		1-877-438-4338 </a:t>
            </a:r>
          </a:p>
        </p:txBody>
      </p:sp>
      <p:sp>
        <p:nvSpPr>
          <p:cNvPr id="107523" name="Line 4"/>
          <p:cNvSpPr>
            <a:spLocks noChangeShapeType="1"/>
          </p:cNvSpPr>
          <p:nvPr/>
        </p:nvSpPr>
        <p:spPr bwMode="auto">
          <a:xfrm>
            <a:off x="228600" y="1295400"/>
            <a:ext cx="8686800" cy="0"/>
          </a:xfrm>
          <a:prstGeom prst="line">
            <a:avLst/>
          </a:prstGeom>
          <a:noFill/>
          <a:ln w="38100">
            <a:solidFill>
              <a:srgbClr val="008080"/>
            </a:solidFill>
            <a:round/>
            <a:headEnd/>
            <a:tailEnd/>
          </a:ln>
        </p:spPr>
        <p:txBody>
          <a:bodyPr/>
          <a:lstStyle/>
          <a:p>
            <a:endParaRPr lang="en-US"/>
          </a:p>
        </p:txBody>
      </p:sp>
      <p:pic>
        <p:nvPicPr>
          <p:cNvPr id="107524" name="Picture 5" descr="MP910218706[1]"/>
          <p:cNvPicPr>
            <a:picLocks noChangeAspect="1" noChangeArrowheads="1"/>
          </p:cNvPicPr>
          <p:nvPr/>
        </p:nvPicPr>
        <p:blipFill>
          <a:blip r:embed="rId3"/>
          <a:srcRect/>
          <a:stretch>
            <a:fillRect/>
          </a:stretch>
        </p:blipFill>
        <p:spPr bwMode="auto">
          <a:xfrm>
            <a:off x="6705600" y="1600200"/>
            <a:ext cx="1998663" cy="4800600"/>
          </a:xfrm>
          <a:prstGeom prst="rect">
            <a:avLst/>
          </a:prstGeom>
          <a:noFill/>
          <a:ln w="9525">
            <a:noFill/>
            <a:miter lim="800000"/>
            <a:headEnd/>
            <a:tailEnd/>
          </a:ln>
        </p:spPr>
      </p:pic>
      <p:sp>
        <p:nvSpPr>
          <p:cNvPr id="2" name="Slide Number Placeholder 1">
            <a:extLst>
              <a:ext uri="{FF2B5EF4-FFF2-40B4-BE49-F238E27FC236}">
                <a16:creationId xmlns:a16="http://schemas.microsoft.com/office/drawing/2014/main" id="{81D380E6-67D3-448A-8F63-B7FCC462BA3E}"/>
              </a:ext>
            </a:extLst>
          </p:cNvPr>
          <p:cNvSpPr>
            <a:spLocks noGrp="1"/>
          </p:cNvSpPr>
          <p:nvPr>
            <p:ph type="sldNum" sz="quarter" idx="12"/>
          </p:nvPr>
        </p:nvSpPr>
        <p:spPr>
          <a:xfrm>
            <a:off x="8534400" y="6473825"/>
            <a:ext cx="381000" cy="307975"/>
          </a:xfrm>
        </p:spPr>
        <p:txBody>
          <a:bodyPr/>
          <a:lstStyle/>
          <a:p>
            <a:pPr>
              <a:defRPr/>
            </a:pPr>
            <a:fld id="{9A2081BC-7D70-45BF-97AF-F346EB39F6EA}" type="slidenum">
              <a:rPr lang="en-US" sz="1000" smtClean="0"/>
              <a:pPr>
                <a:defRPr/>
              </a:pPr>
              <a:t>38</a:t>
            </a:fld>
            <a:endParaRPr lang="en-US" sz="10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ChangeArrowheads="1"/>
          </p:cNvSpPr>
          <p:nvPr>
            <p:ph type="title"/>
          </p:nvPr>
        </p:nvSpPr>
        <p:spPr>
          <a:xfrm>
            <a:off x="457200" y="304800"/>
            <a:ext cx="7315200" cy="1143000"/>
          </a:xfrm>
        </p:spPr>
        <p:txBody>
          <a:bodyPr/>
          <a:lstStyle/>
          <a:p>
            <a:pPr eaLnBrk="1" hangingPunct="1"/>
            <a:r>
              <a:rPr lang="en-US" altLang="en-US" b="1" dirty="0">
                <a:solidFill>
                  <a:schemeClr val="accent2"/>
                </a:solidFill>
              </a:rPr>
              <a:t>More Resources</a:t>
            </a:r>
            <a:r>
              <a:rPr lang="en-US" altLang="en-US" dirty="0">
                <a:solidFill>
                  <a:schemeClr val="accent2"/>
                </a:solidFill>
              </a:rPr>
              <a:t> </a:t>
            </a:r>
          </a:p>
        </p:txBody>
      </p:sp>
      <p:sp>
        <p:nvSpPr>
          <p:cNvPr id="111618" name="Rectangle 3"/>
          <p:cNvSpPr>
            <a:spLocks noGrp="1" noChangeArrowheads="1"/>
          </p:cNvSpPr>
          <p:nvPr>
            <p:ph type="body" idx="1"/>
          </p:nvPr>
        </p:nvSpPr>
        <p:spPr>
          <a:xfrm>
            <a:off x="228600" y="1671537"/>
            <a:ext cx="8458200" cy="4653064"/>
          </a:xfrm>
        </p:spPr>
        <p:txBody>
          <a:bodyPr/>
          <a:lstStyle/>
          <a:p>
            <a:pPr eaLnBrk="1" hangingPunct="1">
              <a:lnSpc>
                <a:spcPct val="80000"/>
              </a:lnSpc>
            </a:pPr>
            <a:r>
              <a:rPr lang="en-US" altLang="en-US" sz="2200" b="1" dirty="0"/>
              <a:t>Medicare Website: </a:t>
            </a:r>
            <a:r>
              <a:rPr lang="en-US" altLang="en-US" sz="2200" dirty="0">
                <a:hlinkClick r:id="rId3"/>
              </a:rPr>
              <a:t>www.medicare.gov</a:t>
            </a:r>
            <a:r>
              <a:rPr lang="en-US" altLang="en-US" sz="2200" dirty="0"/>
              <a:t> or </a:t>
            </a:r>
            <a:r>
              <a:rPr lang="en-US" altLang="en-US" sz="2200" b="1" dirty="0"/>
              <a:t>1-800-Medicare</a:t>
            </a:r>
          </a:p>
          <a:p>
            <a:pPr lvl="1" eaLnBrk="1" hangingPunct="1">
              <a:lnSpc>
                <a:spcPct val="80000"/>
              </a:lnSpc>
            </a:pPr>
            <a:r>
              <a:rPr lang="en-US" altLang="en-US" sz="2200" dirty="0"/>
              <a:t>Comparison and quality of care information on Medicare Advantage and Prescription Drug Plans; questions and complaints related to Medicare; help with plan comparisons </a:t>
            </a:r>
          </a:p>
          <a:p>
            <a:pPr lvl="1" eaLnBrk="1" hangingPunct="1">
              <a:lnSpc>
                <a:spcPct val="80000"/>
              </a:lnSpc>
            </a:pPr>
            <a:endParaRPr lang="en-US" altLang="en-US" sz="2200" dirty="0"/>
          </a:p>
          <a:p>
            <a:pPr eaLnBrk="1" hangingPunct="1">
              <a:lnSpc>
                <a:spcPct val="80000"/>
              </a:lnSpc>
            </a:pPr>
            <a:r>
              <a:rPr lang="en-US" altLang="en-US" sz="2200" b="1" dirty="0"/>
              <a:t>California Health Advocates: </a:t>
            </a:r>
            <a:r>
              <a:rPr lang="en-US" altLang="en-US" sz="2200" dirty="0">
                <a:hlinkClick r:id="rId4"/>
              </a:rPr>
              <a:t>www.cahealthadvocates.org</a:t>
            </a:r>
            <a:r>
              <a:rPr lang="en-US" altLang="en-US" sz="2200" dirty="0"/>
              <a:t> </a:t>
            </a:r>
          </a:p>
          <a:p>
            <a:pPr lvl="1" eaLnBrk="1" hangingPunct="1">
              <a:lnSpc>
                <a:spcPct val="80000"/>
              </a:lnSpc>
            </a:pPr>
            <a:r>
              <a:rPr lang="en-US" altLang="en-US" sz="2200" dirty="0"/>
              <a:t>Fact sheets and other information about Medicare and related health insurance topics</a:t>
            </a:r>
          </a:p>
          <a:p>
            <a:pPr lvl="1" eaLnBrk="1" hangingPunct="1">
              <a:lnSpc>
                <a:spcPct val="80000"/>
              </a:lnSpc>
            </a:pPr>
            <a:endParaRPr lang="en-US" altLang="en-US" sz="2200" dirty="0"/>
          </a:p>
          <a:p>
            <a:pPr eaLnBrk="1" hangingPunct="1">
              <a:lnSpc>
                <a:spcPct val="80000"/>
              </a:lnSpc>
            </a:pPr>
            <a:r>
              <a:rPr lang="en-US" altLang="en-US" sz="2200" b="1" dirty="0"/>
              <a:t>Department of Insurance: </a:t>
            </a:r>
            <a:r>
              <a:rPr lang="en-US" altLang="en-US" sz="2200" dirty="0">
                <a:hlinkClick r:id="rId5"/>
              </a:rPr>
              <a:t>www.insurance.ca.gov</a:t>
            </a:r>
            <a:r>
              <a:rPr lang="en-US" altLang="en-US" sz="2200" dirty="0"/>
              <a:t> </a:t>
            </a:r>
          </a:p>
          <a:p>
            <a:pPr marL="457200" lvl="1" indent="0" eaLnBrk="1" hangingPunct="1">
              <a:lnSpc>
                <a:spcPct val="80000"/>
              </a:lnSpc>
              <a:buNone/>
            </a:pPr>
            <a:r>
              <a:rPr lang="en-US" altLang="en-US" sz="2200" dirty="0"/>
              <a:t>1-800-427-9357</a:t>
            </a:r>
          </a:p>
          <a:p>
            <a:pPr lvl="1" eaLnBrk="1" hangingPunct="1">
              <a:lnSpc>
                <a:spcPct val="80000"/>
              </a:lnSpc>
            </a:pPr>
            <a:r>
              <a:rPr lang="en-US" altLang="en-US" sz="2200" dirty="0"/>
              <a:t>Consumer information, Medigap company list and sample premiums; Long term care insurance info; complaints regarding insurance policies and agents </a:t>
            </a:r>
          </a:p>
        </p:txBody>
      </p:sp>
      <p:sp>
        <p:nvSpPr>
          <p:cNvPr id="111619" name="Line 4"/>
          <p:cNvSpPr>
            <a:spLocks noChangeShapeType="1"/>
          </p:cNvSpPr>
          <p:nvPr/>
        </p:nvSpPr>
        <p:spPr bwMode="auto">
          <a:xfrm>
            <a:off x="228600" y="1295400"/>
            <a:ext cx="8686800" cy="0"/>
          </a:xfrm>
          <a:prstGeom prst="line">
            <a:avLst/>
          </a:prstGeom>
          <a:noFill/>
          <a:ln w="38100">
            <a:solidFill>
              <a:srgbClr val="008080"/>
            </a:solidFill>
            <a:round/>
            <a:headEnd/>
            <a:tailEnd/>
          </a:ln>
        </p:spPr>
        <p:txBody>
          <a:bodyPr/>
          <a:lstStyle/>
          <a:p>
            <a:endParaRPr lang="en-US"/>
          </a:p>
        </p:txBody>
      </p:sp>
      <p:pic>
        <p:nvPicPr>
          <p:cNvPr id="111620" name="Picture 5" descr="MC910216405[1]"/>
          <p:cNvPicPr>
            <a:picLocks noChangeAspect="1" noChangeArrowheads="1"/>
          </p:cNvPicPr>
          <p:nvPr/>
        </p:nvPicPr>
        <p:blipFill>
          <a:blip r:embed="rId6"/>
          <a:srcRect/>
          <a:stretch>
            <a:fillRect/>
          </a:stretch>
        </p:blipFill>
        <p:spPr bwMode="auto">
          <a:xfrm>
            <a:off x="7467600" y="0"/>
            <a:ext cx="1676400" cy="1676400"/>
          </a:xfrm>
          <a:prstGeom prst="rect">
            <a:avLst/>
          </a:prstGeom>
          <a:noFill/>
          <a:ln w="9525">
            <a:noFill/>
            <a:miter lim="800000"/>
            <a:headEnd/>
            <a:tailEnd/>
          </a:ln>
        </p:spPr>
      </p:pic>
      <p:sp>
        <p:nvSpPr>
          <p:cNvPr id="2" name="Slide Number Placeholder 1">
            <a:extLst>
              <a:ext uri="{FF2B5EF4-FFF2-40B4-BE49-F238E27FC236}">
                <a16:creationId xmlns:a16="http://schemas.microsoft.com/office/drawing/2014/main" id="{E412DC31-98D6-4270-B345-9A4CDE02ED41}"/>
              </a:ext>
            </a:extLst>
          </p:cNvPr>
          <p:cNvSpPr>
            <a:spLocks noGrp="1"/>
          </p:cNvSpPr>
          <p:nvPr>
            <p:ph type="sldNum" sz="quarter" idx="12"/>
          </p:nvPr>
        </p:nvSpPr>
        <p:spPr>
          <a:xfrm>
            <a:off x="8534400" y="6473825"/>
            <a:ext cx="381000" cy="307975"/>
          </a:xfrm>
        </p:spPr>
        <p:txBody>
          <a:bodyPr/>
          <a:lstStyle/>
          <a:p>
            <a:pPr>
              <a:defRPr/>
            </a:pPr>
            <a:fld id="{9A2081BC-7D70-45BF-97AF-F346EB39F6EA}" type="slidenum">
              <a:rPr lang="en-US" sz="1000" smtClean="0"/>
              <a:pPr>
                <a:defRPr/>
              </a:pPr>
              <a:t>39</a:t>
            </a:fld>
            <a:endParaRPr lang="en-US" sz="1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457200" y="76200"/>
            <a:ext cx="8229600" cy="1143000"/>
          </a:xfrm>
        </p:spPr>
        <p:txBody>
          <a:bodyPr/>
          <a:lstStyle/>
          <a:p>
            <a:pPr eaLnBrk="1" hangingPunct="1"/>
            <a:r>
              <a:rPr lang="en-US" altLang="en-US" sz="4000" b="1" dirty="0">
                <a:solidFill>
                  <a:srgbClr val="333399"/>
                </a:solidFill>
              </a:rPr>
              <a:t>Health Insurance Counseling and Advocacy Program (HICAP)</a:t>
            </a:r>
            <a:endParaRPr lang="en-US" altLang="en-US" sz="4000" dirty="0">
              <a:solidFill>
                <a:schemeClr val="accent2"/>
              </a:solidFill>
            </a:endParaRPr>
          </a:p>
        </p:txBody>
      </p:sp>
      <p:sp>
        <p:nvSpPr>
          <p:cNvPr id="22530" name="Rectangle 3"/>
          <p:cNvSpPr>
            <a:spLocks noGrp="1" noChangeArrowheads="1"/>
          </p:cNvSpPr>
          <p:nvPr>
            <p:ph type="body" idx="1"/>
          </p:nvPr>
        </p:nvSpPr>
        <p:spPr>
          <a:xfrm>
            <a:off x="3276600" y="2438456"/>
            <a:ext cx="5105400" cy="3124144"/>
          </a:xfrm>
        </p:spPr>
        <p:txBody>
          <a:bodyPr/>
          <a:lstStyle/>
          <a:p>
            <a:pPr>
              <a:spcBef>
                <a:spcPts val="1000"/>
              </a:spcBef>
              <a:buFont typeface="Monotype Sorts"/>
              <a:buNone/>
            </a:pPr>
            <a:r>
              <a:rPr lang="en-US" altLang="en-US" sz="2800" dirty="0"/>
              <a:t>	HICAP provides assistance with Medicare and related health insurance by offering </a:t>
            </a:r>
            <a:r>
              <a:rPr lang="en-US" altLang="en-US" sz="2800" b="1" dirty="0"/>
              <a:t>objective</a:t>
            </a:r>
            <a:r>
              <a:rPr lang="en-US" altLang="en-US" sz="2800" dirty="0"/>
              <a:t> information to consumers about their benefits and options.</a:t>
            </a:r>
          </a:p>
        </p:txBody>
      </p:sp>
      <p:sp>
        <p:nvSpPr>
          <p:cNvPr id="22531" name="Line 4"/>
          <p:cNvSpPr>
            <a:spLocks noChangeShapeType="1"/>
          </p:cNvSpPr>
          <p:nvPr/>
        </p:nvSpPr>
        <p:spPr bwMode="auto">
          <a:xfrm>
            <a:off x="228600" y="1295400"/>
            <a:ext cx="8686800" cy="0"/>
          </a:xfrm>
          <a:prstGeom prst="line">
            <a:avLst/>
          </a:prstGeom>
          <a:noFill/>
          <a:ln w="38100">
            <a:solidFill>
              <a:srgbClr val="008080"/>
            </a:solidFill>
            <a:round/>
            <a:headEnd/>
            <a:tailEnd/>
          </a:ln>
        </p:spPr>
        <p:txBody>
          <a:bodyPr/>
          <a:lstStyle/>
          <a:p>
            <a:endParaRPr lang="en-US"/>
          </a:p>
        </p:txBody>
      </p:sp>
      <p:pic>
        <p:nvPicPr>
          <p:cNvPr id="5" name="Picture 6" descr="MC900287000[1]">
            <a:extLst>
              <a:ext uri="{FF2B5EF4-FFF2-40B4-BE49-F238E27FC236}">
                <a16:creationId xmlns:a16="http://schemas.microsoft.com/office/drawing/2014/main" id="{ED363908-93CB-47B5-8ACA-C8B9FA685C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941513"/>
            <a:ext cx="1752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FF030651-7889-46B2-A8F1-1DD999A451D2}"/>
              </a:ext>
            </a:extLst>
          </p:cNvPr>
          <p:cNvSpPr>
            <a:spLocks noGrp="1"/>
          </p:cNvSpPr>
          <p:nvPr>
            <p:ph type="sldNum" sz="quarter" idx="12"/>
          </p:nvPr>
        </p:nvSpPr>
        <p:spPr>
          <a:xfrm>
            <a:off x="8610600" y="6473826"/>
            <a:ext cx="304800" cy="231774"/>
          </a:xfrm>
        </p:spPr>
        <p:txBody>
          <a:bodyPr/>
          <a:lstStyle/>
          <a:p>
            <a:pPr>
              <a:defRPr/>
            </a:pPr>
            <a:fld id="{9A2081BC-7D70-45BF-97AF-F346EB39F6EA}" type="slidenum">
              <a:rPr lang="en-US" sz="1000" smtClean="0"/>
              <a:pPr>
                <a:defRPr/>
              </a:pPr>
              <a:t>4</a:t>
            </a:fld>
            <a:endParaRPr lang="en-US" sz="1000" dirty="0"/>
          </a:p>
        </p:txBody>
      </p:sp>
    </p:spTree>
    <p:extLst>
      <p:ext uri="{BB962C8B-B14F-4D97-AF65-F5344CB8AC3E}">
        <p14:creationId xmlns:p14="http://schemas.microsoft.com/office/powerpoint/2010/main" val="26822131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ChangeArrowheads="1"/>
          </p:cNvSpPr>
          <p:nvPr>
            <p:ph type="title"/>
          </p:nvPr>
        </p:nvSpPr>
        <p:spPr>
          <a:xfrm>
            <a:off x="457200" y="340469"/>
            <a:ext cx="8458200" cy="1143000"/>
          </a:xfrm>
        </p:spPr>
        <p:txBody>
          <a:bodyPr/>
          <a:lstStyle/>
          <a:p>
            <a:pPr eaLnBrk="1" hangingPunct="1"/>
            <a:r>
              <a:rPr lang="en-US" sz="4000" dirty="0">
                <a:effectLst>
                  <a:outerShdw blurRad="38100" dist="38100" dir="2700000" algn="tl">
                    <a:srgbClr val="C0C0C0"/>
                  </a:outerShdw>
                </a:effectLst>
              </a:rPr>
              <a:t>LONG TERM CARE INSURANCE</a:t>
            </a:r>
            <a:endParaRPr lang="en-US" altLang="en-US" sz="4000" dirty="0">
              <a:solidFill>
                <a:schemeClr val="accent2"/>
              </a:solidFill>
            </a:endParaRPr>
          </a:p>
        </p:txBody>
      </p:sp>
      <p:sp>
        <p:nvSpPr>
          <p:cNvPr id="111618" name="Rectangle 3"/>
          <p:cNvSpPr>
            <a:spLocks noGrp="1" noChangeArrowheads="1"/>
          </p:cNvSpPr>
          <p:nvPr>
            <p:ph type="body" idx="1"/>
          </p:nvPr>
        </p:nvSpPr>
        <p:spPr>
          <a:xfrm>
            <a:off x="228600" y="1671537"/>
            <a:ext cx="5562600" cy="4653064"/>
          </a:xfrm>
        </p:spPr>
        <p:txBody>
          <a:bodyPr/>
          <a:lstStyle/>
          <a:p>
            <a:pPr marL="9525" indent="-9525" eaLnBrk="1" hangingPunct="1">
              <a:buFont typeface="Wingdings" pitchFamily="2" charset="2"/>
              <a:buNone/>
            </a:pPr>
            <a:r>
              <a:rPr lang="en-US" sz="2400" i="1" dirty="0">
                <a:effectLst>
                  <a:outerShdw blurRad="38100" dist="38100" dir="2700000" algn="tl">
                    <a:srgbClr val="C0C0C0"/>
                  </a:outerShdw>
                </a:effectLst>
              </a:rPr>
              <a:t>Is It Right For You?</a:t>
            </a:r>
          </a:p>
          <a:p>
            <a:pPr marL="9525" indent="-9525" eaLnBrk="1" hangingPunct="1">
              <a:buFont typeface="Wingdings" pitchFamily="2" charset="2"/>
              <a:buNone/>
            </a:pPr>
            <a:endParaRPr lang="en-US" sz="2400" i="1" dirty="0">
              <a:effectLst>
                <a:outerShdw blurRad="38100" dist="38100" dir="2700000" algn="tl">
                  <a:srgbClr val="C0C0C0"/>
                </a:outerShdw>
              </a:effectLst>
            </a:endParaRPr>
          </a:p>
          <a:p>
            <a:pPr marL="9525" indent="-9525" eaLnBrk="1" hangingPunct="1">
              <a:buFont typeface="Wingdings" pitchFamily="2" charset="2"/>
              <a:buNone/>
            </a:pPr>
            <a:r>
              <a:rPr lang="en-US" sz="2400" i="1" dirty="0">
                <a:effectLst>
                  <a:outerShdw blurRad="38100" dist="38100" dir="2700000" algn="tl">
                    <a:srgbClr val="C0C0C0"/>
                  </a:outerShdw>
                </a:effectLst>
              </a:rPr>
              <a:t>What is Long Term Care?</a:t>
            </a:r>
          </a:p>
          <a:p>
            <a:pPr marL="9525" indent="-9525" eaLnBrk="1" hangingPunct="1">
              <a:buFont typeface="Wingdings" pitchFamily="2" charset="2"/>
              <a:buNone/>
            </a:pPr>
            <a:endParaRPr lang="en-US" sz="2400" i="1" dirty="0">
              <a:effectLst>
                <a:outerShdw blurRad="38100" dist="38100" dir="2700000" algn="tl">
                  <a:srgbClr val="C0C0C0"/>
                </a:outerShdw>
              </a:effectLst>
            </a:endParaRPr>
          </a:p>
          <a:p>
            <a:pPr eaLnBrk="1" hangingPunct="1">
              <a:buFont typeface="Wingdings" pitchFamily="2" charset="2"/>
              <a:buNone/>
            </a:pPr>
            <a:r>
              <a:rPr lang="en-US" altLang="en-US" sz="2400" dirty="0"/>
              <a:t>Assistance with personal care provided over a long period of time</a:t>
            </a:r>
          </a:p>
          <a:p>
            <a:pPr lvl="1" eaLnBrk="1" hangingPunct="1">
              <a:buNone/>
            </a:pPr>
            <a:r>
              <a:rPr lang="en-US" altLang="en-US" sz="2400" dirty="0"/>
              <a:t>- </a:t>
            </a:r>
            <a:r>
              <a:rPr lang="en-US" altLang="en-US" sz="2000" dirty="0"/>
              <a:t>at home</a:t>
            </a:r>
          </a:p>
          <a:p>
            <a:pPr lvl="1" eaLnBrk="1" hangingPunct="1">
              <a:buNone/>
            </a:pPr>
            <a:r>
              <a:rPr lang="en-US" altLang="en-US" sz="2000" dirty="0"/>
              <a:t>- in the community</a:t>
            </a:r>
          </a:p>
          <a:p>
            <a:pPr lvl="1" eaLnBrk="1" hangingPunct="1">
              <a:buNone/>
            </a:pPr>
            <a:r>
              <a:rPr lang="en-US" altLang="en-US" sz="2000" dirty="0"/>
              <a:t>- in nursing homes</a:t>
            </a:r>
          </a:p>
        </p:txBody>
      </p:sp>
      <p:sp>
        <p:nvSpPr>
          <p:cNvPr id="111619" name="Line 4"/>
          <p:cNvSpPr>
            <a:spLocks noChangeShapeType="1"/>
          </p:cNvSpPr>
          <p:nvPr/>
        </p:nvSpPr>
        <p:spPr bwMode="auto">
          <a:xfrm>
            <a:off x="228600" y="1295400"/>
            <a:ext cx="8686800" cy="0"/>
          </a:xfrm>
          <a:prstGeom prst="line">
            <a:avLst/>
          </a:prstGeom>
          <a:noFill/>
          <a:ln w="38100">
            <a:solidFill>
              <a:srgbClr val="008080"/>
            </a:solidFill>
            <a:round/>
            <a:headEnd/>
            <a:tailEnd/>
          </a:ln>
        </p:spPr>
        <p:txBody>
          <a:bodyPr/>
          <a:lstStyle/>
          <a:p>
            <a:endParaRPr lang="en-US"/>
          </a:p>
        </p:txBody>
      </p:sp>
      <p:sp>
        <p:nvSpPr>
          <p:cNvPr id="2" name="Slide Number Placeholder 1">
            <a:extLst>
              <a:ext uri="{FF2B5EF4-FFF2-40B4-BE49-F238E27FC236}">
                <a16:creationId xmlns:a16="http://schemas.microsoft.com/office/drawing/2014/main" id="{E412DC31-98D6-4270-B345-9A4CDE02ED41}"/>
              </a:ext>
            </a:extLst>
          </p:cNvPr>
          <p:cNvSpPr>
            <a:spLocks noGrp="1"/>
          </p:cNvSpPr>
          <p:nvPr>
            <p:ph type="sldNum" sz="quarter" idx="12"/>
          </p:nvPr>
        </p:nvSpPr>
        <p:spPr>
          <a:xfrm>
            <a:off x="8534400" y="6473825"/>
            <a:ext cx="381000" cy="307975"/>
          </a:xfrm>
        </p:spPr>
        <p:txBody>
          <a:bodyPr/>
          <a:lstStyle/>
          <a:p>
            <a:pPr>
              <a:defRPr/>
            </a:pPr>
            <a:fld id="{9A2081BC-7D70-45BF-97AF-F346EB39F6EA}" type="slidenum">
              <a:rPr lang="en-US" sz="1000" smtClean="0"/>
              <a:pPr>
                <a:defRPr/>
              </a:pPr>
              <a:t>40</a:t>
            </a:fld>
            <a:endParaRPr lang="en-US" sz="1000" dirty="0"/>
          </a:p>
        </p:txBody>
      </p:sp>
      <p:pic>
        <p:nvPicPr>
          <p:cNvPr id="3" name="Picture 2">
            <a:extLst>
              <a:ext uri="{FF2B5EF4-FFF2-40B4-BE49-F238E27FC236}">
                <a16:creationId xmlns:a16="http://schemas.microsoft.com/office/drawing/2014/main" id="{52ED024A-9E87-2CE5-EBF2-693F770811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1450812"/>
            <a:ext cx="3200400" cy="4749800"/>
          </a:xfrm>
          <a:prstGeom prst="rect">
            <a:avLst/>
          </a:prstGeom>
        </p:spPr>
      </p:pic>
    </p:spTree>
    <p:extLst>
      <p:ext uri="{BB962C8B-B14F-4D97-AF65-F5344CB8AC3E}">
        <p14:creationId xmlns:p14="http://schemas.microsoft.com/office/powerpoint/2010/main" val="5599360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ChangeArrowheads="1"/>
          </p:cNvSpPr>
          <p:nvPr>
            <p:ph type="title"/>
          </p:nvPr>
        </p:nvSpPr>
        <p:spPr>
          <a:xfrm>
            <a:off x="457200" y="340469"/>
            <a:ext cx="8458200" cy="1143000"/>
          </a:xfrm>
        </p:spPr>
        <p:txBody>
          <a:bodyPr/>
          <a:lstStyle/>
          <a:p>
            <a:pPr eaLnBrk="1" hangingPunct="1"/>
            <a:r>
              <a:rPr lang="en-US" altLang="en-US" sz="4000" dirty="0"/>
              <a:t>Long Term Care Often Defined As:</a:t>
            </a:r>
            <a:endParaRPr lang="en-US" altLang="en-US" sz="4000" dirty="0">
              <a:solidFill>
                <a:schemeClr val="accent2"/>
              </a:solidFill>
            </a:endParaRPr>
          </a:p>
        </p:txBody>
      </p:sp>
      <p:sp>
        <p:nvSpPr>
          <p:cNvPr id="111618" name="Rectangle 3"/>
          <p:cNvSpPr>
            <a:spLocks noGrp="1" noChangeArrowheads="1"/>
          </p:cNvSpPr>
          <p:nvPr>
            <p:ph type="body" idx="1"/>
          </p:nvPr>
        </p:nvSpPr>
        <p:spPr>
          <a:xfrm>
            <a:off x="76200" y="1447800"/>
            <a:ext cx="4391297" cy="4653064"/>
          </a:xfrm>
        </p:spPr>
        <p:txBody>
          <a:bodyPr/>
          <a:lstStyle/>
          <a:p>
            <a:pPr algn="ctr" eaLnBrk="1" hangingPunct="1">
              <a:buFont typeface="Wingdings" pitchFamily="2" charset="2"/>
              <a:buNone/>
            </a:pPr>
            <a:r>
              <a:rPr lang="en-US" altLang="en-US" sz="2400" b="1" dirty="0"/>
              <a:t>Needing Assistance with </a:t>
            </a:r>
          </a:p>
          <a:p>
            <a:pPr algn="ctr" eaLnBrk="1" hangingPunct="1">
              <a:buFont typeface="Wingdings" pitchFamily="2" charset="2"/>
              <a:buNone/>
            </a:pPr>
            <a:r>
              <a:rPr lang="en-US" altLang="en-US" sz="2400" b="1" dirty="0"/>
              <a:t>Activities of Daily Living</a:t>
            </a:r>
          </a:p>
        </p:txBody>
      </p:sp>
      <p:sp>
        <p:nvSpPr>
          <p:cNvPr id="111619" name="Line 4"/>
          <p:cNvSpPr>
            <a:spLocks noChangeShapeType="1"/>
          </p:cNvSpPr>
          <p:nvPr/>
        </p:nvSpPr>
        <p:spPr bwMode="auto">
          <a:xfrm>
            <a:off x="228600" y="1295400"/>
            <a:ext cx="8686800" cy="0"/>
          </a:xfrm>
          <a:prstGeom prst="line">
            <a:avLst/>
          </a:prstGeom>
          <a:noFill/>
          <a:ln w="38100">
            <a:solidFill>
              <a:srgbClr val="008080"/>
            </a:solidFill>
            <a:round/>
            <a:headEnd/>
            <a:tailEnd/>
          </a:ln>
        </p:spPr>
        <p:txBody>
          <a:bodyPr/>
          <a:lstStyle/>
          <a:p>
            <a:endParaRPr lang="en-US"/>
          </a:p>
        </p:txBody>
      </p:sp>
      <p:sp>
        <p:nvSpPr>
          <p:cNvPr id="2" name="Slide Number Placeholder 1">
            <a:extLst>
              <a:ext uri="{FF2B5EF4-FFF2-40B4-BE49-F238E27FC236}">
                <a16:creationId xmlns:a16="http://schemas.microsoft.com/office/drawing/2014/main" id="{E412DC31-98D6-4270-B345-9A4CDE02ED41}"/>
              </a:ext>
            </a:extLst>
          </p:cNvPr>
          <p:cNvSpPr>
            <a:spLocks noGrp="1"/>
          </p:cNvSpPr>
          <p:nvPr>
            <p:ph type="sldNum" sz="quarter" idx="12"/>
          </p:nvPr>
        </p:nvSpPr>
        <p:spPr>
          <a:xfrm>
            <a:off x="8534400" y="6473825"/>
            <a:ext cx="381000" cy="307975"/>
          </a:xfrm>
        </p:spPr>
        <p:txBody>
          <a:bodyPr/>
          <a:lstStyle/>
          <a:p>
            <a:pPr>
              <a:defRPr/>
            </a:pPr>
            <a:fld id="{9A2081BC-7D70-45BF-97AF-F346EB39F6EA}" type="slidenum">
              <a:rPr lang="en-US" sz="1000" smtClean="0"/>
              <a:pPr>
                <a:defRPr/>
              </a:pPr>
              <a:t>41</a:t>
            </a:fld>
            <a:endParaRPr lang="en-US" sz="1000" dirty="0"/>
          </a:p>
        </p:txBody>
      </p:sp>
      <p:sp>
        <p:nvSpPr>
          <p:cNvPr id="5" name="TextBox 4">
            <a:extLst>
              <a:ext uri="{FF2B5EF4-FFF2-40B4-BE49-F238E27FC236}">
                <a16:creationId xmlns:a16="http://schemas.microsoft.com/office/drawing/2014/main" id="{1E6CBBA0-5DAF-B5E2-4EA1-2A2303C385D9}"/>
              </a:ext>
            </a:extLst>
          </p:cNvPr>
          <p:cNvSpPr txBox="1"/>
          <p:nvPr/>
        </p:nvSpPr>
        <p:spPr>
          <a:xfrm>
            <a:off x="2209799" y="2438400"/>
            <a:ext cx="2057401" cy="3266985"/>
          </a:xfrm>
          <a:prstGeom prst="rect">
            <a:avLst/>
          </a:prstGeom>
          <a:noFill/>
        </p:spPr>
        <p:txBody>
          <a:bodyPr wrap="square">
            <a:spAutoFit/>
          </a:bodyPr>
          <a:lstStyle/>
          <a:p>
            <a:pPr eaLnBrk="1" hangingPunct="1">
              <a:lnSpc>
                <a:spcPct val="150000"/>
              </a:lnSpc>
              <a:buClr>
                <a:schemeClr val="folHlink"/>
              </a:buClr>
              <a:buSzPct val="85000"/>
              <a:buFont typeface="Wingdings" pitchFamily="2" charset="2"/>
              <a:buChar char="§"/>
            </a:pPr>
            <a:r>
              <a:rPr lang="en-US" altLang="en-US" sz="2000" dirty="0">
                <a:latin typeface="+mn-lt"/>
              </a:rPr>
              <a:t>Bathing</a:t>
            </a:r>
          </a:p>
          <a:p>
            <a:pPr eaLnBrk="1" hangingPunct="1">
              <a:lnSpc>
                <a:spcPct val="150000"/>
              </a:lnSpc>
              <a:buClr>
                <a:schemeClr val="folHlink"/>
              </a:buClr>
              <a:buSzPct val="85000"/>
              <a:buFont typeface="Wingdings" pitchFamily="2" charset="2"/>
              <a:buChar char="§"/>
            </a:pPr>
            <a:r>
              <a:rPr lang="en-US" altLang="en-US" sz="2000" dirty="0">
                <a:latin typeface="+mn-lt"/>
              </a:rPr>
              <a:t>Dressing </a:t>
            </a:r>
          </a:p>
          <a:p>
            <a:pPr eaLnBrk="1" hangingPunct="1">
              <a:lnSpc>
                <a:spcPct val="150000"/>
              </a:lnSpc>
              <a:buClr>
                <a:schemeClr val="folHlink"/>
              </a:buClr>
              <a:buSzPct val="85000"/>
              <a:buFont typeface="Wingdings" pitchFamily="2" charset="2"/>
              <a:buChar char="§"/>
            </a:pPr>
            <a:r>
              <a:rPr lang="en-US" altLang="en-US" sz="2000" dirty="0">
                <a:latin typeface="+mn-lt"/>
              </a:rPr>
              <a:t>Eating</a:t>
            </a:r>
          </a:p>
          <a:p>
            <a:pPr eaLnBrk="1" hangingPunct="1">
              <a:lnSpc>
                <a:spcPct val="150000"/>
              </a:lnSpc>
              <a:buClr>
                <a:schemeClr val="folHlink"/>
              </a:buClr>
              <a:buSzPct val="85000"/>
              <a:buFont typeface="Wingdings" pitchFamily="2" charset="2"/>
              <a:buChar char="§"/>
            </a:pPr>
            <a:r>
              <a:rPr lang="en-US" altLang="en-US" sz="2000" dirty="0">
                <a:latin typeface="+mn-lt"/>
              </a:rPr>
              <a:t>Toileting</a:t>
            </a:r>
          </a:p>
          <a:p>
            <a:pPr eaLnBrk="1" hangingPunct="1">
              <a:lnSpc>
                <a:spcPct val="150000"/>
              </a:lnSpc>
              <a:buClr>
                <a:schemeClr val="folHlink"/>
              </a:buClr>
              <a:buSzPct val="85000"/>
              <a:buFont typeface="Wingdings" pitchFamily="2" charset="2"/>
              <a:buChar char="§"/>
            </a:pPr>
            <a:r>
              <a:rPr lang="en-US" altLang="en-US" sz="2000" dirty="0">
                <a:latin typeface="+mn-lt"/>
              </a:rPr>
              <a:t>Continence</a:t>
            </a:r>
          </a:p>
          <a:p>
            <a:pPr eaLnBrk="1" hangingPunct="1">
              <a:lnSpc>
                <a:spcPct val="150000"/>
              </a:lnSpc>
              <a:buClr>
                <a:schemeClr val="folHlink"/>
              </a:buClr>
              <a:buSzPct val="85000"/>
              <a:buFont typeface="Wingdings" pitchFamily="2" charset="2"/>
              <a:buChar char="§"/>
            </a:pPr>
            <a:r>
              <a:rPr lang="en-US" altLang="en-US" sz="2000" dirty="0">
                <a:latin typeface="+mn-lt"/>
              </a:rPr>
              <a:t>Transferring</a:t>
            </a:r>
          </a:p>
          <a:p>
            <a:pPr eaLnBrk="1" hangingPunct="1">
              <a:lnSpc>
                <a:spcPct val="150000"/>
              </a:lnSpc>
              <a:buClr>
                <a:schemeClr val="folHlink"/>
              </a:buClr>
              <a:buSzPct val="85000"/>
              <a:buFont typeface="Wingdings" pitchFamily="2" charset="2"/>
              <a:buChar char="§"/>
            </a:pPr>
            <a:r>
              <a:rPr lang="en-US" altLang="en-US" sz="2000" dirty="0">
                <a:latin typeface="+mn-lt"/>
              </a:rPr>
              <a:t>Ambulating</a:t>
            </a:r>
          </a:p>
        </p:txBody>
      </p:sp>
      <p:sp>
        <p:nvSpPr>
          <p:cNvPr id="7" name="TextBox 6">
            <a:extLst>
              <a:ext uri="{FF2B5EF4-FFF2-40B4-BE49-F238E27FC236}">
                <a16:creationId xmlns:a16="http://schemas.microsoft.com/office/drawing/2014/main" id="{53418C49-7449-9C75-3BD6-E1CCE8F9435C}"/>
              </a:ext>
            </a:extLst>
          </p:cNvPr>
          <p:cNvSpPr txBox="1"/>
          <p:nvPr/>
        </p:nvSpPr>
        <p:spPr>
          <a:xfrm>
            <a:off x="4704805" y="1447800"/>
            <a:ext cx="4058195" cy="830997"/>
          </a:xfrm>
          <a:prstGeom prst="rect">
            <a:avLst/>
          </a:prstGeom>
          <a:noFill/>
        </p:spPr>
        <p:txBody>
          <a:bodyPr wrap="square">
            <a:spAutoFit/>
          </a:bodyPr>
          <a:lstStyle/>
          <a:p>
            <a:r>
              <a:rPr lang="en-US" sz="2400" b="1" dirty="0">
                <a:latin typeface="+mn-lt"/>
              </a:rPr>
              <a:t>ADLs Also Measured by Cognitive Impairment</a:t>
            </a:r>
          </a:p>
        </p:txBody>
      </p:sp>
      <p:sp>
        <p:nvSpPr>
          <p:cNvPr id="9" name="TextBox 8">
            <a:extLst>
              <a:ext uri="{FF2B5EF4-FFF2-40B4-BE49-F238E27FC236}">
                <a16:creationId xmlns:a16="http://schemas.microsoft.com/office/drawing/2014/main" id="{CFF8BAA2-034C-DB54-891A-D1F947A937D7}"/>
              </a:ext>
            </a:extLst>
          </p:cNvPr>
          <p:cNvSpPr txBox="1"/>
          <p:nvPr/>
        </p:nvSpPr>
        <p:spPr>
          <a:xfrm>
            <a:off x="4191000" y="2362200"/>
            <a:ext cx="4724400" cy="4306820"/>
          </a:xfrm>
          <a:prstGeom prst="rect">
            <a:avLst/>
          </a:prstGeom>
          <a:noFill/>
        </p:spPr>
        <p:txBody>
          <a:bodyPr wrap="square">
            <a:spAutoFit/>
          </a:bodyPr>
          <a:lstStyle/>
          <a:p>
            <a:pPr lvl="1">
              <a:lnSpc>
                <a:spcPct val="90000"/>
              </a:lnSpc>
              <a:buClr>
                <a:schemeClr val="folHlink"/>
              </a:buClr>
              <a:buSzPct val="115000"/>
              <a:buFont typeface="Wingdings" pitchFamily="2" charset="2"/>
              <a:buChar char="§"/>
            </a:pPr>
            <a:r>
              <a:rPr lang="en-US" altLang="en-US" sz="2000" dirty="0">
                <a:latin typeface="+mn-lt"/>
              </a:rPr>
              <a:t>Need supervision and reminding</a:t>
            </a:r>
          </a:p>
          <a:p>
            <a:pPr lvl="1">
              <a:lnSpc>
                <a:spcPct val="90000"/>
              </a:lnSpc>
              <a:buClr>
                <a:schemeClr val="folHlink"/>
              </a:buClr>
              <a:buSzPct val="115000"/>
              <a:buFont typeface="Wingdings" pitchFamily="2" charset="2"/>
              <a:buChar char="§"/>
            </a:pPr>
            <a:r>
              <a:rPr lang="en-US" altLang="en-US" sz="2000" dirty="0">
                <a:latin typeface="+mn-lt"/>
              </a:rPr>
              <a:t>Safety issues for self or others</a:t>
            </a:r>
          </a:p>
          <a:p>
            <a:pPr lvl="1">
              <a:lnSpc>
                <a:spcPct val="90000"/>
              </a:lnSpc>
              <a:buClr>
                <a:schemeClr val="folHlink"/>
              </a:buClr>
              <a:buSzPct val="115000"/>
              <a:buFont typeface="Wingdings" pitchFamily="2" charset="2"/>
              <a:buChar char="§"/>
            </a:pPr>
            <a:r>
              <a:rPr lang="en-US" altLang="en-US" sz="2000" dirty="0">
                <a:latin typeface="+mn-lt"/>
              </a:rPr>
              <a:t>Help with Instrumental Activities of </a:t>
            </a:r>
          </a:p>
          <a:p>
            <a:pPr lvl="1">
              <a:lnSpc>
                <a:spcPct val="90000"/>
              </a:lnSpc>
              <a:buClr>
                <a:schemeClr val="folHlink"/>
              </a:buClr>
              <a:buSzPct val="115000"/>
            </a:pPr>
            <a:r>
              <a:rPr lang="en-US" altLang="en-US" sz="2000" dirty="0">
                <a:latin typeface="+mn-lt"/>
              </a:rPr>
              <a:t>  Daily Living:</a:t>
            </a:r>
          </a:p>
          <a:p>
            <a:pPr lvl="1" eaLnBrk="1" hangingPunct="1">
              <a:lnSpc>
                <a:spcPct val="90000"/>
              </a:lnSpc>
              <a:buClr>
                <a:schemeClr val="folHlink"/>
              </a:buClr>
              <a:buSzPct val="85000"/>
              <a:buFont typeface="Wingdings" pitchFamily="2" charset="2"/>
              <a:buChar char="§"/>
            </a:pPr>
            <a:endParaRPr lang="en-US" altLang="en-US" dirty="0">
              <a:latin typeface="+mn-lt"/>
            </a:endParaRPr>
          </a:p>
          <a:p>
            <a:pPr lvl="1" eaLnBrk="1" hangingPunct="1">
              <a:lnSpc>
                <a:spcPct val="150000"/>
              </a:lnSpc>
              <a:buClr>
                <a:schemeClr val="folHlink"/>
              </a:buClr>
              <a:buSzPct val="85000"/>
              <a:buFont typeface="Wingdings" pitchFamily="2" charset="2"/>
              <a:buChar char="§"/>
            </a:pPr>
            <a:r>
              <a:rPr lang="en-US" altLang="en-US" dirty="0">
                <a:latin typeface="+mn-lt"/>
              </a:rPr>
              <a:t>Managing medications</a:t>
            </a:r>
          </a:p>
          <a:p>
            <a:pPr lvl="1" eaLnBrk="1" hangingPunct="1">
              <a:lnSpc>
                <a:spcPct val="150000"/>
              </a:lnSpc>
              <a:buClr>
                <a:schemeClr val="folHlink"/>
              </a:buClr>
              <a:buSzPct val="85000"/>
              <a:buFont typeface="Wingdings" pitchFamily="2" charset="2"/>
              <a:buChar char="§"/>
            </a:pPr>
            <a:r>
              <a:rPr lang="en-US" altLang="en-US" dirty="0">
                <a:latin typeface="+mn-lt"/>
              </a:rPr>
              <a:t>Managing money</a:t>
            </a:r>
          </a:p>
          <a:p>
            <a:pPr lvl="1" eaLnBrk="1" hangingPunct="1">
              <a:lnSpc>
                <a:spcPct val="150000"/>
              </a:lnSpc>
              <a:buClr>
                <a:schemeClr val="folHlink"/>
              </a:buClr>
              <a:buSzPct val="85000"/>
              <a:buFont typeface="Wingdings" pitchFamily="2" charset="2"/>
              <a:buChar char="§"/>
            </a:pPr>
            <a:r>
              <a:rPr lang="en-US" altLang="en-US" dirty="0">
                <a:latin typeface="+mn-lt"/>
              </a:rPr>
              <a:t>Housework</a:t>
            </a:r>
          </a:p>
          <a:p>
            <a:pPr lvl="1" eaLnBrk="1" hangingPunct="1">
              <a:lnSpc>
                <a:spcPct val="150000"/>
              </a:lnSpc>
              <a:buClr>
                <a:schemeClr val="folHlink"/>
              </a:buClr>
              <a:buSzPct val="85000"/>
              <a:buFont typeface="Wingdings" pitchFamily="2" charset="2"/>
              <a:buChar char="§"/>
            </a:pPr>
            <a:r>
              <a:rPr lang="en-US" altLang="en-US" dirty="0">
                <a:latin typeface="+mn-lt"/>
              </a:rPr>
              <a:t>Shopping for groceries or clothing</a:t>
            </a:r>
          </a:p>
          <a:p>
            <a:pPr lvl="1" eaLnBrk="1" hangingPunct="1">
              <a:lnSpc>
                <a:spcPct val="150000"/>
              </a:lnSpc>
              <a:buClr>
                <a:schemeClr val="folHlink"/>
              </a:buClr>
              <a:buSzPct val="85000"/>
              <a:buFont typeface="Wingdings" pitchFamily="2" charset="2"/>
              <a:buChar char="§"/>
            </a:pPr>
            <a:r>
              <a:rPr lang="en-US" altLang="en-US" dirty="0">
                <a:latin typeface="+mn-lt"/>
              </a:rPr>
              <a:t>Use of telephone or other form of  </a:t>
            </a:r>
          </a:p>
          <a:p>
            <a:pPr lvl="1" eaLnBrk="1" hangingPunct="1">
              <a:lnSpc>
                <a:spcPct val="150000"/>
              </a:lnSpc>
              <a:buClr>
                <a:schemeClr val="folHlink"/>
              </a:buClr>
              <a:buSzPct val="85000"/>
            </a:pPr>
            <a:r>
              <a:rPr lang="en-US" altLang="en-US" dirty="0">
                <a:latin typeface="+mn-lt"/>
              </a:rPr>
              <a:t> communication</a:t>
            </a:r>
          </a:p>
          <a:p>
            <a:pPr lvl="1" eaLnBrk="1" hangingPunct="1">
              <a:lnSpc>
                <a:spcPct val="150000"/>
              </a:lnSpc>
              <a:buClr>
                <a:schemeClr val="folHlink"/>
              </a:buClr>
              <a:buSzPct val="85000"/>
              <a:buFont typeface="Wingdings" pitchFamily="2" charset="2"/>
              <a:buChar char="§"/>
            </a:pPr>
            <a:r>
              <a:rPr lang="en-US" altLang="en-US" dirty="0">
                <a:latin typeface="+mn-lt"/>
              </a:rPr>
              <a:t>Transportation within the community</a:t>
            </a:r>
          </a:p>
        </p:txBody>
      </p:sp>
      <p:pic>
        <p:nvPicPr>
          <p:cNvPr id="10" name="Picture 8" descr="MC900198097[1]">
            <a:extLst>
              <a:ext uri="{FF2B5EF4-FFF2-40B4-BE49-F238E27FC236}">
                <a16:creationId xmlns:a16="http://schemas.microsoft.com/office/drawing/2014/main" id="{51EB1BB4-3991-7FED-D838-AE39760312B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2874545"/>
            <a:ext cx="1948928" cy="239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56625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ChangeArrowheads="1"/>
          </p:cNvSpPr>
          <p:nvPr>
            <p:ph type="title"/>
          </p:nvPr>
        </p:nvSpPr>
        <p:spPr>
          <a:xfrm>
            <a:off x="457200" y="304800"/>
            <a:ext cx="7315200" cy="1143000"/>
          </a:xfrm>
        </p:spPr>
        <p:txBody>
          <a:bodyPr/>
          <a:lstStyle/>
          <a:p>
            <a:pPr eaLnBrk="1" hangingPunct="1"/>
            <a:r>
              <a:rPr lang="en-US" altLang="en-US" sz="4000" b="1" dirty="0">
                <a:solidFill>
                  <a:schemeClr val="tx1"/>
                </a:solidFill>
                <a:latin typeface="Arial" panose="020B0604020202020204" pitchFamily="34" charset="0"/>
                <a:ea typeface="Helvetica Neue Medium"/>
                <a:cs typeface="Arial" panose="020B0604020202020204" pitchFamily="34" charset="0"/>
              </a:rPr>
              <a:t>Who Needs Long Term Care?</a:t>
            </a:r>
            <a:endParaRPr lang="en-US" altLang="en-US" sz="4000" dirty="0">
              <a:solidFill>
                <a:schemeClr val="accent2"/>
              </a:solidFill>
            </a:endParaRPr>
          </a:p>
        </p:txBody>
      </p:sp>
      <p:sp>
        <p:nvSpPr>
          <p:cNvPr id="111618" name="Rectangle 3"/>
          <p:cNvSpPr>
            <a:spLocks noGrp="1" noChangeArrowheads="1"/>
          </p:cNvSpPr>
          <p:nvPr>
            <p:ph type="body" idx="1"/>
          </p:nvPr>
        </p:nvSpPr>
        <p:spPr>
          <a:xfrm>
            <a:off x="685800" y="1519136"/>
            <a:ext cx="8001000" cy="4653064"/>
          </a:xfrm>
        </p:spPr>
        <p:txBody>
          <a:bodyPr/>
          <a:lstStyle/>
          <a:p>
            <a:pPr marL="0" indent="0" eaLnBrk="1" hangingPunct="1">
              <a:spcBef>
                <a:spcPts val="0"/>
              </a:spcBef>
              <a:buNone/>
              <a:defRPr/>
            </a:pPr>
            <a:r>
              <a:rPr lang="en-US" sz="2400" b="1" dirty="0"/>
              <a:t>Projected Need for LTSS:</a:t>
            </a:r>
          </a:p>
          <a:p>
            <a:pPr marL="274320" indent="-457200" eaLnBrk="1" hangingPunct="1">
              <a:spcBef>
                <a:spcPts val="0"/>
              </a:spcBef>
              <a:defRPr/>
            </a:pPr>
            <a:endParaRPr lang="en-US" altLang="en-US" sz="2800" b="1" dirty="0"/>
          </a:p>
          <a:p>
            <a:pPr marL="0" indent="0" eaLnBrk="1" hangingPunct="1">
              <a:spcBef>
                <a:spcPts val="0"/>
              </a:spcBef>
              <a:buNone/>
              <a:defRPr/>
            </a:pPr>
            <a:r>
              <a:rPr lang="en-US" altLang="en-US" sz="2000" b="1" dirty="0"/>
              <a:t>70% can anticipate </a:t>
            </a:r>
            <a:r>
              <a:rPr lang="en-US" altLang="en-US" sz="2000" b="1" i="1" dirty="0"/>
              <a:t>some </a:t>
            </a:r>
            <a:r>
              <a:rPr lang="en-US" altLang="en-US" sz="2000" b="1" dirty="0"/>
              <a:t>form of long term support and services</a:t>
            </a:r>
          </a:p>
          <a:p>
            <a:pPr marL="457200" indent="0" eaLnBrk="1" hangingPunct="1">
              <a:lnSpc>
                <a:spcPct val="100000"/>
              </a:lnSpc>
              <a:spcBef>
                <a:spcPts val="50"/>
              </a:spcBef>
              <a:spcAft>
                <a:spcPts val="50"/>
              </a:spcAft>
              <a:defRPr/>
            </a:pPr>
            <a:r>
              <a:rPr lang="en-US" altLang="en-US" sz="1600" dirty="0"/>
              <a:t>42% will have a need that lasts less than a year at home</a:t>
            </a:r>
          </a:p>
          <a:p>
            <a:pPr marL="457200" indent="0" eaLnBrk="1" hangingPunct="1">
              <a:lnSpc>
                <a:spcPct val="100000"/>
              </a:lnSpc>
              <a:spcBef>
                <a:spcPts val="50"/>
              </a:spcBef>
              <a:spcAft>
                <a:spcPts val="50"/>
              </a:spcAft>
              <a:defRPr/>
            </a:pPr>
            <a:r>
              <a:rPr lang="en-US" altLang="en-US" sz="1600" dirty="0"/>
              <a:t>13% will have a need that lasts less than a year in a facility</a:t>
            </a:r>
          </a:p>
          <a:p>
            <a:pPr marL="457200" indent="0" eaLnBrk="1" hangingPunct="1">
              <a:lnSpc>
                <a:spcPct val="100000"/>
              </a:lnSpc>
              <a:spcBef>
                <a:spcPts val="50"/>
              </a:spcBef>
              <a:spcAft>
                <a:spcPts val="50"/>
              </a:spcAft>
              <a:defRPr/>
            </a:pPr>
            <a:r>
              <a:rPr lang="en-US" altLang="en-US" sz="1600" dirty="0"/>
              <a:t>Average duration is 3 years (3.7 years women, 2.2 years men)</a:t>
            </a:r>
          </a:p>
          <a:p>
            <a:pPr marL="457200" indent="0" eaLnBrk="1" hangingPunct="1">
              <a:lnSpc>
                <a:spcPct val="100000"/>
              </a:lnSpc>
              <a:spcBef>
                <a:spcPts val="50"/>
              </a:spcBef>
              <a:spcAft>
                <a:spcPts val="50"/>
              </a:spcAft>
              <a:defRPr/>
            </a:pPr>
            <a:r>
              <a:rPr lang="en-US" altLang="en-US" sz="1600" dirty="0"/>
              <a:t>20% will need some sort of help for &gt;5 years </a:t>
            </a:r>
          </a:p>
          <a:p>
            <a:pPr marL="457200" indent="0" eaLnBrk="1" hangingPunct="1">
              <a:lnSpc>
                <a:spcPct val="100000"/>
              </a:lnSpc>
              <a:spcBef>
                <a:spcPts val="0"/>
              </a:spcBef>
              <a:defRPr/>
            </a:pPr>
            <a:endParaRPr lang="en-US" altLang="en-US" sz="1400" dirty="0"/>
          </a:p>
          <a:p>
            <a:pPr marL="0" indent="0" eaLnBrk="1" hangingPunct="1">
              <a:lnSpc>
                <a:spcPct val="100000"/>
              </a:lnSpc>
              <a:spcBef>
                <a:spcPts val="0"/>
              </a:spcBef>
              <a:buNone/>
              <a:defRPr/>
            </a:pPr>
            <a:r>
              <a:rPr lang="en-US" altLang="en-US" sz="2000" b="1" dirty="0"/>
              <a:t>About 70% of nursing home residents are women and the average age of admission is 80 years old.</a:t>
            </a:r>
          </a:p>
          <a:p>
            <a:pPr eaLnBrk="1" hangingPunct="1">
              <a:lnSpc>
                <a:spcPct val="100000"/>
              </a:lnSpc>
              <a:spcBef>
                <a:spcPts val="1200"/>
              </a:spcBef>
              <a:spcAft>
                <a:spcPts val="0"/>
              </a:spcAft>
              <a:buFont typeface="Arial" panose="020B0604020202020204" pitchFamily="34" charset="0"/>
              <a:buNone/>
              <a:defRPr/>
            </a:pPr>
            <a:endParaRPr lang="en-US" altLang="en-US" sz="1400" dirty="0"/>
          </a:p>
          <a:p>
            <a:pPr eaLnBrk="1" hangingPunct="1">
              <a:lnSpc>
                <a:spcPct val="100000"/>
              </a:lnSpc>
              <a:spcBef>
                <a:spcPts val="1200"/>
              </a:spcBef>
              <a:spcAft>
                <a:spcPts val="0"/>
              </a:spcAft>
              <a:buFont typeface="Arial" panose="020B0604020202020204" pitchFamily="34" charset="0"/>
              <a:buNone/>
              <a:defRPr/>
            </a:pPr>
            <a:r>
              <a:rPr lang="en-US" altLang="en-US" sz="1200" dirty="0"/>
              <a:t>Source: U.S. Dept. of Health and Human Services</a:t>
            </a:r>
          </a:p>
          <a:p>
            <a:pPr marL="0" indent="0">
              <a:buNone/>
            </a:pPr>
            <a:r>
              <a:rPr lang="en-US" sz="1200" dirty="0"/>
              <a:t>https://longtermcare.acl.gov/the-basics/how-much-care-will-you-need.html</a:t>
            </a:r>
          </a:p>
          <a:p>
            <a:pPr marL="0" indent="0">
              <a:buNone/>
            </a:pPr>
            <a:r>
              <a:rPr lang="en-US" altLang="en-US" sz="1200" dirty="0"/>
              <a:t>Last updated 12/29/2021</a:t>
            </a:r>
          </a:p>
        </p:txBody>
      </p:sp>
      <p:sp>
        <p:nvSpPr>
          <p:cNvPr id="111619" name="Line 4"/>
          <p:cNvSpPr>
            <a:spLocks noChangeShapeType="1"/>
          </p:cNvSpPr>
          <p:nvPr/>
        </p:nvSpPr>
        <p:spPr bwMode="auto">
          <a:xfrm>
            <a:off x="228600" y="1295400"/>
            <a:ext cx="8686800" cy="0"/>
          </a:xfrm>
          <a:prstGeom prst="line">
            <a:avLst/>
          </a:prstGeom>
          <a:noFill/>
          <a:ln w="38100">
            <a:solidFill>
              <a:srgbClr val="008080"/>
            </a:solidFill>
            <a:round/>
            <a:headEnd/>
            <a:tailEnd/>
          </a:ln>
        </p:spPr>
        <p:txBody>
          <a:bodyPr/>
          <a:lstStyle/>
          <a:p>
            <a:endParaRPr lang="en-US"/>
          </a:p>
        </p:txBody>
      </p:sp>
      <p:sp>
        <p:nvSpPr>
          <p:cNvPr id="2" name="Slide Number Placeholder 1">
            <a:extLst>
              <a:ext uri="{FF2B5EF4-FFF2-40B4-BE49-F238E27FC236}">
                <a16:creationId xmlns:a16="http://schemas.microsoft.com/office/drawing/2014/main" id="{E412DC31-98D6-4270-B345-9A4CDE02ED41}"/>
              </a:ext>
            </a:extLst>
          </p:cNvPr>
          <p:cNvSpPr>
            <a:spLocks noGrp="1"/>
          </p:cNvSpPr>
          <p:nvPr>
            <p:ph type="sldNum" sz="quarter" idx="12"/>
          </p:nvPr>
        </p:nvSpPr>
        <p:spPr>
          <a:xfrm>
            <a:off x="8534400" y="6473825"/>
            <a:ext cx="381000" cy="307975"/>
          </a:xfrm>
        </p:spPr>
        <p:txBody>
          <a:bodyPr/>
          <a:lstStyle/>
          <a:p>
            <a:pPr>
              <a:defRPr/>
            </a:pPr>
            <a:fld id="{9A2081BC-7D70-45BF-97AF-F346EB39F6EA}" type="slidenum">
              <a:rPr lang="en-US" sz="1000" smtClean="0"/>
              <a:pPr>
                <a:defRPr/>
              </a:pPr>
              <a:t>42</a:t>
            </a:fld>
            <a:endParaRPr lang="en-US" sz="1000" dirty="0"/>
          </a:p>
        </p:txBody>
      </p:sp>
    </p:spTree>
    <p:extLst>
      <p:ext uri="{BB962C8B-B14F-4D97-AF65-F5344CB8AC3E}">
        <p14:creationId xmlns:p14="http://schemas.microsoft.com/office/powerpoint/2010/main" val="31587117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C82DBC4-FC65-402C-B069-455E88254F0D}" type="slidenum">
              <a:rPr lang="en-US" altLang="en-US" smtClean="0">
                <a:latin typeface="Arial Black" pitchFamily="34" charset="0"/>
              </a:rPr>
              <a:pPr eaLnBrk="1" hangingPunct="1"/>
              <a:t>43</a:t>
            </a:fld>
            <a:endParaRPr lang="en-US" altLang="en-US">
              <a:latin typeface="Arial Black" pitchFamily="34" charset="0"/>
            </a:endParaRPr>
          </a:p>
        </p:txBody>
      </p:sp>
      <p:sp>
        <p:nvSpPr>
          <p:cNvPr id="10243" name="Rectangle 2"/>
          <p:cNvSpPr>
            <a:spLocks noGrp="1" noChangeArrowheads="1"/>
          </p:cNvSpPr>
          <p:nvPr>
            <p:ph type="title"/>
          </p:nvPr>
        </p:nvSpPr>
        <p:spPr>
          <a:xfrm>
            <a:off x="195263" y="381000"/>
            <a:ext cx="8015287" cy="685800"/>
          </a:xfrm>
        </p:spPr>
        <p:txBody>
          <a:bodyPr/>
          <a:lstStyle/>
          <a:p>
            <a:pPr eaLnBrk="1" hangingPunct="1"/>
            <a:r>
              <a:rPr lang="en-US" altLang="en-US" sz="3800" dirty="0">
                <a:solidFill>
                  <a:schemeClr val="tx1"/>
                </a:solidFill>
              </a:rPr>
              <a:t>What Does LTC Cost?</a:t>
            </a:r>
            <a:br>
              <a:rPr lang="en-US" altLang="en-US" sz="1300" dirty="0">
                <a:solidFill>
                  <a:schemeClr val="tx1"/>
                </a:solidFill>
              </a:rPr>
            </a:br>
            <a:r>
              <a:rPr lang="en-US" altLang="en-US" sz="1300" dirty="0">
                <a:solidFill>
                  <a:schemeClr val="tx1"/>
                </a:solidFill>
              </a:rPr>
              <a:t> - from Genworth Cost of Care Survey for 2021</a:t>
            </a:r>
            <a:br>
              <a:rPr lang="en-US" altLang="en-US" sz="1300" dirty="0">
                <a:solidFill>
                  <a:schemeClr val="tx1"/>
                </a:solidFill>
              </a:rPr>
            </a:br>
            <a:r>
              <a:rPr lang="en-US" altLang="en-US" sz="1300" dirty="0">
                <a:solidFill>
                  <a:schemeClr val="tx1"/>
                </a:solidFill>
              </a:rPr>
              <a:t>		</a:t>
            </a:r>
            <a:endParaRPr lang="en-US" altLang="en-US" sz="3800" dirty="0">
              <a:solidFill>
                <a:schemeClr val="tx1"/>
              </a:solidFill>
            </a:endParaRPr>
          </a:p>
        </p:txBody>
      </p:sp>
      <p:graphicFrame>
        <p:nvGraphicFramePr>
          <p:cNvPr id="705633" name="Group 97"/>
          <p:cNvGraphicFramePr>
            <a:graphicFrameLocks noGrp="1"/>
          </p:cNvGraphicFramePr>
          <p:nvPr>
            <p:ph idx="1"/>
          </p:nvPr>
        </p:nvGraphicFramePr>
        <p:xfrm>
          <a:off x="381000" y="1219200"/>
          <a:ext cx="8339137" cy="5410201"/>
        </p:xfrm>
        <a:graphic>
          <a:graphicData uri="http://schemas.openxmlformats.org/drawingml/2006/table">
            <a:tbl>
              <a:tblPr/>
              <a:tblGrid>
                <a:gridCol w="1957825">
                  <a:extLst>
                    <a:ext uri="{9D8B030D-6E8A-4147-A177-3AD203B41FA5}">
                      <a16:colId xmlns:a16="http://schemas.microsoft.com/office/drawing/2014/main" val="20000"/>
                    </a:ext>
                  </a:extLst>
                </a:gridCol>
                <a:gridCol w="1557055">
                  <a:extLst>
                    <a:ext uri="{9D8B030D-6E8A-4147-A177-3AD203B41FA5}">
                      <a16:colId xmlns:a16="http://schemas.microsoft.com/office/drawing/2014/main" val="4177285906"/>
                    </a:ext>
                  </a:extLst>
                </a:gridCol>
                <a:gridCol w="1533409">
                  <a:extLst>
                    <a:ext uri="{9D8B030D-6E8A-4147-A177-3AD203B41FA5}">
                      <a16:colId xmlns:a16="http://schemas.microsoft.com/office/drawing/2014/main" val="20001"/>
                    </a:ext>
                  </a:extLst>
                </a:gridCol>
                <a:gridCol w="1648102">
                  <a:extLst>
                    <a:ext uri="{9D8B030D-6E8A-4147-A177-3AD203B41FA5}">
                      <a16:colId xmlns:a16="http://schemas.microsoft.com/office/drawing/2014/main" val="20002"/>
                    </a:ext>
                  </a:extLst>
                </a:gridCol>
                <a:gridCol w="1642746">
                  <a:extLst>
                    <a:ext uri="{9D8B030D-6E8A-4147-A177-3AD203B41FA5}">
                      <a16:colId xmlns:a16="http://schemas.microsoft.com/office/drawing/2014/main" val="20003"/>
                    </a:ext>
                  </a:extLst>
                </a:gridCol>
              </a:tblGrid>
              <a:tr h="989294">
                <a:tc>
                  <a:txBody>
                    <a:bodyPr/>
                    <a:lstStyle/>
                    <a:p>
                      <a:pPr algn="ctr" fontAlgn="b"/>
                      <a:r>
                        <a:rPr lang="en-US" b="1" dirty="0">
                          <a:effectLst/>
                        </a:rPr>
                        <a:t>Average Daily Cost per Region</a:t>
                      </a:r>
                    </a:p>
                  </a:txBody>
                  <a:tcPr marL="76200" marR="76200" marT="76200" marB="76200"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en-US">
                          <a:effectLst/>
                        </a:rPr>
                        <a:t>Private Nursing Home Room</a:t>
                      </a:r>
                    </a:p>
                  </a:txBody>
                  <a:tcPr marL="76200" marR="76200" marT="76200" marB="762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en-US">
                          <a:effectLst/>
                        </a:rPr>
                        <a:t>Semi-Private Nursing Home Room</a:t>
                      </a:r>
                    </a:p>
                  </a:txBody>
                  <a:tcPr marL="76200" marR="76200" marT="76200" marB="762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en-US">
                          <a:effectLst/>
                        </a:rPr>
                        <a:t>Assisted Living Facility</a:t>
                      </a:r>
                    </a:p>
                  </a:txBody>
                  <a:tcPr marL="76200" marR="76200" marT="76200" marB="762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en-US" dirty="0">
                          <a:effectLst/>
                        </a:rPr>
                        <a:t>Certified Home Health Aide (4hrs)</a:t>
                      </a:r>
                    </a:p>
                  </a:txBody>
                  <a:tcPr marL="76200" marR="76200" marT="76200" marB="762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1"/>
                  </a:ext>
                </a:extLst>
              </a:tr>
              <a:tr h="432816">
                <a:tc>
                  <a:txBody>
                    <a:bodyPr/>
                    <a:lstStyle/>
                    <a:p>
                      <a:pPr algn="ctr" fontAlgn="t"/>
                      <a:r>
                        <a:rPr lang="en-US">
                          <a:effectLst/>
                        </a:rPr>
                        <a:t>United States</a:t>
                      </a:r>
                    </a:p>
                  </a:txBody>
                  <a:tcPr marL="76200" marR="76200" marT="76200" marB="7620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t"/>
                      <a:r>
                        <a:rPr lang="en-US" dirty="0">
                          <a:effectLst/>
                        </a:rPr>
                        <a:t>$297</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t"/>
                      <a:r>
                        <a:rPr lang="en-US" dirty="0">
                          <a:effectLst/>
                        </a:rPr>
                        <a:t>$260</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t"/>
                      <a:r>
                        <a:rPr lang="en-US" dirty="0">
                          <a:effectLst/>
                        </a:rPr>
                        <a:t>$148</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t"/>
                      <a:r>
                        <a:rPr lang="en-US" dirty="0">
                          <a:effectLst/>
                        </a:rPr>
                        <a:t>$108</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209707841"/>
                  </a:ext>
                </a:extLst>
              </a:tr>
              <a:tr h="432816">
                <a:tc>
                  <a:txBody>
                    <a:bodyPr/>
                    <a:lstStyle/>
                    <a:p>
                      <a:pPr algn="ctr" fontAlgn="t"/>
                      <a:r>
                        <a:rPr lang="en-US" dirty="0">
                          <a:effectLst/>
                        </a:rPr>
                        <a:t>California</a:t>
                      </a:r>
                    </a:p>
                  </a:txBody>
                  <a:tcPr marL="76200" marR="76200" marT="76200" marB="7620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t"/>
                      <a:r>
                        <a:rPr lang="en-US" dirty="0">
                          <a:effectLst/>
                        </a:rPr>
                        <a:t>$400</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t"/>
                      <a:r>
                        <a:rPr lang="en-US" dirty="0">
                          <a:effectLst/>
                        </a:rPr>
                        <a:t>$322</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t"/>
                      <a:r>
                        <a:rPr lang="en-US" dirty="0">
                          <a:effectLst/>
                        </a:rPr>
                        <a:t>$173</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t"/>
                      <a:r>
                        <a:rPr lang="en-US" dirty="0">
                          <a:effectLst/>
                        </a:rPr>
                        <a:t>$128</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832721183"/>
                  </a:ext>
                </a:extLst>
              </a:tr>
              <a:tr h="711055">
                <a:tc>
                  <a:txBody>
                    <a:bodyPr/>
                    <a:lstStyle/>
                    <a:p>
                      <a:pPr algn="ctr" fontAlgn="t"/>
                      <a:r>
                        <a:rPr lang="en-US" dirty="0">
                          <a:effectLst/>
                        </a:rPr>
                        <a:t>Sacramento - Yolo</a:t>
                      </a:r>
                    </a:p>
                  </a:txBody>
                  <a:tcPr marL="76200" marR="76200" marT="76200" marB="7620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t"/>
                      <a:r>
                        <a:rPr lang="en-US" dirty="0">
                          <a:effectLst/>
                        </a:rPr>
                        <a:t>$465</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t"/>
                      <a:r>
                        <a:rPr lang="en-US" dirty="0">
                          <a:effectLst/>
                        </a:rPr>
                        <a:t>$350</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t"/>
                      <a:r>
                        <a:rPr lang="en-US" dirty="0">
                          <a:effectLst/>
                        </a:rPr>
                        <a:t>$172</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t"/>
                      <a:r>
                        <a:rPr lang="en-US" dirty="0">
                          <a:effectLst/>
                        </a:rPr>
                        <a:t>$132</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2"/>
                  </a:ext>
                </a:extLst>
              </a:tr>
              <a:tr h="711055">
                <a:tc>
                  <a:txBody>
                    <a:bodyPr/>
                    <a:lstStyle/>
                    <a:p>
                      <a:pPr algn="ctr" fontAlgn="t"/>
                      <a:r>
                        <a:rPr lang="en-US" dirty="0">
                          <a:effectLst/>
                        </a:rPr>
                        <a:t>San Francisco - Oakland</a:t>
                      </a:r>
                    </a:p>
                  </a:txBody>
                  <a:tcPr marL="76200" marR="76200" marT="76200" marB="7620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t"/>
                      <a:r>
                        <a:rPr lang="en-US" dirty="0">
                          <a:effectLst/>
                        </a:rPr>
                        <a:t>$463</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t"/>
                      <a:r>
                        <a:rPr lang="en-US" dirty="0">
                          <a:effectLst/>
                        </a:rPr>
                        <a:t>$380</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t"/>
                      <a:r>
                        <a:rPr lang="en-US" dirty="0">
                          <a:effectLst/>
                        </a:rPr>
                        <a:t>$208</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t"/>
                      <a:r>
                        <a:rPr lang="en-US" dirty="0">
                          <a:effectLst/>
                        </a:rPr>
                        <a:t>$150</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3"/>
                  </a:ext>
                </a:extLst>
              </a:tr>
              <a:tr h="989294">
                <a:tc>
                  <a:txBody>
                    <a:bodyPr/>
                    <a:lstStyle/>
                    <a:p>
                      <a:pPr algn="ctr" fontAlgn="t"/>
                      <a:r>
                        <a:rPr lang="en-US" dirty="0">
                          <a:effectLst/>
                        </a:rPr>
                        <a:t>San Jose - Sunnyvale – Santa Clara</a:t>
                      </a:r>
                    </a:p>
                  </a:txBody>
                  <a:tcPr marL="76200" marR="76200" marT="76200" marB="7620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t"/>
                      <a:r>
                        <a:rPr lang="en-US" dirty="0">
                          <a:effectLst/>
                        </a:rPr>
                        <a:t>$513</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t"/>
                      <a:r>
                        <a:rPr lang="en-US" dirty="0">
                          <a:effectLst/>
                        </a:rPr>
                        <a:t>$390</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t"/>
                      <a:r>
                        <a:rPr lang="en-US" dirty="0">
                          <a:effectLst/>
                        </a:rPr>
                        <a:t>$197</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t"/>
                      <a:r>
                        <a:rPr lang="en-US" dirty="0">
                          <a:effectLst/>
                        </a:rPr>
                        <a:t>$149</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4"/>
                  </a:ext>
                </a:extLst>
              </a:tr>
              <a:tr h="432816">
                <a:tc>
                  <a:txBody>
                    <a:bodyPr/>
                    <a:lstStyle/>
                    <a:p>
                      <a:pPr algn="ctr" fontAlgn="t"/>
                      <a:r>
                        <a:rPr lang="en-US" dirty="0">
                          <a:effectLst/>
                        </a:rPr>
                        <a:t>San Diego</a:t>
                      </a:r>
                    </a:p>
                  </a:txBody>
                  <a:tcPr marL="76200" marR="76200" marT="76200" marB="7620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t"/>
                      <a:r>
                        <a:rPr lang="en-US" dirty="0">
                          <a:effectLst/>
                        </a:rPr>
                        <a:t>$400</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t"/>
                      <a:r>
                        <a:rPr lang="en-US" dirty="0">
                          <a:effectLst/>
                        </a:rPr>
                        <a:t>$309</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t"/>
                      <a:r>
                        <a:rPr lang="en-US" dirty="0">
                          <a:effectLst/>
                        </a:rPr>
                        <a:t>$180</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t"/>
                      <a:r>
                        <a:rPr lang="en-US" dirty="0">
                          <a:effectLst/>
                        </a:rPr>
                        <a:t>$136</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5"/>
                  </a:ext>
                </a:extLst>
              </a:tr>
              <a:tr h="711055">
                <a:tc>
                  <a:txBody>
                    <a:bodyPr/>
                    <a:lstStyle/>
                    <a:p>
                      <a:pPr algn="ctr" fontAlgn="t"/>
                      <a:r>
                        <a:rPr lang="en-US" dirty="0">
                          <a:effectLst/>
                        </a:rPr>
                        <a:t>Los Angeles – Orange County</a:t>
                      </a:r>
                    </a:p>
                  </a:txBody>
                  <a:tcPr marL="76200" marR="76200" marT="76200" marB="7620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t"/>
                      <a:r>
                        <a:rPr lang="en-US" dirty="0">
                          <a:effectLst/>
                        </a:rPr>
                        <a:t>$371</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t"/>
                      <a:r>
                        <a:rPr lang="en-US" dirty="0">
                          <a:effectLst/>
                        </a:rPr>
                        <a:t>$300</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t"/>
                      <a:r>
                        <a:rPr lang="en-US" dirty="0">
                          <a:effectLst/>
                        </a:rPr>
                        <a:t>$173</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t"/>
                      <a:r>
                        <a:rPr lang="en-US" dirty="0">
                          <a:effectLst/>
                        </a:rPr>
                        <a:t>$124</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ChangeArrowheads="1"/>
          </p:cNvSpPr>
          <p:nvPr>
            <p:ph type="title"/>
          </p:nvPr>
        </p:nvSpPr>
        <p:spPr>
          <a:xfrm>
            <a:off x="685800" y="152400"/>
            <a:ext cx="7315200" cy="1143000"/>
          </a:xfrm>
        </p:spPr>
        <p:txBody>
          <a:bodyPr/>
          <a:lstStyle/>
          <a:p>
            <a:pPr eaLnBrk="1" hangingPunct="1"/>
            <a:r>
              <a:rPr lang="en-US" altLang="en-US" sz="3800" dirty="0">
                <a:solidFill>
                  <a:schemeClr val="tx1"/>
                </a:solidFill>
              </a:rPr>
              <a:t>Who Pays for Long Term Care Nationally?</a:t>
            </a:r>
            <a:endParaRPr lang="en-US" altLang="en-US" sz="3800" dirty="0">
              <a:solidFill>
                <a:schemeClr val="accent2"/>
              </a:solidFill>
            </a:endParaRPr>
          </a:p>
        </p:txBody>
      </p:sp>
      <p:sp>
        <p:nvSpPr>
          <p:cNvPr id="111619" name="Line 4"/>
          <p:cNvSpPr>
            <a:spLocks noChangeShapeType="1"/>
          </p:cNvSpPr>
          <p:nvPr/>
        </p:nvSpPr>
        <p:spPr bwMode="auto">
          <a:xfrm>
            <a:off x="228600" y="1295400"/>
            <a:ext cx="8686800" cy="0"/>
          </a:xfrm>
          <a:prstGeom prst="line">
            <a:avLst/>
          </a:prstGeom>
          <a:noFill/>
          <a:ln w="38100">
            <a:solidFill>
              <a:srgbClr val="008080"/>
            </a:solidFill>
            <a:round/>
            <a:headEnd/>
            <a:tailEnd/>
          </a:ln>
        </p:spPr>
        <p:txBody>
          <a:bodyPr/>
          <a:lstStyle/>
          <a:p>
            <a:endParaRPr lang="en-US"/>
          </a:p>
        </p:txBody>
      </p:sp>
      <p:sp>
        <p:nvSpPr>
          <p:cNvPr id="2" name="Slide Number Placeholder 1">
            <a:extLst>
              <a:ext uri="{FF2B5EF4-FFF2-40B4-BE49-F238E27FC236}">
                <a16:creationId xmlns:a16="http://schemas.microsoft.com/office/drawing/2014/main" id="{E412DC31-98D6-4270-B345-9A4CDE02ED41}"/>
              </a:ext>
            </a:extLst>
          </p:cNvPr>
          <p:cNvSpPr>
            <a:spLocks noGrp="1"/>
          </p:cNvSpPr>
          <p:nvPr>
            <p:ph type="sldNum" sz="quarter" idx="12"/>
          </p:nvPr>
        </p:nvSpPr>
        <p:spPr>
          <a:xfrm>
            <a:off x="8534400" y="6473825"/>
            <a:ext cx="381000" cy="307975"/>
          </a:xfrm>
        </p:spPr>
        <p:txBody>
          <a:bodyPr/>
          <a:lstStyle/>
          <a:p>
            <a:pPr>
              <a:defRPr/>
            </a:pPr>
            <a:fld id="{9A2081BC-7D70-45BF-97AF-F346EB39F6EA}" type="slidenum">
              <a:rPr lang="en-US" sz="1000" smtClean="0"/>
              <a:pPr>
                <a:defRPr/>
              </a:pPr>
              <a:t>44</a:t>
            </a:fld>
            <a:endParaRPr lang="en-US" sz="1000" dirty="0"/>
          </a:p>
        </p:txBody>
      </p:sp>
      <p:pic>
        <p:nvPicPr>
          <p:cNvPr id="5" name="Picture 4" descr="Diagram&#10;&#10;Description automatically generated">
            <a:extLst>
              <a:ext uri="{FF2B5EF4-FFF2-40B4-BE49-F238E27FC236}">
                <a16:creationId xmlns:a16="http://schemas.microsoft.com/office/drawing/2014/main" id="{8B26D24F-0904-6D42-1085-BCC897525B5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3016"/>
          <a:stretch/>
        </p:blipFill>
        <p:spPr>
          <a:xfrm>
            <a:off x="2057400" y="1295400"/>
            <a:ext cx="5715000" cy="5562600"/>
          </a:xfrm>
          <a:prstGeom prst="rect">
            <a:avLst/>
          </a:prstGeom>
        </p:spPr>
      </p:pic>
      <p:sp>
        <p:nvSpPr>
          <p:cNvPr id="7" name="TextBox 6">
            <a:extLst>
              <a:ext uri="{FF2B5EF4-FFF2-40B4-BE49-F238E27FC236}">
                <a16:creationId xmlns:a16="http://schemas.microsoft.com/office/drawing/2014/main" id="{5B330585-0102-B56D-0E67-B23A4C7FF224}"/>
              </a:ext>
            </a:extLst>
          </p:cNvPr>
          <p:cNvSpPr txBox="1"/>
          <p:nvPr/>
        </p:nvSpPr>
        <p:spPr>
          <a:xfrm>
            <a:off x="123553" y="4876800"/>
            <a:ext cx="2552700" cy="537327"/>
          </a:xfrm>
          <a:prstGeom prst="rect">
            <a:avLst/>
          </a:prstGeom>
          <a:noFill/>
        </p:spPr>
        <p:txBody>
          <a:bodyPr wrap="square">
            <a:spAutoFit/>
          </a:bodyPr>
          <a:lstStyle/>
          <a:p>
            <a:pPr marL="9525" indent="-9525" eaLnBrk="1" hangingPunct="1">
              <a:lnSpc>
                <a:spcPct val="80000"/>
              </a:lnSpc>
              <a:buFont typeface="Wingdings" pitchFamily="2" charset="2"/>
              <a:buNone/>
              <a:tabLst>
                <a:tab pos="3667125" algn="r"/>
                <a:tab pos="4048125" algn="l"/>
              </a:tabLst>
            </a:pPr>
            <a:r>
              <a:rPr lang="en-US" altLang="en-US" sz="1200" i="1" dirty="0"/>
              <a:t>Source: SCAN Foundation 2014: </a:t>
            </a:r>
            <a:r>
              <a:rPr lang="en-US" altLang="en-US" sz="1200" i="1" dirty="0">
                <a:hlinkClick r:id="rId4"/>
              </a:rPr>
              <a:t>www.scanfoundation.org</a:t>
            </a:r>
            <a:r>
              <a:rPr lang="en-US" altLang="en-US" sz="1200" i="1" dirty="0"/>
              <a:t> </a:t>
            </a:r>
          </a:p>
          <a:p>
            <a:pPr marL="9525" indent="-9525" algn="ctr" eaLnBrk="1" hangingPunct="1">
              <a:lnSpc>
                <a:spcPct val="80000"/>
              </a:lnSpc>
              <a:buFont typeface="Wingdings" pitchFamily="2" charset="2"/>
              <a:buNone/>
              <a:tabLst>
                <a:tab pos="3667125" algn="r"/>
                <a:tab pos="4048125" algn="l"/>
              </a:tabLst>
            </a:pPr>
            <a:endParaRPr lang="en-US" altLang="en-US" sz="1200" i="1" dirty="0"/>
          </a:p>
        </p:txBody>
      </p:sp>
    </p:spTree>
    <p:extLst>
      <p:ext uri="{BB962C8B-B14F-4D97-AF65-F5344CB8AC3E}">
        <p14:creationId xmlns:p14="http://schemas.microsoft.com/office/powerpoint/2010/main" val="32642598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6"/>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28A65CD-4DE5-4E46-94FA-1B368356C3BC}" type="slidenum">
              <a:rPr lang="en-US" altLang="en-US" smtClean="0">
                <a:latin typeface="Arial Black" pitchFamily="34" charset="0"/>
              </a:rPr>
              <a:pPr eaLnBrk="1" hangingPunct="1"/>
              <a:t>45</a:t>
            </a:fld>
            <a:endParaRPr lang="en-US" altLang="en-US">
              <a:latin typeface="Arial Black" pitchFamily="34" charset="0"/>
            </a:endParaRPr>
          </a:p>
        </p:txBody>
      </p:sp>
      <p:sp>
        <p:nvSpPr>
          <p:cNvPr id="12291" name="Slide Number Placeholder 5"/>
          <p:cNvSpPr txBox="1">
            <a:spLocks noGrp="1"/>
          </p:cNvSpPr>
          <p:nvPr/>
        </p:nvSpPr>
        <p:spPr bwMode="auto">
          <a:xfrm>
            <a:off x="6553200" y="6399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endParaRPr lang="en-US" altLang="en-US" sz="1400">
              <a:solidFill>
                <a:schemeClr val="bg2"/>
              </a:solidFill>
            </a:endParaRPr>
          </a:p>
        </p:txBody>
      </p:sp>
      <p:sp>
        <p:nvSpPr>
          <p:cNvPr id="12292" name="Rectangle 2"/>
          <p:cNvSpPr>
            <a:spLocks noGrp="1" noChangeArrowheads="1"/>
          </p:cNvSpPr>
          <p:nvPr>
            <p:ph type="title" idx="4294967295"/>
          </p:nvPr>
        </p:nvSpPr>
        <p:spPr/>
        <p:txBody>
          <a:bodyPr lIns="92075" tIns="46038" rIns="92075" bIns="46038"/>
          <a:lstStyle/>
          <a:p>
            <a:pPr eaLnBrk="1" hangingPunct="1"/>
            <a:r>
              <a:rPr lang="en-US" altLang="en-US" dirty="0">
                <a:solidFill>
                  <a:schemeClr val="tx1"/>
                </a:solidFill>
              </a:rPr>
              <a:t>What Is Skilled Care?</a:t>
            </a:r>
          </a:p>
        </p:txBody>
      </p:sp>
      <p:sp>
        <p:nvSpPr>
          <p:cNvPr id="12293" name="Rectangle 3"/>
          <p:cNvSpPr>
            <a:spLocks noGrp="1" noChangeArrowheads="1"/>
          </p:cNvSpPr>
          <p:nvPr>
            <p:ph type="body" sz="half" idx="1"/>
          </p:nvPr>
        </p:nvSpPr>
        <p:spPr>
          <a:xfrm>
            <a:off x="685800" y="1828800"/>
            <a:ext cx="4876800" cy="1981200"/>
          </a:xfrm>
        </p:spPr>
        <p:txBody>
          <a:bodyPr lIns="92075" tIns="46038" rIns="92075" bIns="46038"/>
          <a:lstStyle/>
          <a:p>
            <a:pPr eaLnBrk="1" hangingPunct="1">
              <a:lnSpc>
                <a:spcPct val="90000"/>
              </a:lnSpc>
              <a:buFont typeface="Wingdings" pitchFamily="2" charset="2"/>
              <a:buNone/>
            </a:pPr>
            <a:r>
              <a:rPr lang="en-US" altLang="en-US" dirty="0"/>
              <a:t>	</a:t>
            </a:r>
            <a:r>
              <a:rPr lang="en-US" altLang="en-US" sz="3200" dirty="0"/>
              <a:t>Nursing or Rehabilitation Services</a:t>
            </a:r>
          </a:p>
          <a:p>
            <a:pPr eaLnBrk="1" hangingPunct="1">
              <a:lnSpc>
                <a:spcPct val="90000"/>
              </a:lnSpc>
              <a:buFont typeface="Wingdings" pitchFamily="2" charset="2"/>
              <a:buNone/>
            </a:pPr>
            <a:r>
              <a:rPr lang="en-US" altLang="en-US" sz="3200" dirty="0"/>
              <a:t>	(physical, speech, or occupational therapy)</a:t>
            </a:r>
            <a:endParaRPr lang="en-US" altLang="en-US" dirty="0"/>
          </a:p>
        </p:txBody>
      </p:sp>
      <p:sp>
        <p:nvSpPr>
          <p:cNvPr id="12294" name="Rectangle 10"/>
          <p:cNvSpPr>
            <a:spLocks noGrp="1" noChangeArrowheads="1"/>
          </p:cNvSpPr>
          <p:nvPr>
            <p:ph type="body" sz="half" idx="2"/>
          </p:nvPr>
        </p:nvSpPr>
        <p:spPr>
          <a:xfrm>
            <a:off x="3962400" y="4568825"/>
            <a:ext cx="4114800" cy="1676400"/>
          </a:xfrm>
        </p:spPr>
        <p:txBody>
          <a:bodyPr/>
          <a:lstStyle/>
          <a:p>
            <a:pPr eaLnBrk="1" hangingPunct="1">
              <a:lnSpc>
                <a:spcPct val="90000"/>
              </a:lnSpc>
              <a:buFont typeface="Wingdings" pitchFamily="2" charset="2"/>
              <a:buNone/>
            </a:pPr>
            <a:r>
              <a:rPr lang="en-US" altLang="en-US" dirty="0"/>
              <a:t>	Must be delivered by licensed providers on a regular basis</a:t>
            </a:r>
          </a:p>
        </p:txBody>
      </p:sp>
      <p:pic>
        <p:nvPicPr>
          <p:cNvPr id="12295" name="Picture 8" descr="MC900060237[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3886200"/>
            <a:ext cx="2133600" cy="191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9" descr="MP90033724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1828800"/>
            <a:ext cx="2362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Line 4">
            <a:extLst>
              <a:ext uri="{FF2B5EF4-FFF2-40B4-BE49-F238E27FC236}">
                <a16:creationId xmlns:a16="http://schemas.microsoft.com/office/drawing/2014/main" id="{129FCEC7-FD65-8E38-28A6-F3C9303766C5}"/>
              </a:ext>
            </a:extLst>
          </p:cNvPr>
          <p:cNvSpPr>
            <a:spLocks noChangeShapeType="1"/>
          </p:cNvSpPr>
          <p:nvPr/>
        </p:nvSpPr>
        <p:spPr bwMode="auto">
          <a:xfrm>
            <a:off x="228600" y="1295400"/>
            <a:ext cx="8686800" cy="0"/>
          </a:xfrm>
          <a:prstGeom prst="line">
            <a:avLst/>
          </a:prstGeom>
          <a:noFill/>
          <a:ln w="38100">
            <a:solidFill>
              <a:srgbClr val="008080"/>
            </a:solidFill>
            <a:round/>
            <a:headEnd/>
            <a:tailEnd/>
          </a:ln>
        </p:spPr>
        <p:txBody>
          <a:bodyPr/>
          <a:lstStyle/>
          <a:p>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B37CD37-B749-4193-94FB-C28B98619422}" type="slidenum">
              <a:rPr lang="en-US" altLang="en-US" smtClean="0">
                <a:latin typeface="Arial Black" pitchFamily="34" charset="0"/>
              </a:rPr>
              <a:pPr eaLnBrk="1" hangingPunct="1"/>
              <a:t>46</a:t>
            </a:fld>
            <a:endParaRPr lang="en-US" altLang="en-US">
              <a:latin typeface="Arial Black" pitchFamily="34" charset="0"/>
            </a:endParaRPr>
          </a:p>
        </p:txBody>
      </p:sp>
      <p:sp>
        <p:nvSpPr>
          <p:cNvPr id="13316" name="Rectangle 2"/>
          <p:cNvSpPr>
            <a:spLocks noGrp="1" noChangeArrowheads="1"/>
          </p:cNvSpPr>
          <p:nvPr>
            <p:ph type="title" idx="4294967295"/>
          </p:nvPr>
        </p:nvSpPr>
        <p:spPr>
          <a:xfrm>
            <a:off x="366712" y="304800"/>
            <a:ext cx="8015288" cy="914400"/>
          </a:xfrm>
        </p:spPr>
        <p:txBody>
          <a:bodyPr lIns="92075" tIns="46038" rIns="92075" bIns="46038"/>
          <a:lstStyle/>
          <a:p>
            <a:pPr eaLnBrk="1" hangingPunct="1"/>
            <a:r>
              <a:rPr lang="en-US" altLang="en-US" dirty="0">
                <a:solidFill>
                  <a:schemeClr val="tx1"/>
                </a:solidFill>
              </a:rPr>
              <a:t>What Medicare Covers:</a:t>
            </a:r>
          </a:p>
        </p:txBody>
      </p:sp>
      <p:sp>
        <p:nvSpPr>
          <p:cNvPr id="19461" name="Rectangle 3"/>
          <p:cNvSpPr>
            <a:spLocks noGrp="1" noChangeArrowheads="1"/>
          </p:cNvSpPr>
          <p:nvPr>
            <p:ph type="body" idx="4294967295"/>
          </p:nvPr>
        </p:nvSpPr>
        <p:spPr>
          <a:xfrm>
            <a:off x="762000" y="1448593"/>
            <a:ext cx="7848600" cy="4876003"/>
          </a:xfrm>
        </p:spPr>
        <p:txBody>
          <a:bodyPr lIns="92075" tIns="46038" rIns="92075" bIns="46038"/>
          <a:lstStyle/>
          <a:p>
            <a:pPr algn="ctr" eaLnBrk="1" hangingPunct="1">
              <a:lnSpc>
                <a:spcPct val="80000"/>
              </a:lnSpc>
              <a:buFont typeface="Wingdings" pitchFamily="2" charset="2"/>
              <a:buNone/>
              <a:tabLst>
                <a:tab pos="2524125" algn="l"/>
              </a:tabLst>
              <a:defRPr/>
            </a:pPr>
            <a:endParaRPr lang="en-US" sz="1800" b="1" u="sng" dirty="0">
              <a:solidFill>
                <a:srgbClr val="66FF33"/>
              </a:solidFill>
            </a:endParaRPr>
          </a:p>
          <a:p>
            <a:pPr eaLnBrk="1" hangingPunct="1">
              <a:lnSpc>
                <a:spcPct val="80000"/>
              </a:lnSpc>
              <a:buFont typeface="Wingdings" pitchFamily="2" charset="2"/>
              <a:buNone/>
              <a:tabLst>
                <a:tab pos="2524125" algn="l"/>
              </a:tabLst>
              <a:defRPr/>
            </a:pPr>
            <a:r>
              <a:rPr lang="en-US" sz="2400" b="1" dirty="0">
                <a:solidFill>
                  <a:schemeClr val="accent2">
                    <a:lumMod val="50000"/>
                  </a:schemeClr>
                </a:solidFill>
              </a:rPr>
              <a:t>Skilled Nursing Facility Care </a:t>
            </a:r>
          </a:p>
          <a:p>
            <a:pPr eaLnBrk="1" hangingPunct="1">
              <a:lnSpc>
                <a:spcPct val="80000"/>
              </a:lnSpc>
              <a:buFont typeface="Wingdings" pitchFamily="2" charset="2"/>
              <a:buNone/>
              <a:tabLst>
                <a:tab pos="2524125" algn="l"/>
              </a:tabLst>
              <a:defRPr/>
            </a:pPr>
            <a:r>
              <a:rPr lang="en-US" sz="2400" b="1" dirty="0">
                <a:solidFill>
                  <a:schemeClr val="accent2">
                    <a:lumMod val="50000"/>
                  </a:schemeClr>
                </a:solidFill>
              </a:rPr>
              <a:t>(if preceded by 3-day hospital stay):</a:t>
            </a:r>
            <a:br>
              <a:rPr lang="en-US" sz="2400" b="1" dirty="0">
                <a:solidFill>
                  <a:srgbClr val="006600"/>
                </a:solidFill>
              </a:rPr>
            </a:br>
            <a:endParaRPr lang="en-US" sz="2200" b="1" dirty="0">
              <a:solidFill>
                <a:srgbClr val="006600"/>
              </a:solidFill>
            </a:endParaRPr>
          </a:p>
          <a:p>
            <a:pPr eaLnBrk="1" hangingPunct="1">
              <a:lnSpc>
                <a:spcPct val="80000"/>
              </a:lnSpc>
              <a:spcAft>
                <a:spcPts val="600"/>
              </a:spcAft>
              <a:buFont typeface="Wingdings" pitchFamily="2" charset="2"/>
              <a:buNone/>
              <a:tabLst>
                <a:tab pos="2524125" algn="l"/>
              </a:tabLst>
              <a:defRPr/>
            </a:pPr>
            <a:r>
              <a:rPr lang="en-US" sz="2200" dirty="0"/>
              <a:t>First 20 days 			-Medicare pays 100% of 				approved amount</a:t>
            </a:r>
          </a:p>
          <a:p>
            <a:pPr eaLnBrk="1" hangingPunct="1">
              <a:lnSpc>
                <a:spcPct val="80000"/>
              </a:lnSpc>
              <a:spcAft>
                <a:spcPts val="600"/>
              </a:spcAft>
              <a:buFont typeface="Wingdings" pitchFamily="2" charset="2"/>
              <a:buNone/>
              <a:tabLst>
                <a:tab pos="2524125" algn="l"/>
              </a:tabLst>
              <a:defRPr/>
            </a:pPr>
            <a:endParaRPr lang="en-US" sz="800" dirty="0"/>
          </a:p>
          <a:p>
            <a:pPr eaLnBrk="1" hangingPunct="1">
              <a:lnSpc>
                <a:spcPct val="80000"/>
              </a:lnSpc>
              <a:spcAft>
                <a:spcPts val="600"/>
              </a:spcAft>
              <a:buFont typeface="Wingdings" pitchFamily="2" charset="2"/>
              <a:buNone/>
              <a:tabLst>
                <a:tab pos="2524125" algn="l"/>
              </a:tabLst>
              <a:defRPr/>
            </a:pPr>
            <a:r>
              <a:rPr lang="en-US" sz="2200" dirty="0"/>
              <a:t>Additional 80 days 			-Co-payment required 				$200 per day (2023)</a:t>
            </a:r>
          </a:p>
          <a:p>
            <a:pPr eaLnBrk="1" hangingPunct="1">
              <a:lnSpc>
                <a:spcPct val="80000"/>
              </a:lnSpc>
              <a:spcAft>
                <a:spcPts val="600"/>
              </a:spcAft>
              <a:buFont typeface="Wingdings" pitchFamily="2" charset="2"/>
              <a:buNone/>
              <a:tabLst>
                <a:tab pos="2524125" algn="l"/>
              </a:tabLst>
              <a:defRPr/>
            </a:pPr>
            <a:endParaRPr lang="en-US" sz="800" dirty="0"/>
          </a:p>
          <a:p>
            <a:pPr eaLnBrk="1" hangingPunct="1">
              <a:lnSpc>
                <a:spcPct val="80000"/>
              </a:lnSpc>
              <a:spcAft>
                <a:spcPts val="0"/>
              </a:spcAft>
              <a:buFont typeface="Wingdings" pitchFamily="2" charset="2"/>
              <a:buNone/>
              <a:tabLst>
                <a:tab pos="2524125" algn="l"/>
              </a:tabLst>
              <a:defRPr/>
            </a:pPr>
            <a:r>
              <a:rPr lang="en-US" sz="2200" dirty="0"/>
              <a:t>Beyond 100 days 			-</a:t>
            </a:r>
            <a:r>
              <a:rPr lang="en-US" sz="2200" b="1" dirty="0"/>
              <a:t>Medicare does not cover</a:t>
            </a:r>
          </a:p>
          <a:p>
            <a:pPr eaLnBrk="1" hangingPunct="1">
              <a:lnSpc>
                <a:spcPct val="80000"/>
              </a:lnSpc>
              <a:spcAft>
                <a:spcPts val="0"/>
              </a:spcAft>
              <a:buFont typeface="Wingdings" pitchFamily="2" charset="2"/>
              <a:buNone/>
              <a:tabLst>
                <a:tab pos="2524125" algn="l"/>
              </a:tabLst>
              <a:defRPr/>
            </a:pPr>
            <a:r>
              <a:rPr lang="en-US" sz="2200" dirty="0"/>
              <a:t>in a benefit period	</a:t>
            </a:r>
            <a:r>
              <a:rPr lang="en-US" sz="2200" b="1" dirty="0"/>
              <a:t>		</a:t>
            </a:r>
            <a:endParaRPr lang="en-US" sz="2200" dirty="0"/>
          </a:p>
          <a:p>
            <a:pPr eaLnBrk="1" hangingPunct="1">
              <a:lnSpc>
                <a:spcPct val="80000"/>
              </a:lnSpc>
              <a:spcAft>
                <a:spcPts val="600"/>
              </a:spcAft>
              <a:buFont typeface="Wingdings" pitchFamily="2" charset="2"/>
              <a:buNone/>
              <a:tabLst>
                <a:tab pos="2524125" algn="l"/>
              </a:tabLst>
              <a:defRPr/>
            </a:pPr>
            <a:endParaRPr lang="en-US" sz="800" b="1" dirty="0"/>
          </a:p>
          <a:p>
            <a:pPr eaLnBrk="1" hangingPunct="1">
              <a:lnSpc>
                <a:spcPct val="80000"/>
              </a:lnSpc>
              <a:buFont typeface="Wingdings" pitchFamily="2" charset="2"/>
              <a:buNone/>
              <a:tabLst>
                <a:tab pos="2524125" algn="l"/>
              </a:tabLst>
              <a:defRPr/>
            </a:pPr>
            <a:r>
              <a:rPr lang="en-US" sz="2400" b="1" dirty="0">
                <a:solidFill>
                  <a:schemeClr val="accent2">
                    <a:lumMod val="50000"/>
                  </a:schemeClr>
                </a:solidFill>
              </a:rPr>
              <a:t>Home Health Care:  	</a:t>
            </a:r>
            <a:r>
              <a:rPr lang="en-US" sz="2200" b="1" dirty="0"/>
              <a:t>No co-pays</a:t>
            </a:r>
            <a:r>
              <a:rPr lang="en-US" sz="2200" dirty="0"/>
              <a:t>, but must meet 				Medicare’s “skilled 					care” requirements</a:t>
            </a:r>
          </a:p>
        </p:txBody>
      </p:sp>
      <p:sp>
        <p:nvSpPr>
          <p:cNvPr id="2" name="Line 4">
            <a:extLst>
              <a:ext uri="{FF2B5EF4-FFF2-40B4-BE49-F238E27FC236}">
                <a16:creationId xmlns:a16="http://schemas.microsoft.com/office/drawing/2014/main" id="{B83D9478-2CCC-2CE0-1A12-9FE5CBBA871E}"/>
              </a:ext>
            </a:extLst>
          </p:cNvPr>
          <p:cNvSpPr>
            <a:spLocks noChangeShapeType="1"/>
          </p:cNvSpPr>
          <p:nvPr/>
        </p:nvSpPr>
        <p:spPr bwMode="auto">
          <a:xfrm>
            <a:off x="228600" y="1295400"/>
            <a:ext cx="8686800" cy="0"/>
          </a:xfrm>
          <a:prstGeom prst="line">
            <a:avLst/>
          </a:prstGeom>
          <a:noFill/>
          <a:ln w="38100">
            <a:solidFill>
              <a:srgbClr val="008080"/>
            </a:solidFill>
            <a:round/>
            <a:headEnd/>
            <a:tailEnd/>
          </a:ln>
        </p:spPr>
        <p:txBody>
          <a:bodyPr/>
          <a:lstStyle/>
          <a:p>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FACD5CE-1345-4725-92F5-728B7F1ECCA6}" type="slidenum">
              <a:rPr lang="en-US" altLang="en-US" smtClean="0">
                <a:latin typeface="Arial Black" pitchFamily="34" charset="0"/>
              </a:rPr>
              <a:pPr eaLnBrk="1" hangingPunct="1"/>
              <a:t>47</a:t>
            </a:fld>
            <a:endParaRPr lang="en-US" altLang="en-US">
              <a:latin typeface="Arial Black" pitchFamily="34" charset="0"/>
            </a:endParaRPr>
          </a:p>
        </p:txBody>
      </p:sp>
      <p:sp>
        <p:nvSpPr>
          <p:cNvPr id="14339" name="Slide Number Placeholder 5"/>
          <p:cNvSpPr txBox="1">
            <a:spLocks noGrp="1"/>
          </p:cNvSpPr>
          <p:nvPr/>
        </p:nvSpPr>
        <p:spPr bwMode="auto">
          <a:xfrm>
            <a:off x="6553200" y="6399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endParaRPr lang="en-US" altLang="en-US" sz="1400">
              <a:solidFill>
                <a:schemeClr val="bg2"/>
              </a:solidFill>
            </a:endParaRPr>
          </a:p>
        </p:txBody>
      </p:sp>
      <p:sp>
        <p:nvSpPr>
          <p:cNvPr id="14340" name="Rectangle 2"/>
          <p:cNvSpPr>
            <a:spLocks noGrp="1" noChangeArrowheads="1"/>
          </p:cNvSpPr>
          <p:nvPr>
            <p:ph type="title" idx="4294967295"/>
          </p:nvPr>
        </p:nvSpPr>
        <p:spPr>
          <a:xfrm>
            <a:off x="304800" y="152400"/>
            <a:ext cx="8686800" cy="1295400"/>
          </a:xfrm>
        </p:spPr>
        <p:txBody>
          <a:bodyPr lIns="92075" tIns="46038" rIns="92075" bIns="46038"/>
          <a:lstStyle/>
          <a:p>
            <a:pPr eaLnBrk="1" hangingPunct="1"/>
            <a:r>
              <a:rPr lang="en-US" altLang="en-US" sz="3600" dirty="0">
                <a:solidFill>
                  <a:schemeClr val="tx1"/>
                </a:solidFill>
              </a:rPr>
              <a:t>LTC Medi-Cal (Nursing Home Coverage)</a:t>
            </a:r>
          </a:p>
        </p:txBody>
      </p:sp>
      <p:sp>
        <p:nvSpPr>
          <p:cNvPr id="13316" name="Rectangle 3"/>
          <p:cNvSpPr>
            <a:spLocks noGrp="1" noChangeArrowheads="1"/>
          </p:cNvSpPr>
          <p:nvPr>
            <p:ph type="body" idx="4294967295"/>
          </p:nvPr>
        </p:nvSpPr>
        <p:spPr>
          <a:xfrm>
            <a:off x="685800" y="1828800"/>
            <a:ext cx="7772400" cy="4013200"/>
          </a:xfrm>
        </p:spPr>
        <p:txBody>
          <a:bodyPr lIns="92075" tIns="46038" rIns="92075" bIns="46038"/>
          <a:lstStyle/>
          <a:p>
            <a:pPr eaLnBrk="1" hangingPunct="1">
              <a:lnSpc>
                <a:spcPct val="90000"/>
              </a:lnSpc>
              <a:buFont typeface="Wingdings" pitchFamily="2" charset="2"/>
              <a:buNone/>
              <a:defRPr/>
            </a:pPr>
            <a:r>
              <a:rPr lang="en-US" dirty="0">
                <a:effectLst>
                  <a:outerShdw blurRad="38100" dist="38100" dir="2700000" algn="tl">
                    <a:srgbClr val="C0C0C0"/>
                  </a:outerShdw>
                </a:effectLst>
              </a:rPr>
              <a:t>	</a:t>
            </a:r>
            <a:r>
              <a:rPr lang="en-US" dirty="0">
                <a:solidFill>
                  <a:schemeClr val="accent2">
                    <a:lumMod val="50000"/>
                  </a:schemeClr>
                </a:solidFill>
                <a:effectLst>
                  <a:outerShdw blurRad="38100" dist="38100" dir="2700000" algn="tl">
                    <a:srgbClr val="C0C0C0"/>
                  </a:outerShdw>
                </a:effectLst>
              </a:rPr>
              <a:t>	</a:t>
            </a:r>
            <a:r>
              <a:rPr lang="en-US" b="1" dirty="0">
                <a:solidFill>
                  <a:schemeClr val="accent2">
                    <a:lumMod val="50000"/>
                  </a:schemeClr>
                </a:solidFill>
              </a:rPr>
              <a:t>An individual keeps:</a:t>
            </a:r>
          </a:p>
          <a:p>
            <a:pPr eaLnBrk="1" hangingPunct="1">
              <a:lnSpc>
                <a:spcPct val="90000"/>
              </a:lnSpc>
              <a:buFont typeface="Wingdings" pitchFamily="2" charset="2"/>
              <a:buNone/>
              <a:defRPr/>
            </a:pPr>
            <a:endParaRPr lang="en-US" sz="2000" b="1" dirty="0"/>
          </a:p>
          <a:p>
            <a:pPr eaLnBrk="1" hangingPunct="1">
              <a:lnSpc>
                <a:spcPct val="90000"/>
              </a:lnSpc>
              <a:buFont typeface="Wingdings" pitchFamily="2" charset="2"/>
              <a:buNone/>
              <a:defRPr/>
            </a:pPr>
            <a:r>
              <a:rPr lang="en-US" b="1" dirty="0"/>
              <a:t>		</a:t>
            </a:r>
            <a:r>
              <a:rPr lang="en-US" dirty="0"/>
              <a:t>$35 per month for personal care</a:t>
            </a:r>
          </a:p>
          <a:p>
            <a:pPr eaLnBrk="1" hangingPunct="1">
              <a:lnSpc>
                <a:spcPct val="90000"/>
              </a:lnSpc>
              <a:buFont typeface="Wingdings" pitchFamily="2" charset="2"/>
              <a:buNone/>
              <a:defRPr/>
            </a:pPr>
            <a:r>
              <a:rPr lang="en-US" dirty="0"/>
              <a:t>		$130,000 in countable assets </a:t>
            </a:r>
          </a:p>
          <a:p>
            <a:pPr eaLnBrk="1" hangingPunct="1">
              <a:lnSpc>
                <a:spcPct val="90000"/>
              </a:lnSpc>
              <a:buFont typeface="Wingdings" pitchFamily="2" charset="2"/>
              <a:buNone/>
              <a:defRPr/>
            </a:pPr>
            <a:r>
              <a:rPr lang="en-US" dirty="0"/>
              <a:t>				</a:t>
            </a:r>
          </a:p>
          <a:p>
            <a:pPr eaLnBrk="1" hangingPunct="1">
              <a:lnSpc>
                <a:spcPct val="90000"/>
              </a:lnSpc>
              <a:buFont typeface="Wingdings" pitchFamily="2" charset="2"/>
              <a:buNone/>
              <a:defRPr/>
            </a:pPr>
            <a:r>
              <a:rPr lang="en-US" dirty="0"/>
              <a:t>				</a:t>
            </a:r>
          </a:p>
          <a:p>
            <a:pPr eaLnBrk="1" hangingPunct="1">
              <a:lnSpc>
                <a:spcPct val="90000"/>
              </a:lnSpc>
              <a:buFont typeface="Wingdings" pitchFamily="2" charset="2"/>
              <a:buNone/>
              <a:defRPr/>
            </a:pPr>
            <a:r>
              <a:rPr lang="en-US" sz="2400" b="1" dirty="0"/>
              <a:t>				(home and car are exempt, </a:t>
            </a:r>
          </a:p>
          <a:p>
            <a:pPr eaLnBrk="1" hangingPunct="1">
              <a:lnSpc>
                <a:spcPct val="90000"/>
              </a:lnSpc>
              <a:buFont typeface="Wingdings" pitchFamily="2" charset="2"/>
              <a:buNone/>
              <a:defRPr/>
            </a:pPr>
            <a:r>
              <a:rPr lang="en-US" sz="2400" b="1" dirty="0"/>
              <a:t>				with “intent to return”)</a:t>
            </a:r>
          </a:p>
        </p:txBody>
      </p:sp>
      <p:pic>
        <p:nvPicPr>
          <p:cNvPr id="14342" name="Picture 7" descr="C:\Users\jvandeusen\AppData\Local\Microsoft\Windows\Temporary Internet Files\Content.IE5\1J5NMUHZ\Home-icon[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5550" y="3962400"/>
            <a:ext cx="19558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Line 4">
            <a:extLst>
              <a:ext uri="{FF2B5EF4-FFF2-40B4-BE49-F238E27FC236}">
                <a16:creationId xmlns:a16="http://schemas.microsoft.com/office/drawing/2014/main" id="{740CB407-0DA9-CA5B-9FBC-12FC6E2393A4}"/>
              </a:ext>
            </a:extLst>
          </p:cNvPr>
          <p:cNvSpPr>
            <a:spLocks noChangeShapeType="1"/>
          </p:cNvSpPr>
          <p:nvPr/>
        </p:nvSpPr>
        <p:spPr bwMode="auto">
          <a:xfrm>
            <a:off x="228600" y="1295400"/>
            <a:ext cx="8686800" cy="0"/>
          </a:xfrm>
          <a:prstGeom prst="line">
            <a:avLst/>
          </a:prstGeom>
          <a:noFill/>
          <a:ln w="38100">
            <a:solidFill>
              <a:srgbClr val="008080"/>
            </a:solidFill>
            <a:round/>
            <a:headEnd/>
            <a:tailEnd/>
          </a:ln>
        </p:spPr>
        <p:txBody>
          <a:bodyPr/>
          <a:lstStyle/>
          <a:p>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B028C05-0F18-442B-8914-A247E44B9A1F}" type="slidenum">
              <a:rPr lang="en-US" altLang="en-US" smtClean="0">
                <a:latin typeface="Arial Black" pitchFamily="34" charset="0"/>
              </a:rPr>
              <a:pPr eaLnBrk="1" hangingPunct="1"/>
              <a:t>48</a:t>
            </a:fld>
            <a:endParaRPr lang="en-US" altLang="en-US">
              <a:latin typeface="Arial Black" pitchFamily="34" charset="0"/>
            </a:endParaRPr>
          </a:p>
        </p:txBody>
      </p:sp>
      <p:sp>
        <p:nvSpPr>
          <p:cNvPr id="15363" name="Slide Number Placeholder 5"/>
          <p:cNvSpPr txBox="1">
            <a:spLocks noGrp="1"/>
          </p:cNvSpPr>
          <p:nvPr/>
        </p:nvSpPr>
        <p:spPr bwMode="auto">
          <a:xfrm>
            <a:off x="6553200" y="6399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endParaRPr lang="en-US" altLang="en-US" sz="1400">
              <a:solidFill>
                <a:schemeClr val="bg2"/>
              </a:solidFill>
            </a:endParaRPr>
          </a:p>
        </p:txBody>
      </p:sp>
      <p:sp>
        <p:nvSpPr>
          <p:cNvPr id="15364" name="Rectangle 2"/>
          <p:cNvSpPr>
            <a:spLocks noGrp="1" noChangeArrowheads="1"/>
          </p:cNvSpPr>
          <p:nvPr>
            <p:ph type="title" idx="4294967295"/>
          </p:nvPr>
        </p:nvSpPr>
        <p:spPr>
          <a:xfrm>
            <a:off x="304800" y="381000"/>
            <a:ext cx="8686800" cy="914400"/>
          </a:xfrm>
        </p:spPr>
        <p:txBody>
          <a:bodyPr lIns="92075" tIns="46038" rIns="92075" bIns="46038"/>
          <a:lstStyle/>
          <a:p>
            <a:pPr algn="ctr" eaLnBrk="1" hangingPunct="1"/>
            <a:r>
              <a:rPr lang="en-US" altLang="en-US" sz="3600" dirty="0">
                <a:solidFill>
                  <a:schemeClr val="tx1"/>
                </a:solidFill>
              </a:rPr>
              <a:t>LTC Medi-Cal (Nursing Home Coverage)</a:t>
            </a:r>
          </a:p>
        </p:txBody>
      </p:sp>
      <p:sp>
        <p:nvSpPr>
          <p:cNvPr id="14340" name="Rectangle 3"/>
          <p:cNvSpPr>
            <a:spLocks noGrp="1" noChangeArrowheads="1"/>
          </p:cNvSpPr>
          <p:nvPr>
            <p:ph type="body" idx="4294967295"/>
          </p:nvPr>
        </p:nvSpPr>
        <p:spPr>
          <a:xfrm>
            <a:off x="326231" y="1748631"/>
            <a:ext cx="7924800" cy="4419600"/>
          </a:xfrm>
        </p:spPr>
        <p:txBody>
          <a:bodyPr lIns="92075" tIns="46038" rIns="92075" bIns="46038"/>
          <a:lstStyle/>
          <a:p>
            <a:pPr marL="414338" algn="ctr" eaLnBrk="1" hangingPunct="1">
              <a:lnSpc>
                <a:spcPct val="90000"/>
              </a:lnSpc>
              <a:buFont typeface="Wingdings" pitchFamily="2" charset="2"/>
              <a:buNone/>
              <a:defRPr/>
            </a:pPr>
            <a:r>
              <a:rPr lang="en-US" dirty="0">
                <a:solidFill>
                  <a:schemeClr val="accent2">
                    <a:lumMod val="50000"/>
                  </a:schemeClr>
                </a:solidFill>
                <a:effectLst>
                  <a:outerShdw blurRad="38100" dist="38100" dir="2700000" algn="tl">
                    <a:srgbClr val="C0C0C0"/>
                  </a:outerShdw>
                </a:effectLst>
              </a:rPr>
              <a:t>Married Couples Can Separate Assets</a:t>
            </a:r>
            <a:endParaRPr lang="en-US" dirty="0">
              <a:solidFill>
                <a:schemeClr val="accent2">
                  <a:lumMod val="50000"/>
                </a:schemeClr>
              </a:solidFill>
            </a:endParaRPr>
          </a:p>
          <a:p>
            <a:pPr marL="414338" eaLnBrk="1" hangingPunct="1">
              <a:lnSpc>
                <a:spcPct val="90000"/>
              </a:lnSpc>
              <a:buFont typeface="Wingdings" pitchFamily="2" charset="2"/>
              <a:buNone/>
              <a:defRPr/>
            </a:pPr>
            <a:r>
              <a:rPr lang="en-US" sz="1800" b="1" dirty="0"/>
              <a:t>	</a:t>
            </a:r>
          </a:p>
          <a:p>
            <a:pPr marL="414338" algn="ctr" eaLnBrk="1" hangingPunct="1">
              <a:lnSpc>
                <a:spcPct val="90000"/>
              </a:lnSpc>
              <a:buFont typeface="Wingdings" pitchFamily="2" charset="2"/>
              <a:buNone/>
              <a:defRPr/>
            </a:pPr>
            <a:r>
              <a:rPr lang="en-US" sz="2800" b="1" dirty="0"/>
              <a:t>	In 2023, the spouse/domestic partner at home can keep:</a:t>
            </a:r>
          </a:p>
          <a:p>
            <a:pPr marL="414338" algn="ctr" eaLnBrk="1" hangingPunct="1">
              <a:lnSpc>
                <a:spcPct val="90000"/>
              </a:lnSpc>
              <a:buFont typeface="Wingdings" pitchFamily="2" charset="2"/>
              <a:buNone/>
              <a:defRPr/>
            </a:pPr>
            <a:endParaRPr lang="en-US" sz="800" b="1" dirty="0"/>
          </a:p>
          <a:p>
            <a:pPr marL="414338" algn="ctr" eaLnBrk="1" hangingPunct="1">
              <a:lnSpc>
                <a:spcPct val="90000"/>
              </a:lnSpc>
              <a:buFont typeface="Wingdings" pitchFamily="2" charset="2"/>
              <a:buNone/>
              <a:defRPr/>
            </a:pPr>
            <a:r>
              <a:rPr lang="en-US" sz="2800" b="1" dirty="0"/>
              <a:t>	</a:t>
            </a:r>
            <a:r>
              <a:rPr lang="en-US" sz="2800" b="1" dirty="0">
                <a:solidFill>
                  <a:schemeClr val="accent2">
                    <a:lumMod val="75000"/>
                  </a:schemeClr>
                </a:solidFill>
              </a:rPr>
              <a:t>$3,715 </a:t>
            </a:r>
            <a:r>
              <a:rPr lang="en-US" sz="2800" b="1" dirty="0"/>
              <a:t>in monthly income</a:t>
            </a:r>
          </a:p>
          <a:p>
            <a:pPr marL="414338" algn="ctr" eaLnBrk="1" hangingPunct="1">
              <a:lnSpc>
                <a:spcPct val="90000"/>
              </a:lnSpc>
              <a:buFont typeface="Wingdings" pitchFamily="2" charset="2"/>
              <a:buNone/>
              <a:defRPr/>
            </a:pPr>
            <a:r>
              <a:rPr lang="en-US" sz="2800" b="1" dirty="0"/>
              <a:t>	</a:t>
            </a:r>
            <a:r>
              <a:rPr lang="en-US" sz="2800" b="1">
                <a:solidFill>
                  <a:schemeClr val="accent2">
                    <a:lumMod val="75000"/>
                  </a:schemeClr>
                </a:solidFill>
              </a:rPr>
              <a:t>$148,620 </a:t>
            </a:r>
            <a:r>
              <a:rPr lang="en-US" sz="2800" b="1" dirty="0"/>
              <a:t>in “countable” assets </a:t>
            </a:r>
          </a:p>
          <a:p>
            <a:pPr marL="414338" algn="ctr" eaLnBrk="1" hangingPunct="1">
              <a:lnSpc>
                <a:spcPct val="90000"/>
              </a:lnSpc>
              <a:buFont typeface="Wingdings" pitchFamily="2" charset="2"/>
              <a:buNone/>
              <a:defRPr/>
            </a:pPr>
            <a:endParaRPr lang="en-US" sz="2800" b="1" dirty="0"/>
          </a:p>
          <a:p>
            <a:pPr marL="414338" algn="ctr" eaLnBrk="1" hangingPunct="1">
              <a:lnSpc>
                <a:spcPct val="90000"/>
              </a:lnSpc>
              <a:buFont typeface="Wingdings" pitchFamily="2" charset="2"/>
              <a:buNone/>
              <a:defRPr/>
            </a:pPr>
            <a:r>
              <a:rPr lang="en-US" sz="2400" dirty="0"/>
              <a:t>Visit </a:t>
            </a:r>
            <a:r>
              <a:rPr lang="en-US" sz="2400" dirty="0">
                <a:solidFill>
                  <a:schemeClr val="accent2">
                    <a:lumMod val="75000"/>
                  </a:schemeClr>
                </a:solidFill>
                <a:hlinkClick r:id="rId3"/>
              </a:rPr>
              <a:t>www.canhr.org</a:t>
            </a:r>
            <a:r>
              <a:rPr lang="en-US" sz="2400" dirty="0">
                <a:solidFill>
                  <a:schemeClr val="accent2">
                    <a:lumMod val="75000"/>
                  </a:schemeClr>
                </a:solidFill>
              </a:rPr>
              <a:t> </a:t>
            </a:r>
            <a:r>
              <a:rPr lang="en-US" sz="2400" dirty="0"/>
              <a:t>for more info on </a:t>
            </a:r>
          </a:p>
          <a:p>
            <a:pPr marL="414338" algn="ctr" eaLnBrk="1" hangingPunct="1">
              <a:lnSpc>
                <a:spcPct val="90000"/>
              </a:lnSpc>
              <a:buFont typeface="Wingdings" pitchFamily="2" charset="2"/>
              <a:buNone/>
              <a:defRPr/>
            </a:pPr>
            <a:r>
              <a:rPr lang="en-US" sz="2400" dirty="0"/>
              <a:t>Medi-Cal for Long Term Care</a:t>
            </a:r>
          </a:p>
          <a:p>
            <a:pPr marL="414338" eaLnBrk="1" hangingPunct="1">
              <a:lnSpc>
                <a:spcPct val="90000"/>
              </a:lnSpc>
              <a:buFont typeface="Wingdings" pitchFamily="2" charset="2"/>
              <a:buNone/>
              <a:defRPr/>
            </a:pPr>
            <a:r>
              <a:rPr lang="en-US" sz="2800" b="1" dirty="0"/>
              <a:t>		</a:t>
            </a:r>
            <a:endParaRPr lang="en-US" sz="1800" b="1" dirty="0"/>
          </a:p>
        </p:txBody>
      </p:sp>
      <p:sp>
        <p:nvSpPr>
          <p:cNvPr id="2" name="Line 4">
            <a:extLst>
              <a:ext uri="{FF2B5EF4-FFF2-40B4-BE49-F238E27FC236}">
                <a16:creationId xmlns:a16="http://schemas.microsoft.com/office/drawing/2014/main" id="{1529D2B0-95A1-ADDF-6981-22D44883BEEF}"/>
              </a:ext>
            </a:extLst>
          </p:cNvPr>
          <p:cNvSpPr>
            <a:spLocks noChangeShapeType="1"/>
          </p:cNvSpPr>
          <p:nvPr/>
        </p:nvSpPr>
        <p:spPr bwMode="auto">
          <a:xfrm>
            <a:off x="228600" y="1295400"/>
            <a:ext cx="8686800" cy="0"/>
          </a:xfrm>
          <a:prstGeom prst="line">
            <a:avLst/>
          </a:prstGeom>
          <a:noFill/>
          <a:ln w="38100">
            <a:solidFill>
              <a:srgbClr val="008080"/>
            </a:solidFill>
            <a:round/>
            <a:headEnd/>
            <a:tailEnd/>
          </a:ln>
        </p:spPr>
        <p:txBody>
          <a:bodyPr/>
          <a:lstStyle/>
          <a:p>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14B5A73-64B0-489B-B111-E61C884DC51E}" type="slidenum">
              <a:rPr lang="en-US" altLang="en-US" smtClean="0">
                <a:latin typeface="Arial Black" pitchFamily="34" charset="0"/>
              </a:rPr>
              <a:pPr eaLnBrk="1" hangingPunct="1"/>
              <a:t>49</a:t>
            </a:fld>
            <a:endParaRPr lang="en-US" altLang="en-US">
              <a:latin typeface="Arial Black" pitchFamily="34" charset="0"/>
            </a:endParaRPr>
          </a:p>
        </p:txBody>
      </p:sp>
      <p:sp>
        <p:nvSpPr>
          <p:cNvPr id="16387" name="Rectangle 2"/>
          <p:cNvSpPr>
            <a:spLocks noGrp="1" noChangeArrowheads="1"/>
          </p:cNvSpPr>
          <p:nvPr>
            <p:ph type="title" idx="4294967295"/>
          </p:nvPr>
        </p:nvSpPr>
        <p:spPr>
          <a:xfrm>
            <a:off x="381000" y="228600"/>
            <a:ext cx="7772400" cy="1143000"/>
          </a:xfrm>
        </p:spPr>
        <p:txBody>
          <a:bodyPr lIns="92075" tIns="46038" rIns="92075" bIns="46038"/>
          <a:lstStyle/>
          <a:p>
            <a:pPr eaLnBrk="1" hangingPunct="1"/>
            <a:r>
              <a:rPr lang="en-US" altLang="en-US" dirty="0">
                <a:solidFill>
                  <a:schemeClr val="tx1"/>
                </a:solidFill>
              </a:rPr>
              <a:t>Long Term Care Insurance:</a:t>
            </a:r>
          </a:p>
        </p:txBody>
      </p:sp>
      <p:sp>
        <p:nvSpPr>
          <p:cNvPr id="21508" name="Rectangle 3"/>
          <p:cNvSpPr>
            <a:spLocks noGrp="1" noChangeArrowheads="1"/>
          </p:cNvSpPr>
          <p:nvPr>
            <p:ph type="body" idx="4294967295"/>
          </p:nvPr>
        </p:nvSpPr>
        <p:spPr>
          <a:xfrm>
            <a:off x="533400" y="1752600"/>
            <a:ext cx="7772400" cy="3810000"/>
          </a:xfrm>
        </p:spPr>
        <p:txBody>
          <a:bodyPr lIns="92075" tIns="46038" rIns="92075" bIns="46038"/>
          <a:lstStyle/>
          <a:p>
            <a:pPr algn="ctr" eaLnBrk="1" hangingPunct="1">
              <a:buFont typeface="Wingdings" pitchFamily="2" charset="2"/>
              <a:buNone/>
              <a:defRPr/>
            </a:pPr>
            <a:r>
              <a:rPr lang="en-US" sz="4400" dirty="0"/>
              <a:t>Nursing Home Only</a:t>
            </a:r>
          </a:p>
          <a:p>
            <a:pPr algn="ctr" eaLnBrk="1" hangingPunct="1">
              <a:buFont typeface="Wingdings" pitchFamily="2" charset="2"/>
              <a:buNone/>
              <a:defRPr/>
            </a:pPr>
            <a:r>
              <a:rPr lang="en-US" sz="2000" b="1" dirty="0">
                <a:solidFill>
                  <a:schemeClr val="accent2">
                    <a:lumMod val="50000"/>
                  </a:schemeClr>
                </a:solidFill>
              </a:rPr>
              <a:t>(Includes Assisted Living Facility Coverage)</a:t>
            </a:r>
          </a:p>
          <a:p>
            <a:pPr algn="ctr" eaLnBrk="1" hangingPunct="1">
              <a:buFont typeface="Wingdings" pitchFamily="2" charset="2"/>
              <a:buNone/>
              <a:defRPr/>
            </a:pPr>
            <a:endParaRPr lang="en-US" sz="800" dirty="0">
              <a:solidFill>
                <a:schemeClr val="accent2">
                  <a:lumMod val="50000"/>
                </a:schemeClr>
              </a:solidFill>
            </a:endParaRPr>
          </a:p>
          <a:p>
            <a:pPr algn="ctr" eaLnBrk="1" hangingPunct="1">
              <a:buFont typeface="Wingdings" pitchFamily="2" charset="2"/>
              <a:buNone/>
              <a:defRPr/>
            </a:pPr>
            <a:r>
              <a:rPr lang="en-US" sz="4000" dirty="0"/>
              <a:t>Home Care Only</a:t>
            </a:r>
          </a:p>
          <a:p>
            <a:pPr algn="ctr" eaLnBrk="1" hangingPunct="1">
              <a:buFont typeface="Wingdings" pitchFamily="2" charset="2"/>
              <a:buNone/>
              <a:defRPr/>
            </a:pPr>
            <a:r>
              <a:rPr lang="en-US" sz="2000" b="1" dirty="0">
                <a:solidFill>
                  <a:schemeClr val="accent2">
                    <a:lumMod val="50000"/>
                  </a:schemeClr>
                </a:solidFill>
              </a:rPr>
              <a:t>(Includes Adult Day Care, Hospice, and Respite Care)</a:t>
            </a:r>
          </a:p>
          <a:p>
            <a:pPr algn="ctr" eaLnBrk="1" hangingPunct="1">
              <a:buFont typeface="Wingdings" pitchFamily="2" charset="2"/>
              <a:buNone/>
              <a:defRPr/>
            </a:pPr>
            <a:endParaRPr lang="en-US" sz="800" dirty="0">
              <a:solidFill>
                <a:schemeClr val="accent2">
                  <a:lumMod val="50000"/>
                </a:schemeClr>
              </a:solidFill>
            </a:endParaRPr>
          </a:p>
          <a:p>
            <a:pPr algn="ctr" eaLnBrk="1" hangingPunct="1">
              <a:buFont typeface="Wingdings" pitchFamily="2" charset="2"/>
              <a:buNone/>
              <a:defRPr/>
            </a:pPr>
            <a:r>
              <a:rPr lang="en-US" sz="4000" dirty="0"/>
              <a:t>Comprehensive</a:t>
            </a:r>
          </a:p>
          <a:p>
            <a:pPr algn="ctr" eaLnBrk="1" hangingPunct="1">
              <a:buFont typeface="Wingdings" pitchFamily="2" charset="2"/>
              <a:buNone/>
              <a:defRPr/>
            </a:pPr>
            <a:r>
              <a:rPr lang="en-US" sz="2000" b="1" dirty="0">
                <a:solidFill>
                  <a:schemeClr val="accent2">
                    <a:lumMod val="50000"/>
                  </a:schemeClr>
                </a:solidFill>
              </a:rPr>
              <a:t>(Includes all of the above)</a:t>
            </a:r>
          </a:p>
        </p:txBody>
      </p:sp>
      <p:sp>
        <p:nvSpPr>
          <p:cNvPr id="2" name="Line 4">
            <a:extLst>
              <a:ext uri="{FF2B5EF4-FFF2-40B4-BE49-F238E27FC236}">
                <a16:creationId xmlns:a16="http://schemas.microsoft.com/office/drawing/2014/main" id="{1BE23E00-88DD-406D-0CFA-7CF12AD1A5AC}"/>
              </a:ext>
            </a:extLst>
          </p:cNvPr>
          <p:cNvSpPr>
            <a:spLocks noChangeShapeType="1"/>
          </p:cNvSpPr>
          <p:nvPr/>
        </p:nvSpPr>
        <p:spPr bwMode="auto">
          <a:xfrm>
            <a:off x="228600" y="1295400"/>
            <a:ext cx="8686800" cy="0"/>
          </a:xfrm>
          <a:prstGeom prst="line">
            <a:avLst/>
          </a:prstGeom>
          <a:noFill/>
          <a:ln w="38100">
            <a:solidFill>
              <a:srgbClr val="008080"/>
            </a:solidFill>
            <a:round/>
            <a:headEnd/>
            <a:tailEnd/>
          </a:ln>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457200" y="304800"/>
            <a:ext cx="8229600" cy="1143000"/>
          </a:xfrm>
        </p:spPr>
        <p:txBody>
          <a:bodyPr/>
          <a:lstStyle/>
          <a:p>
            <a:pPr eaLnBrk="1" hangingPunct="1"/>
            <a:r>
              <a:rPr lang="en-US" altLang="en-US" sz="4000" b="1" dirty="0">
                <a:solidFill>
                  <a:schemeClr val="accent2"/>
                </a:solidFill>
                <a:latin typeface="Arial" panose="020B0604020202020204" pitchFamily="34" charset="0"/>
                <a:cs typeface="Arial" panose="020B0604020202020204" pitchFamily="34" charset="0"/>
              </a:rPr>
              <a:t>HICAP Services</a:t>
            </a:r>
            <a:endParaRPr lang="en-US" altLang="en-US" sz="4000" dirty="0">
              <a:solidFill>
                <a:schemeClr val="accent2"/>
              </a:solidFill>
              <a:latin typeface="Arial" panose="020B0604020202020204" pitchFamily="34" charset="0"/>
              <a:cs typeface="Arial" panose="020B0604020202020204" pitchFamily="34" charset="0"/>
            </a:endParaRPr>
          </a:p>
        </p:txBody>
      </p:sp>
      <p:sp>
        <p:nvSpPr>
          <p:cNvPr id="22530" name="Rectangle 3"/>
          <p:cNvSpPr>
            <a:spLocks noGrp="1" noChangeArrowheads="1"/>
          </p:cNvSpPr>
          <p:nvPr>
            <p:ph type="body" idx="1"/>
          </p:nvPr>
        </p:nvSpPr>
        <p:spPr>
          <a:xfrm>
            <a:off x="609600" y="1447800"/>
            <a:ext cx="8077200" cy="5257800"/>
          </a:xfrm>
        </p:spPr>
        <p:txBody>
          <a:bodyPr/>
          <a:lstStyle/>
          <a:p>
            <a:pPr eaLnBrk="1" hangingPunct="1"/>
            <a:r>
              <a:rPr lang="en-US" altLang="en-US" sz="2200" dirty="0">
                <a:latin typeface="Arial" panose="020B0604020202020204" pitchFamily="34" charset="0"/>
                <a:cs typeface="Arial" panose="020B0604020202020204" pitchFamily="34" charset="0"/>
              </a:rPr>
              <a:t>LAS receives HICAP federal and state funds through the Alameda County Area Agency on Aging</a:t>
            </a:r>
          </a:p>
          <a:p>
            <a:pPr eaLnBrk="1" hangingPunct="1"/>
            <a:endParaRPr lang="en-US" altLang="en-US" sz="800" dirty="0">
              <a:latin typeface="Arial" panose="020B0604020202020204" pitchFamily="34" charset="0"/>
              <a:cs typeface="Arial" panose="020B0604020202020204" pitchFamily="34" charset="0"/>
            </a:endParaRPr>
          </a:p>
          <a:p>
            <a:pPr eaLnBrk="1" hangingPunct="1"/>
            <a:r>
              <a:rPr lang="en-US" altLang="en-US" sz="2200" dirty="0">
                <a:latin typeface="Arial" panose="020B0604020202020204" pitchFamily="34" charset="0"/>
                <a:cs typeface="Arial" panose="020B0604020202020204" pitchFamily="34" charset="0"/>
              </a:rPr>
              <a:t>HICAP Counselors are registered with the state of California &amp; must fulfill continuing education requirements</a:t>
            </a:r>
          </a:p>
          <a:p>
            <a:pPr eaLnBrk="1" hangingPunct="1"/>
            <a:endParaRPr lang="en-US" altLang="en-US" sz="800" dirty="0">
              <a:latin typeface="Arial" panose="020B0604020202020204" pitchFamily="34" charset="0"/>
              <a:cs typeface="Arial" panose="020B0604020202020204" pitchFamily="34" charset="0"/>
            </a:endParaRPr>
          </a:p>
          <a:p>
            <a:pPr eaLnBrk="1" hangingPunct="1"/>
            <a:r>
              <a:rPr lang="en-US" altLang="en-US" sz="2200" dirty="0">
                <a:latin typeface="Arial" panose="020B0604020202020204" pitchFamily="34" charset="0"/>
                <a:cs typeface="Arial" panose="020B0604020202020204" pitchFamily="34" charset="0"/>
              </a:rPr>
              <a:t>LAS offers HICAP appointments at 30+ locations throughout Alameda County. (Phone counseling only during the Public Health Emergency)</a:t>
            </a:r>
          </a:p>
          <a:p>
            <a:pPr marL="0" indent="0" eaLnBrk="1" hangingPunct="1">
              <a:buNone/>
            </a:pPr>
            <a:endParaRPr lang="en-US" altLang="en-US" sz="800" dirty="0">
              <a:latin typeface="Arial" panose="020B0604020202020204" pitchFamily="34" charset="0"/>
              <a:cs typeface="Arial" panose="020B0604020202020204" pitchFamily="34" charset="0"/>
            </a:endParaRPr>
          </a:p>
          <a:p>
            <a:pPr eaLnBrk="1" hangingPunct="1"/>
            <a:r>
              <a:rPr lang="en-US" altLang="en-US" sz="2200" dirty="0">
                <a:latin typeface="Arial" panose="020B0604020202020204" pitchFamily="34" charset="0"/>
                <a:cs typeface="Arial" panose="020B0604020202020204" pitchFamily="34" charset="0"/>
              </a:rPr>
              <a:t>LAS/HICAP provides educational presentations throughout the county to help Medicare beneficiaries know their rights and options</a:t>
            </a:r>
          </a:p>
          <a:p>
            <a:pPr eaLnBrk="1" hangingPunct="1"/>
            <a:endParaRPr lang="en-US" altLang="en-US" sz="800" dirty="0">
              <a:latin typeface="Arial" panose="020B0604020202020204" pitchFamily="34" charset="0"/>
              <a:cs typeface="Arial" panose="020B0604020202020204" pitchFamily="34" charset="0"/>
            </a:endParaRPr>
          </a:p>
          <a:p>
            <a:pPr eaLnBrk="1" hangingPunct="1"/>
            <a:r>
              <a:rPr lang="en-US" altLang="en-US" sz="2200" dirty="0">
                <a:latin typeface="Arial" panose="020B0604020202020204" pitchFamily="34" charset="0"/>
                <a:cs typeface="Arial" panose="020B0604020202020204" pitchFamily="34" charset="0"/>
              </a:rPr>
              <a:t>Difficult cases can be referred to the legal department</a:t>
            </a:r>
          </a:p>
          <a:p>
            <a:pPr eaLnBrk="1" hangingPunct="1"/>
            <a:endParaRPr lang="en-US" altLang="en-US" sz="800" dirty="0">
              <a:latin typeface="Arial" panose="020B0604020202020204" pitchFamily="34" charset="0"/>
              <a:cs typeface="Arial" panose="020B0604020202020204" pitchFamily="34" charset="0"/>
            </a:endParaRPr>
          </a:p>
          <a:p>
            <a:pPr eaLnBrk="1" hangingPunct="1"/>
            <a:r>
              <a:rPr lang="en-US" altLang="en-US" sz="2200" dirty="0">
                <a:latin typeface="Arial" panose="020B0604020202020204" pitchFamily="34" charset="0"/>
                <a:cs typeface="Arial" panose="020B0604020202020204" pitchFamily="34" charset="0"/>
              </a:rPr>
              <a:t>All services are free</a:t>
            </a:r>
          </a:p>
        </p:txBody>
      </p:sp>
      <p:sp>
        <p:nvSpPr>
          <p:cNvPr id="22531" name="Line 4"/>
          <p:cNvSpPr>
            <a:spLocks noChangeShapeType="1"/>
          </p:cNvSpPr>
          <p:nvPr/>
        </p:nvSpPr>
        <p:spPr bwMode="auto">
          <a:xfrm>
            <a:off x="228600" y="1295400"/>
            <a:ext cx="8686800" cy="0"/>
          </a:xfrm>
          <a:prstGeom prst="line">
            <a:avLst/>
          </a:prstGeom>
          <a:noFill/>
          <a:ln w="38100">
            <a:solidFill>
              <a:srgbClr val="008080"/>
            </a:solidFill>
            <a:round/>
            <a:headEnd/>
            <a:tailEnd/>
          </a:ln>
        </p:spPr>
        <p:txBody>
          <a:bodyPr/>
          <a:lstStyle/>
          <a:p>
            <a:endParaRPr lang="en-US"/>
          </a:p>
        </p:txBody>
      </p:sp>
      <p:sp>
        <p:nvSpPr>
          <p:cNvPr id="2" name="Slide Number Placeholder 1">
            <a:extLst>
              <a:ext uri="{FF2B5EF4-FFF2-40B4-BE49-F238E27FC236}">
                <a16:creationId xmlns:a16="http://schemas.microsoft.com/office/drawing/2014/main" id="{DF71A784-C68E-4941-B512-362E4FA56DD8}"/>
              </a:ext>
            </a:extLst>
          </p:cNvPr>
          <p:cNvSpPr>
            <a:spLocks noGrp="1"/>
          </p:cNvSpPr>
          <p:nvPr>
            <p:ph type="sldNum" sz="quarter" idx="12"/>
          </p:nvPr>
        </p:nvSpPr>
        <p:spPr>
          <a:xfrm>
            <a:off x="8610600" y="6473825"/>
            <a:ext cx="304800" cy="231775"/>
          </a:xfrm>
        </p:spPr>
        <p:txBody>
          <a:bodyPr/>
          <a:lstStyle/>
          <a:p>
            <a:pPr>
              <a:defRPr/>
            </a:pPr>
            <a:fld id="{9A2081BC-7D70-45BF-97AF-F346EB39F6EA}" type="slidenum">
              <a:rPr lang="en-US" sz="1000" smtClean="0"/>
              <a:pPr>
                <a:defRPr/>
              </a:pPr>
              <a:t>5</a:t>
            </a:fld>
            <a:endParaRPr lang="en-US" sz="10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a:t>Medical Underwriting</a:t>
            </a:r>
          </a:p>
        </p:txBody>
      </p:sp>
      <p:sp>
        <p:nvSpPr>
          <p:cNvPr id="19459" name="Content Placeholder 2"/>
          <p:cNvSpPr>
            <a:spLocks noGrp="1"/>
          </p:cNvSpPr>
          <p:nvPr>
            <p:ph idx="1"/>
          </p:nvPr>
        </p:nvSpPr>
        <p:spPr>
          <a:xfrm>
            <a:off x="2857500" y="2286000"/>
            <a:ext cx="5715000" cy="3657600"/>
          </a:xfrm>
        </p:spPr>
        <p:txBody>
          <a:bodyPr/>
          <a:lstStyle/>
          <a:p>
            <a:r>
              <a:rPr lang="en-US" altLang="en-US" sz="2400" dirty="0"/>
              <a:t>Companies rarely sell to those with serious health conditions</a:t>
            </a:r>
          </a:p>
          <a:p>
            <a:r>
              <a:rPr lang="en-US" altLang="en-US" sz="2400" dirty="0"/>
              <a:t>A few may sell to those with chronic conditions for higher premiums</a:t>
            </a:r>
          </a:p>
          <a:p>
            <a:r>
              <a:rPr lang="en-US" altLang="en-US" sz="2400" dirty="0"/>
              <a:t>Health questionnaire with application and medical exam</a:t>
            </a:r>
          </a:p>
          <a:p>
            <a:r>
              <a:rPr lang="en-US" altLang="en-US" sz="2400" dirty="0"/>
              <a:t>Companies have 2 years to verify health info with medical records</a:t>
            </a:r>
          </a:p>
        </p:txBody>
      </p:sp>
      <p:sp>
        <p:nvSpPr>
          <p:cNvPr id="19460" name="Slide Number Placeholder 3"/>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EAC8E17-28D8-4A19-9A3A-7CAF6A7FD010}" type="slidenum">
              <a:rPr lang="en-US" altLang="en-US" smtClean="0">
                <a:latin typeface="Arial Black" pitchFamily="34" charset="0"/>
              </a:rPr>
              <a:pPr eaLnBrk="1" hangingPunct="1"/>
              <a:t>50</a:t>
            </a:fld>
            <a:endParaRPr lang="en-US" altLang="en-US">
              <a:latin typeface="Arial Black" pitchFamily="34" charset="0"/>
            </a:endParaRPr>
          </a:p>
        </p:txBody>
      </p:sp>
      <p:pic>
        <p:nvPicPr>
          <p:cNvPr id="19461" name="Picture 3" descr="C:\Users\jvandeusen\AppData\Local\Microsoft\Windows\Temporary Internet Files\Content.IE5\ODIEZ0OP\medical-care-1362384856_5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 y="2057400"/>
            <a:ext cx="2362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Line 4">
            <a:extLst>
              <a:ext uri="{FF2B5EF4-FFF2-40B4-BE49-F238E27FC236}">
                <a16:creationId xmlns:a16="http://schemas.microsoft.com/office/drawing/2014/main" id="{A1B98FBB-83E7-1DE7-8382-83E8805B6869}"/>
              </a:ext>
            </a:extLst>
          </p:cNvPr>
          <p:cNvSpPr>
            <a:spLocks noChangeShapeType="1"/>
          </p:cNvSpPr>
          <p:nvPr/>
        </p:nvSpPr>
        <p:spPr bwMode="auto">
          <a:xfrm>
            <a:off x="228600" y="1295400"/>
            <a:ext cx="8686800" cy="0"/>
          </a:xfrm>
          <a:prstGeom prst="line">
            <a:avLst/>
          </a:prstGeom>
          <a:noFill/>
          <a:ln w="38100">
            <a:solidFill>
              <a:srgbClr val="008080"/>
            </a:solidFill>
            <a:round/>
            <a:headEnd/>
            <a:tailEnd/>
          </a:ln>
        </p:spPr>
        <p:txBody>
          <a:bodyPr/>
          <a:lstStyle/>
          <a:p>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F86030C-469F-49E8-8979-B07C90887194}" type="slidenum">
              <a:rPr lang="en-US" altLang="en-US" smtClean="0">
                <a:latin typeface="Arial Black" pitchFamily="34" charset="0"/>
              </a:rPr>
              <a:pPr eaLnBrk="1" hangingPunct="1"/>
              <a:t>51</a:t>
            </a:fld>
            <a:endParaRPr lang="en-US" altLang="en-US">
              <a:latin typeface="Arial Black" pitchFamily="34" charset="0"/>
            </a:endParaRPr>
          </a:p>
        </p:txBody>
      </p:sp>
      <p:sp>
        <p:nvSpPr>
          <p:cNvPr id="17411" name="Rectangle 2"/>
          <p:cNvSpPr>
            <a:spLocks noGrp="1" noChangeArrowheads="1"/>
          </p:cNvSpPr>
          <p:nvPr>
            <p:ph type="title"/>
          </p:nvPr>
        </p:nvSpPr>
        <p:spPr>
          <a:xfrm>
            <a:off x="381000" y="228600"/>
            <a:ext cx="7696200" cy="1143000"/>
          </a:xfrm>
        </p:spPr>
        <p:txBody>
          <a:bodyPr/>
          <a:lstStyle/>
          <a:p>
            <a:pPr eaLnBrk="1" hangingPunct="1"/>
            <a:r>
              <a:rPr lang="en-US" altLang="en-US" sz="4000" dirty="0">
                <a:solidFill>
                  <a:schemeClr val="tx1"/>
                </a:solidFill>
              </a:rPr>
              <a:t>LTC Insurance Policy Features</a:t>
            </a:r>
          </a:p>
        </p:txBody>
      </p:sp>
      <p:sp>
        <p:nvSpPr>
          <p:cNvPr id="23556" name="Rectangle 3"/>
          <p:cNvSpPr>
            <a:spLocks noGrp="1" noChangeArrowheads="1"/>
          </p:cNvSpPr>
          <p:nvPr>
            <p:ph type="body" idx="1"/>
          </p:nvPr>
        </p:nvSpPr>
        <p:spPr>
          <a:xfrm>
            <a:off x="685800" y="1752600"/>
            <a:ext cx="7772400" cy="4419600"/>
          </a:xfrm>
        </p:spPr>
        <p:txBody>
          <a:bodyPr/>
          <a:lstStyle/>
          <a:p>
            <a:pPr eaLnBrk="1" hangingPunct="1">
              <a:buClr>
                <a:schemeClr val="folHlink"/>
              </a:buClr>
              <a:buSzPct val="110000"/>
              <a:buFont typeface="Wingdings" pitchFamily="2" charset="2"/>
              <a:buNone/>
              <a:defRPr/>
            </a:pPr>
            <a:r>
              <a:rPr lang="en-US" b="1" dirty="0"/>
              <a:t>Daily benefit</a:t>
            </a:r>
          </a:p>
          <a:p>
            <a:pPr lvl="1" eaLnBrk="1" hangingPunct="1">
              <a:buClr>
                <a:schemeClr val="folHlink"/>
              </a:buClr>
              <a:buSzPct val="110000"/>
              <a:buFont typeface="Wingdings" pitchFamily="2" charset="2"/>
              <a:buNone/>
              <a:defRPr/>
            </a:pPr>
            <a:r>
              <a:rPr lang="en-US" sz="2400" b="1" dirty="0">
                <a:solidFill>
                  <a:schemeClr val="accent2">
                    <a:lumMod val="50000"/>
                  </a:schemeClr>
                </a:solidFill>
              </a:rPr>
              <a:t>-	ex: $80 - $300/day</a:t>
            </a:r>
          </a:p>
          <a:p>
            <a:pPr eaLnBrk="1" hangingPunct="1">
              <a:buClr>
                <a:schemeClr val="folHlink"/>
              </a:buClr>
              <a:buSzPct val="110000"/>
              <a:buFont typeface="Wingdings" pitchFamily="2" charset="2"/>
              <a:buNone/>
              <a:defRPr/>
            </a:pPr>
            <a:r>
              <a:rPr lang="en-US" b="1" dirty="0"/>
              <a:t>Duration of benefits</a:t>
            </a:r>
          </a:p>
          <a:p>
            <a:pPr lvl="1" eaLnBrk="1" hangingPunct="1">
              <a:buClr>
                <a:schemeClr val="folHlink"/>
              </a:buClr>
              <a:buSzPct val="110000"/>
              <a:buFont typeface="Wingdings" pitchFamily="2" charset="2"/>
              <a:buNone/>
              <a:defRPr/>
            </a:pPr>
            <a:r>
              <a:rPr lang="en-US" sz="2400" b="1" dirty="0">
                <a:solidFill>
                  <a:schemeClr val="accent2">
                    <a:lumMod val="50000"/>
                  </a:schemeClr>
                </a:solidFill>
              </a:rPr>
              <a:t>-	ex:  1 year to lifetime</a:t>
            </a:r>
          </a:p>
          <a:p>
            <a:pPr eaLnBrk="1" hangingPunct="1">
              <a:buClr>
                <a:schemeClr val="folHlink"/>
              </a:buClr>
              <a:buSzPct val="110000"/>
              <a:buFont typeface="Wingdings" pitchFamily="2" charset="2"/>
              <a:buNone/>
              <a:defRPr/>
            </a:pPr>
            <a:r>
              <a:rPr lang="en-US" b="1" dirty="0"/>
              <a:t>Length of waiting period (deductible)</a:t>
            </a:r>
          </a:p>
          <a:p>
            <a:pPr lvl="1" eaLnBrk="1" hangingPunct="1">
              <a:buClr>
                <a:schemeClr val="folHlink"/>
              </a:buClr>
              <a:buSzPct val="110000"/>
              <a:buFont typeface="Wingdings" pitchFamily="2" charset="2"/>
              <a:buNone/>
              <a:defRPr/>
            </a:pPr>
            <a:r>
              <a:rPr lang="en-US" sz="2400" b="1" dirty="0">
                <a:solidFill>
                  <a:schemeClr val="accent2">
                    <a:lumMod val="50000"/>
                  </a:schemeClr>
                </a:solidFill>
              </a:rPr>
              <a:t>-	ex: 0, 30, 60, 100 days</a:t>
            </a:r>
          </a:p>
          <a:p>
            <a:pPr eaLnBrk="1" hangingPunct="1">
              <a:buClr>
                <a:schemeClr val="folHlink"/>
              </a:buClr>
              <a:buSzPct val="110000"/>
              <a:buFont typeface="Wingdings" pitchFamily="2" charset="2"/>
              <a:buNone/>
              <a:defRPr/>
            </a:pPr>
            <a:r>
              <a:rPr lang="en-US" b="1" dirty="0"/>
              <a:t>Inflation protection (optional)</a:t>
            </a:r>
            <a:br>
              <a:rPr lang="en-US" dirty="0"/>
            </a:br>
            <a:r>
              <a:rPr lang="en-US" dirty="0"/>
              <a:t> </a:t>
            </a:r>
            <a:r>
              <a:rPr lang="en-US" sz="2400" b="1" dirty="0">
                <a:solidFill>
                  <a:schemeClr val="accent2">
                    <a:lumMod val="50000"/>
                  </a:schemeClr>
                </a:solidFill>
              </a:rPr>
              <a:t>-ex: 5% simple or compounded</a:t>
            </a:r>
          </a:p>
        </p:txBody>
      </p:sp>
      <p:pic>
        <p:nvPicPr>
          <p:cNvPr id="17413" name="Picture 10" descr="MC900024287[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1524000"/>
            <a:ext cx="3200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Line 4">
            <a:extLst>
              <a:ext uri="{FF2B5EF4-FFF2-40B4-BE49-F238E27FC236}">
                <a16:creationId xmlns:a16="http://schemas.microsoft.com/office/drawing/2014/main" id="{463CE0D8-E9BA-3AC9-74CF-61487E32DED6}"/>
              </a:ext>
            </a:extLst>
          </p:cNvPr>
          <p:cNvSpPr>
            <a:spLocks noChangeShapeType="1"/>
          </p:cNvSpPr>
          <p:nvPr/>
        </p:nvSpPr>
        <p:spPr bwMode="auto">
          <a:xfrm>
            <a:off x="228600" y="1447800"/>
            <a:ext cx="8686800" cy="0"/>
          </a:xfrm>
          <a:prstGeom prst="line">
            <a:avLst/>
          </a:prstGeom>
          <a:noFill/>
          <a:ln w="38100">
            <a:solidFill>
              <a:srgbClr val="008080"/>
            </a:solidFill>
            <a:round/>
            <a:headEnd/>
            <a:tailEnd/>
          </a:ln>
        </p:spPr>
        <p:txBody>
          <a:bodyPr/>
          <a:lstStyle/>
          <a:p>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D036332-F24E-4F45-8ADA-6E23DF653DF0}" type="slidenum">
              <a:rPr lang="en-US" altLang="en-US" smtClean="0">
                <a:latin typeface="Arial Black" pitchFamily="34" charset="0"/>
              </a:rPr>
              <a:pPr eaLnBrk="1" hangingPunct="1"/>
              <a:t>52</a:t>
            </a:fld>
            <a:endParaRPr lang="en-US" altLang="en-US">
              <a:latin typeface="Arial Black" pitchFamily="34" charset="0"/>
            </a:endParaRPr>
          </a:p>
        </p:txBody>
      </p:sp>
      <p:sp>
        <p:nvSpPr>
          <p:cNvPr id="18435" name="Rectangle 2"/>
          <p:cNvSpPr>
            <a:spLocks noGrp="1" noChangeArrowheads="1"/>
          </p:cNvSpPr>
          <p:nvPr>
            <p:ph type="title"/>
          </p:nvPr>
        </p:nvSpPr>
        <p:spPr/>
        <p:txBody>
          <a:bodyPr/>
          <a:lstStyle/>
          <a:p>
            <a:pPr eaLnBrk="1" hangingPunct="1"/>
            <a:r>
              <a:rPr lang="en-US" altLang="en-US" dirty="0">
                <a:solidFill>
                  <a:schemeClr val="tx1"/>
                </a:solidFill>
              </a:rPr>
              <a:t>Additional Policy Features</a:t>
            </a:r>
          </a:p>
        </p:txBody>
      </p:sp>
      <p:sp>
        <p:nvSpPr>
          <p:cNvPr id="24580" name="Rectangle 3"/>
          <p:cNvSpPr>
            <a:spLocks noGrp="1" noChangeArrowheads="1"/>
          </p:cNvSpPr>
          <p:nvPr>
            <p:ph type="body" idx="1"/>
          </p:nvPr>
        </p:nvSpPr>
        <p:spPr>
          <a:xfrm>
            <a:off x="685800" y="1676400"/>
            <a:ext cx="7772400" cy="4572000"/>
          </a:xfrm>
        </p:spPr>
        <p:txBody>
          <a:bodyPr/>
          <a:lstStyle/>
          <a:p>
            <a:pPr eaLnBrk="1" hangingPunct="1">
              <a:lnSpc>
                <a:spcPct val="80000"/>
              </a:lnSpc>
              <a:spcBef>
                <a:spcPct val="45000"/>
              </a:spcBef>
              <a:buFont typeface="Wingdings" pitchFamily="2" charset="2"/>
              <a:buNone/>
              <a:defRPr/>
            </a:pPr>
            <a:r>
              <a:rPr lang="en-US" sz="2800" b="1" dirty="0"/>
              <a:t>Flexible Benefits</a:t>
            </a:r>
          </a:p>
          <a:p>
            <a:pPr lvl="1" eaLnBrk="1" hangingPunct="1">
              <a:lnSpc>
                <a:spcPct val="80000"/>
              </a:lnSpc>
              <a:spcBef>
                <a:spcPct val="45000"/>
              </a:spcBef>
              <a:buFont typeface="Wingdings" pitchFamily="2" charset="2"/>
              <a:buNone/>
              <a:defRPr/>
            </a:pPr>
            <a:r>
              <a:rPr lang="en-US" sz="2400" dirty="0">
                <a:solidFill>
                  <a:schemeClr val="accent2">
                    <a:lumMod val="50000"/>
                  </a:schemeClr>
                </a:solidFill>
              </a:rPr>
              <a:t>-total amount can be used interchangeably</a:t>
            </a:r>
          </a:p>
          <a:p>
            <a:pPr lvl="1" eaLnBrk="1" hangingPunct="1">
              <a:lnSpc>
                <a:spcPct val="80000"/>
              </a:lnSpc>
              <a:spcBef>
                <a:spcPct val="45000"/>
              </a:spcBef>
              <a:buFont typeface="Wingdings" pitchFamily="2" charset="2"/>
              <a:buNone/>
              <a:defRPr/>
            </a:pPr>
            <a:endParaRPr lang="en-US" sz="800" dirty="0">
              <a:solidFill>
                <a:schemeClr val="accent2">
                  <a:lumMod val="50000"/>
                </a:schemeClr>
              </a:solidFill>
            </a:endParaRPr>
          </a:p>
          <a:p>
            <a:pPr eaLnBrk="1" hangingPunct="1">
              <a:lnSpc>
                <a:spcPct val="80000"/>
              </a:lnSpc>
              <a:spcBef>
                <a:spcPct val="45000"/>
              </a:spcBef>
              <a:buFont typeface="Wingdings" pitchFamily="2" charset="2"/>
              <a:buNone/>
              <a:defRPr/>
            </a:pPr>
            <a:r>
              <a:rPr lang="en-US" sz="2800" b="1" dirty="0"/>
              <a:t>Care Management and Assessment</a:t>
            </a:r>
          </a:p>
          <a:p>
            <a:pPr lvl="1" eaLnBrk="1" hangingPunct="1">
              <a:lnSpc>
                <a:spcPct val="80000"/>
              </a:lnSpc>
              <a:spcBef>
                <a:spcPct val="45000"/>
              </a:spcBef>
              <a:buFont typeface="Wingdings" pitchFamily="2" charset="2"/>
              <a:buNone/>
              <a:defRPr/>
            </a:pPr>
            <a:r>
              <a:rPr lang="en-US" sz="2400" dirty="0">
                <a:solidFill>
                  <a:schemeClr val="accent2">
                    <a:lumMod val="50000"/>
                  </a:schemeClr>
                </a:solidFill>
              </a:rPr>
              <a:t>-process to plan, coordinate and monitor LTC needs</a:t>
            </a:r>
          </a:p>
          <a:p>
            <a:pPr lvl="1" eaLnBrk="1" hangingPunct="1">
              <a:lnSpc>
                <a:spcPct val="80000"/>
              </a:lnSpc>
              <a:spcBef>
                <a:spcPct val="45000"/>
              </a:spcBef>
              <a:buFont typeface="Wingdings" pitchFamily="2" charset="2"/>
              <a:buNone/>
              <a:defRPr/>
            </a:pPr>
            <a:endParaRPr lang="en-US" sz="800" dirty="0">
              <a:solidFill>
                <a:schemeClr val="accent2">
                  <a:lumMod val="50000"/>
                </a:schemeClr>
              </a:solidFill>
            </a:endParaRPr>
          </a:p>
          <a:p>
            <a:pPr eaLnBrk="1" hangingPunct="1">
              <a:lnSpc>
                <a:spcPct val="80000"/>
              </a:lnSpc>
              <a:spcBef>
                <a:spcPct val="45000"/>
              </a:spcBef>
              <a:buFont typeface="Wingdings" pitchFamily="2" charset="2"/>
              <a:buNone/>
              <a:defRPr/>
            </a:pPr>
            <a:r>
              <a:rPr lang="en-US" sz="2800" b="1" dirty="0"/>
              <a:t>Waiver of Premium</a:t>
            </a:r>
          </a:p>
          <a:p>
            <a:pPr lvl="1" eaLnBrk="1" hangingPunct="1">
              <a:lnSpc>
                <a:spcPct val="80000"/>
              </a:lnSpc>
              <a:spcBef>
                <a:spcPct val="45000"/>
              </a:spcBef>
              <a:buFont typeface="Wingdings" pitchFamily="2" charset="2"/>
              <a:buNone/>
              <a:defRPr/>
            </a:pPr>
            <a:r>
              <a:rPr lang="en-US" sz="2400" dirty="0">
                <a:solidFill>
                  <a:schemeClr val="accent2">
                    <a:lumMod val="50000"/>
                  </a:schemeClr>
                </a:solidFill>
              </a:rPr>
              <a:t>-no more premiums due while collecting benefits</a:t>
            </a:r>
          </a:p>
          <a:p>
            <a:pPr lvl="1" eaLnBrk="1" hangingPunct="1">
              <a:lnSpc>
                <a:spcPct val="80000"/>
              </a:lnSpc>
              <a:spcBef>
                <a:spcPct val="45000"/>
              </a:spcBef>
              <a:buFont typeface="Wingdings" pitchFamily="2" charset="2"/>
              <a:buNone/>
              <a:defRPr/>
            </a:pPr>
            <a:endParaRPr lang="en-US" sz="800" dirty="0">
              <a:solidFill>
                <a:schemeClr val="accent2">
                  <a:lumMod val="50000"/>
                </a:schemeClr>
              </a:solidFill>
            </a:endParaRPr>
          </a:p>
          <a:p>
            <a:pPr eaLnBrk="1" hangingPunct="1">
              <a:lnSpc>
                <a:spcPct val="80000"/>
              </a:lnSpc>
              <a:spcBef>
                <a:spcPct val="45000"/>
              </a:spcBef>
              <a:buFont typeface="Wingdings" pitchFamily="2" charset="2"/>
              <a:buNone/>
              <a:defRPr/>
            </a:pPr>
            <a:r>
              <a:rPr lang="en-US" sz="2800" b="1" dirty="0"/>
              <a:t>Non Forfeiture Benefit</a:t>
            </a:r>
          </a:p>
          <a:p>
            <a:pPr lvl="1" eaLnBrk="1" hangingPunct="1">
              <a:lnSpc>
                <a:spcPct val="80000"/>
              </a:lnSpc>
              <a:spcBef>
                <a:spcPct val="45000"/>
              </a:spcBef>
              <a:buFont typeface="Wingdings" pitchFamily="2" charset="2"/>
              <a:buNone/>
              <a:defRPr/>
            </a:pPr>
            <a:r>
              <a:rPr lang="en-US" sz="2400" dirty="0">
                <a:solidFill>
                  <a:schemeClr val="accent2">
                    <a:lumMod val="50000"/>
                  </a:schemeClr>
                </a:solidFill>
              </a:rPr>
              <a:t>-shortened benefit period or return of premium</a:t>
            </a:r>
          </a:p>
        </p:txBody>
      </p:sp>
      <p:sp>
        <p:nvSpPr>
          <p:cNvPr id="2" name="Line 4">
            <a:extLst>
              <a:ext uri="{FF2B5EF4-FFF2-40B4-BE49-F238E27FC236}">
                <a16:creationId xmlns:a16="http://schemas.microsoft.com/office/drawing/2014/main" id="{A617B475-CD48-E15C-4BD9-A2B705F28743}"/>
              </a:ext>
            </a:extLst>
          </p:cNvPr>
          <p:cNvSpPr>
            <a:spLocks noChangeShapeType="1"/>
          </p:cNvSpPr>
          <p:nvPr/>
        </p:nvSpPr>
        <p:spPr bwMode="auto">
          <a:xfrm>
            <a:off x="228600" y="1295400"/>
            <a:ext cx="8686800" cy="0"/>
          </a:xfrm>
          <a:prstGeom prst="line">
            <a:avLst/>
          </a:prstGeom>
          <a:noFill/>
          <a:ln w="38100">
            <a:solidFill>
              <a:srgbClr val="008080"/>
            </a:solidFill>
            <a:round/>
            <a:headEnd/>
            <a:tailEnd/>
          </a:ln>
        </p:spPr>
        <p:txBody>
          <a:bodyPr/>
          <a:lstStyle/>
          <a:p>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95263" y="381000"/>
            <a:ext cx="8186737" cy="914400"/>
          </a:xfrm>
        </p:spPr>
        <p:txBody>
          <a:bodyPr/>
          <a:lstStyle/>
          <a:p>
            <a:r>
              <a:rPr lang="en-US" altLang="en-US" sz="4000" dirty="0"/>
              <a:t>When Benefits Become Available</a:t>
            </a:r>
          </a:p>
        </p:txBody>
      </p:sp>
      <p:sp>
        <p:nvSpPr>
          <p:cNvPr id="20483" name="Content Placeholder 2"/>
          <p:cNvSpPr>
            <a:spLocks noGrp="1"/>
          </p:cNvSpPr>
          <p:nvPr>
            <p:ph idx="1"/>
          </p:nvPr>
        </p:nvSpPr>
        <p:spPr>
          <a:xfrm>
            <a:off x="609600" y="1752600"/>
            <a:ext cx="7924800" cy="4267200"/>
          </a:xfrm>
        </p:spPr>
        <p:txBody>
          <a:bodyPr/>
          <a:lstStyle/>
          <a:p>
            <a:pPr>
              <a:buFont typeface="Arial" panose="020B0604020202020204" pitchFamily="34" charset="0"/>
              <a:buChar char="•"/>
            </a:pPr>
            <a:r>
              <a:rPr lang="en-US" altLang="en-US" dirty="0"/>
              <a:t>Impairment in ADLs</a:t>
            </a:r>
          </a:p>
          <a:p>
            <a:pPr lvl="1">
              <a:buFont typeface="Arial" panose="020B0604020202020204" pitchFamily="34" charset="0"/>
              <a:buChar char="•"/>
            </a:pPr>
            <a:r>
              <a:rPr lang="en-US" altLang="en-US" dirty="0"/>
              <a:t>Inability to perform 2 – 3 ADLs</a:t>
            </a:r>
          </a:p>
          <a:p>
            <a:pPr lvl="1">
              <a:buFont typeface="Arial" panose="020B0604020202020204" pitchFamily="34" charset="0"/>
              <a:buChar char="•"/>
            </a:pPr>
            <a:r>
              <a:rPr lang="en-US" altLang="en-US" dirty="0"/>
              <a:t>Standardized definitions apply</a:t>
            </a:r>
          </a:p>
          <a:p>
            <a:pPr lvl="1">
              <a:buFont typeface="Arial" panose="020B0604020202020204" pitchFamily="34" charset="0"/>
              <a:buChar char="•"/>
            </a:pPr>
            <a:r>
              <a:rPr lang="en-US" altLang="en-US" dirty="0"/>
              <a:t>Expected to need care for 90 days or more</a:t>
            </a:r>
          </a:p>
          <a:p>
            <a:pPr lvl="1">
              <a:buFont typeface="Arial" panose="020B0604020202020204" pitchFamily="34" charset="0"/>
              <a:buChar char="•"/>
            </a:pPr>
            <a:endParaRPr lang="en-US" altLang="en-US" dirty="0"/>
          </a:p>
          <a:p>
            <a:pPr>
              <a:buFont typeface="Arial" panose="020B0604020202020204" pitchFamily="34" charset="0"/>
              <a:buChar char="•"/>
            </a:pPr>
            <a:r>
              <a:rPr lang="en-US" altLang="en-US" dirty="0"/>
              <a:t>Cognitive Impairment</a:t>
            </a:r>
          </a:p>
          <a:p>
            <a:pPr lvl="1">
              <a:buFont typeface="Arial" panose="020B0604020202020204" pitchFamily="34" charset="0"/>
              <a:buChar char="•"/>
            </a:pPr>
            <a:r>
              <a:rPr lang="en-US" altLang="en-US" dirty="0"/>
              <a:t>Needing substantial supervision due to severe cognitive impairment</a:t>
            </a:r>
          </a:p>
        </p:txBody>
      </p:sp>
      <p:sp>
        <p:nvSpPr>
          <p:cNvPr id="20484" name="Slide Number Placeholder 3"/>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BC15005-4E01-47AA-8BDA-F9EF8B73734F}" type="slidenum">
              <a:rPr lang="en-US" altLang="en-US" smtClean="0">
                <a:latin typeface="Arial Black" pitchFamily="34" charset="0"/>
              </a:rPr>
              <a:pPr eaLnBrk="1" hangingPunct="1"/>
              <a:t>53</a:t>
            </a:fld>
            <a:endParaRPr lang="en-US" altLang="en-US">
              <a:latin typeface="Arial Black" pitchFamily="34" charset="0"/>
            </a:endParaRPr>
          </a:p>
        </p:txBody>
      </p:sp>
      <p:sp>
        <p:nvSpPr>
          <p:cNvPr id="2" name="Line 4">
            <a:extLst>
              <a:ext uri="{FF2B5EF4-FFF2-40B4-BE49-F238E27FC236}">
                <a16:creationId xmlns:a16="http://schemas.microsoft.com/office/drawing/2014/main" id="{308632DA-C2F9-563E-C2A2-8451B880A756}"/>
              </a:ext>
            </a:extLst>
          </p:cNvPr>
          <p:cNvSpPr>
            <a:spLocks noChangeShapeType="1"/>
          </p:cNvSpPr>
          <p:nvPr/>
        </p:nvSpPr>
        <p:spPr bwMode="auto">
          <a:xfrm>
            <a:off x="228600" y="1447800"/>
            <a:ext cx="8686800" cy="0"/>
          </a:xfrm>
          <a:prstGeom prst="line">
            <a:avLst/>
          </a:prstGeom>
          <a:noFill/>
          <a:ln w="38100">
            <a:solidFill>
              <a:srgbClr val="008080"/>
            </a:solidFill>
            <a:round/>
            <a:headEnd/>
            <a:tailEnd/>
          </a:ln>
        </p:spPr>
        <p:txBody>
          <a:bodyPr/>
          <a:lstStyle/>
          <a:p>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FD5FDAA-66C5-4AD6-BF88-2ACFAFB50F2A}" type="slidenum">
              <a:rPr lang="en-US" altLang="en-US" smtClean="0">
                <a:latin typeface="Arial Black" pitchFamily="34" charset="0"/>
              </a:rPr>
              <a:pPr eaLnBrk="1" hangingPunct="1"/>
              <a:t>54</a:t>
            </a:fld>
            <a:endParaRPr lang="en-US" altLang="en-US">
              <a:latin typeface="Arial Black" pitchFamily="34" charset="0"/>
            </a:endParaRPr>
          </a:p>
        </p:txBody>
      </p:sp>
      <p:sp>
        <p:nvSpPr>
          <p:cNvPr id="21507" name="Slide Number Placeholder 6"/>
          <p:cNvSpPr txBox="1">
            <a:spLocks noGrp="1"/>
          </p:cNvSpPr>
          <p:nvPr/>
        </p:nvSpPr>
        <p:spPr bwMode="auto">
          <a:xfrm>
            <a:off x="6553200" y="6399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endParaRPr lang="en-US" altLang="en-US" sz="1400">
              <a:solidFill>
                <a:schemeClr val="bg2"/>
              </a:solidFill>
            </a:endParaRPr>
          </a:p>
        </p:txBody>
      </p:sp>
      <p:sp>
        <p:nvSpPr>
          <p:cNvPr id="27650" name="Rectangle 2"/>
          <p:cNvSpPr>
            <a:spLocks noGrp="1" noChangeArrowheads="1"/>
          </p:cNvSpPr>
          <p:nvPr>
            <p:ph type="title" idx="4294967295"/>
          </p:nvPr>
        </p:nvSpPr>
        <p:spPr>
          <a:xfrm>
            <a:off x="533400" y="381000"/>
            <a:ext cx="7772400" cy="990600"/>
          </a:xfrm>
        </p:spPr>
        <p:txBody>
          <a:bodyPr lIns="92075" tIns="46038" rIns="92075" bIns="46038"/>
          <a:lstStyle/>
          <a:p>
            <a:pPr eaLnBrk="1" hangingPunct="1">
              <a:defRPr/>
            </a:pPr>
            <a:r>
              <a:rPr lang="en-US" dirty="0">
                <a:solidFill>
                  <a:schemeClr val="tx1"/>
                </a:solidFill>
              </a:rPr>
              <a:t>Premium Example:</a:t>
            </a:r>
            <a:br>
              <a:rPr lang="en-US" dirty="0">
                <a:solidFill>
                  <a:schemeClr val="tx1"/>
                </a:solidFill>
                <a:effectLst>
                  <a:outerShdw blurRad="38100" dist="38100" dir="2700000" algn="tl">
                    <a:srgbClr val="C0C0C0"/>
                  </a:outerShdw>
                </a:effectLst>
              </a:rPr>
            </a:br>
            <a:endParaRPr lang="en-US" sz="2100" dirty="0">
              <a:solidFill>
                <a:schemeClr val="tx1"/>
              </a:solidFill>
              <a:effectLst>
                <a:outerShdw blurRad="38100" dist="38100" dir="2700000" algn="tl">
                  <a:srgbClr val="C0C0C0"/>
                </a:outerShdw>
              </a:effectLst>
            </a:endParaRPr>
          </a:p>
        </p:txBody>
      </p:sp>
      <p:sp>
        <p:nvSpPr>
          <p:cNvPr id="21509" name="Rectangle 3"/>
          <p:cNvSpPr>
            <a:spLocks noGrp="1" noChangeArrowheads="1"/>
          </p:cNvSpPr>
          <p:nvPr>
            <p:ph type="body" sz="half" idx="4294967295"/>
          </p:nvPr>
        </p:nvSpPr>
        <p:spPr>
          <a:xfrm>
            <a:off x="838200" y="5257800"/>
            <a:ext cx="6934200" cy="914400"/>
          </a:xfrm>
        </p:spPr>
        <p:txBody>
          <a:bodyPr lIns="92075" tIns="46038" rIns="92075" bIns="46038"/>
          <a:lstStyle/>
          <a:p>
            <a:pPr algn="ctr" eaLnBrk="1" hangingPunct="1">
              <a:lnSpc>
                <a:spcPct val="80000"/>
              </a:lnSpc>
              <a:buFont typeface="Wingdings" pitchFamily="2" charset="2"/>
              <a:buNone/>
            </a:pPr>
            <a:endParaRPr lang="en-US" altLang="en-US" sz="1600" dirty="0">
              <a:solidFill>
                <a:srgbClr val="800080"/>
              </a:solidFill>
            </a:endParaRPr>
          </a:p>
          <a:p>
            <a:pPr algn="ctr" eaLnBrk="1" hangingPunct="1">
              <a:lnSpc>
                <a:spcPct val="80000"/>
              </a:lnSpc>
              <a:buFont typeface="Wingdings" pitchFamily="2" charset="2"/>
              <a:buNone/>
            </a:pPr>
            <a:r>
              <a:rPr lang="en-US" altLang="en-US" sz="1600" dirty="0"/>
              <a:t>(Comprehensive, $100/day, 3 years, 30 day elimination period, with 5% compound inflation protection, tax qualified policy, for a female)</a:t>
            </a:r>
            <a:endParaRPr lang="en-US" altLang="en-US" sz="1600" dirty="0">
              <a:solidFill>
                <a:srgbClr val="800080"/>
              </a:solidFill>
            </a:endParaRPr>
          </a:p>
          <a:p>
            <a:pPr algn="ctr" eaLnBrk="1" hangingPunct="1">
              <a:lnSpc>
                <a:spcPct val="80000"/>
              </a:lnSpc>
              <a:buFont typeface="Wingdings" pitchFamily="2" charset="2"/>
              <a:buNone/>
            </a:pPr>
            <a:r>
              <a:rPr lang="en-US" altLang="en-US" sz="1600" dirty="0">
                <a:solidFill>
                  <a:srgbClr val="800080"/>
                </a:solidFill>
              </a:rPr>
              <a:t>*Only 1 policy result met the criteria</a:t>
            </a:r>
            <a:endParaRPr lang="en-US" altLang="en-US" sz="1800" dirty="0">
              <a:solidFill>
                <a:srgbClr val="800080"/>
              </a:solidFill>
            </a:endParaRPr>
          </a:p>
          <a:p>
            <a:pPr algn="ctr" eaLnBrk="1" hangingPunct="1">
              <a:lnSpc>
                <a:spcPct val="80000"/>
              </a:lnSpc>
              <a:buFont typeface="Wingdings" pitchFamily="2" charset="2"/>
              <a:buNone/>
            </a:pPr>
            <a:endParaRPr lang="en-US" altLang="en-US" sz="1400" dirty="0">
              <a:solidFill>
                <a:srgbClr val="800080"/>
              </a:solidFill>
            </a:endParaRPr>
          </a:p>
          <a:p>
            <a:pPr algn="ctr" eaLnBrk="1" hangingPunct="1">
              <a:lnSpc>
                <a:spcPct val="80000"/>
              </a:lnSpc>
              <a:buFont typeface="Wingdings" pitchFamily="2" charset="2"/>
              <a:buNone/>
            </a:pPr>
            <a:endParaRPr lang="en-US" altLang="en-US" sz="1400" dirty="0">
              <a:solidFill>
                <a:srgbClr val="800080"/>
              </a:solidFill>
            </a:endParaRPr>
          </a:p>
        </p:txBody>
      </p:sp>
      <p:graphicFrame>
        <p:nvGraphicFramePr>
          <p:cNvPr id="25637" name="Group 37"/>
          <p:cNvGraphicFramePr>
            <a:graphicFrameLocks noGrp="1"/>
          </p:cNvGraphicFramePr>
          <p:nvPr/>
        </p:nvGraphicFramePr>
        <p:xfrm>
          <a:off x="990600" y="1752600"/>
          <a:ext cx="6705600" cy="3657601"/>
        </p:xfrm>
        <a:graphic>
          <a:graphicData uri="http://schemas.openxmlformats.org/drawingml/2006/table">
            <a:tbl>
              <a:tblPr/>
              <a:tblGrid>
                <a:gridCol w="2895600">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657546">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dirty="0">
                          <a:ln>
                            <a:noFill/>
                          </a:ln>
                          <a:solidFill>
                            <a:schemeClr val="accent2">
                              <a:lumMod val="50000"/>
                            </a:schemeClr>
                          </a:solidFill>
                          <a:effectLst/>
                          <a:latin typeface="Arial" pitchFamily="34" charset="0"/>
                          <a:cs typeface="Arial" pitchFamily="34" charset="0"/>
                        </a:rPr>
                        <a:t>Age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dirty="0">
                          <a:ln>
                            <a:noFill/>
                          </a:ln>
                          <a:solidFill>
                            <a:schemeClr val="accent2">
                              <a:lumMod val="50000"/>
                            </a:schemeClr>
                          </a:solidFill>
                          <a:effectLst/>
                          <a:latin typeface="Arial" pitchFamily="34" charset="0"/>
                          <a:cs typeface="Arial" pitchFamily="34" charset="0"/>
                        </a:rPr>
                        <a:t>Annual Premium</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0"/>
                  </a:ext>
                </a:extLst>
              </a:tr>
              <a:tr h="69864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dirty="0">
                          <a:ln>
                            <a:noFill/>
                          </a:ln>
                          <a:solidFill>
                            <a:schemeClr val="accent2">
                              <a:lumMod val="50000"/>
                            </a:schemeClr>
                          </a:solidFill>
                          <a:effectLst/>
                          <a:latin typeface="Arial" pitchFamily="34" charset="0"/>
                          <a:cs typeface="Arial" pitchFamily="34" charset="0"/>
                        </a:rPr>
                        <a:t>50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dirty="0">
                          <a:ln>
                            <a:noFill/>
                          </a:ln>
                          <a:solidFill>
                            <a:schemeClr val="tx1"/>
                          </a:solidFill>
                          <a:effectLst/>
                          <a:latin typeface="Arial" pitchFamily="34" charset="0"/>
                          <a:cs typeface="Arial" pitchFamily="34" charset="0"/>
                        </a:rPr>
                        <a:t>$4,096 - $8,034</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1"/>
                  </a:ext>
                </a:extLst>
              </a:tr>
              <a:tr h="69864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dirty="0">
                          <a:ln>
                            <a:noFill/>
                          </a:ln>
                          <a:solidFill>
                            <a:schemeClr val="accent2">
                              <a:lumMod val="50000"/>
                            </a:schemeClr>
                          </a:solidFill>
                          <a:effectLst/>
                          <a:latin typeface="Arial" pitchFamily="34" charset="0"/>
                          <a:cs typeface="Arial" pitchFamily="34" charset="0"/>
                        </a:rPr>
                        <a:t>65</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dirty="0">
                          <a:ln>
                            <a:noFill/>
                          </a:ln>
                          <a:solidFill>
                            <a:schemeClr val="tx1"/>
                          </a:solidFill>
                          <a:effectLst/>
                          <a:latin typeface="Arial" pitchFamily="34" charset="0"/>
                          <a:cs typeface="Arial" pitchFamily="34" charset="0"/>
                        </a:rPr>
                        <a:t>$5,332 - $9,378</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904126">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dirty="0">
                          <a:ln>
                            <a:noFill/>
                          </a:ln>
                          <a:solidFill>
                            <a:schemeClr val="accent2">
                              <a:lumMod val="50000"/>
                            </a:schemeClr>
                          </a:solidFill>
                          <a:effectLst/>
                          <a:latin typeface="Arial" pitchFamily="34" charset="0"/>
                          <a:cs typeface="Arial" pitchFamily="34" charset="0"/>
                        </a:rPr>
                        <a:t>80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dirty="0">
                          <a:ln>
                            <a:noFill/>
                          </a:ln>
                          <a:solidFill>
                            <a:schemeClr val="tx1"/>
                          </a:solidFill>
                          <a:effectLst/>
                          <a:latin typeface="Arial" pitchFamily="34" charset="0"/>
                          <a:cs typeface="Arial" pitchFamily="34" charset="0"/>
                        </a:rPr>
                        <a:t>$15,767*</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3"/>
                  </a:ext>
                </a:extLst>
              </a:tr>
              <a:tr h="698643">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a:ln>
                            <a:noFill/>
                          </a:ln>
                          <a:solidFill>
                            <a:schemeClr val="tx1"/>
                          </a:solidFill>
                          <a:effectLst/>
                          <a:latin typeface="Arial" pitchFamily="34" charset="0"/>
                          <a:cs typeface="Arial" pitchFamily="34" charset="0"/>
                        </a:rPr>
                        <a:t>Source: CA Department of Insurance Website, Dec 2022</a:t>
                      </a:r>
                      <a:endParaRPr kumimoji="0" lang="en-US" sz="1800" b="0" i="0" u="sng" strike="noStrike" cap="none" normalizeH="0" baseline="0" dirty="0">
                        <a:ln>
                          <a:noFill/>
                        </a:ln>
                        <a:solidFill>
                          <a:schemeClr val="folHlink"/>
                        </a:solidFill>
                        <a:effectLst/>
                        <a:latin typeface="Arial" pitchFamily="34" charset="0"/>
                        <a:cs typeface="Arial"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hMerge="1">
                  <a:txBody>
                    <a:bodyPr/>
                    <a:lstStyle/>
                    <a:p>
                      <a:endParaRPr lang="en-US"/>
                    </a:p>
                  </a:txBody>
                  <a:tcPr/>
                </a:tc>
                <a:extLst>
                  <a:ext uri="{0D108BD9-81ED-4DB2-BD59-A6C34878D82A}">
                    <a16:rowId xmlns:a16="http://schemas.microsoft.com/office/drawing/2014/main" val="10004"/>
                  </a:ext>
                </a:extLst>
              </a:tr>
            </a:tbl>
          </a:graphicData>
        </a:graphic>
      </p:graphicFrame>
      <p:sp>
        <p:nvSpPr>
          <p:cNvPr id="2" name="Line 4">
            <a:extLst>
              <a:ext uri="{FF2B5EF4-FFF2-40B4-BE49-F238E27FC236}">
                <a16:creationId xmlns:a16="http://schemas.microsoft.com/office/drawing/2014/main" id="{9C41561E-268E-5CA9-0168-B51366493AB3}"/>
              </a:ext>
            </a:extLst>
          </p:cNvPr>
          <p:cNvSpPr>
            <a:spLocks noChangeShapeType="1"/>
          </p:cNvSpPr>
          <p:nvPr/>
        </p:nvSpPr>
        <p:spPr bwMode="auto">
          <a:xfrm>
            <a:off x="228600" y="1295400"/>
            <a:ext cx="8686800" cy="0"/>
          </a:xfrm>
          <a:prstGeom prst="line">
            <a:avLst/>
          </a:prstGeom>
          <a:noFill/>
          <a:ln w="38100">
            <a:solidFill>
              <a:srgbClr val="008080"/>
            </a:solidFill>
            <a:round/>
            <a:headEnd/>
            <a:tailEnd/>
          </a:ln>
        </p:spPr>
        <p:txBody>
          <a:bodyPr/>
          <a:lstStyle/>
          <a:p>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95263" y="304800"/>
            <a:ext cx="8015287" cy="838200"/>
          </a:xfrm>
        </p:spPr>
        <p:txBody>
          <a:bodyPr/>
          <a:lstStyle/>
          <a:p>
            <a:pPr eaLnBrk="1" hangingPunct="1"/>
            <a:r>
              <a:rPr lang="en-US" altLang="en-US" sz="3400" dirty="0">
                <a:solidFill>
                  <a:schemeClr val="tx1"/>
                </a:solidFill>
              </a:rPr>
              <a:t>Long Term Care Rate and History Guide</a:t>
            </a:r>
          </a:p>
        </p:txBody>
      </p:sp>
      <p:sp>
        <p:nvSpPr>
          <p:cNvPr id="22531" name="Content Placeholder 2"/>
          <p:cNvSpPr>
            <a:spLocks noGrp="1"/>
          </p:cNvSpPr>
          <p:nvPr>
            <p:ph idx="1"/>
          </p:nvPr>
        </p:nvSpPr>
        <p:spPr>
          <a:xfrm>
            <a:off x="395287" y="1828800"/>
            <a:ext cx="4267200" cy="2362200"/>
          </a:xfrm>
        </p:spPr>
        <p:txBody>
          <a:bodyPr/>
          <a:lstStyle/>
          <a:p>
            <a:pPr marL="0" indent="0" eaLnBrk="1" hangingPunct="1">
              <a:buClr>
                <a:schemeClr val="accent6"/>
              </a:buClr>
              <a:buNone/>
            </a:pPr>
            <a:r>
              <a:rPr lang="en-US" altLang="en-US" sz="2400" dirty="0"/>
              <a:t>The Insurance Commissioner must annually prepare a consumer rate guide for long-term care (LTC) insurance. </a:t>
            </a:r>
          </a:p>
          <a:p>
            <a:pPr marL="0" indent="0" eaLnBrk="1" hangingPunct="1">
              <a:buNone/>
            </a:pPr>
            <a:endParaRPr lang="en-US" altLang="en-US" dirty="0"/>
          </a:p>
        </p:txBody>
      </p:sp>
      <p:sp>
        <p:nvSpPr>
          <p:cNvPr id="22532" name="Slide Number Placeholder 3"/>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36FC3DC-547D-43A0-A596-EE6B7FAED015}" type="slidenum">
              <a:rPr lang="en-US" altLang="en-US" smtClean="0">
                <a:latin typeface="Arial Black" pitchFamily="34" charset="0"/>
              </a:rPr>
              <a:pPr eaLnBrk="1" hangingPunct="1"/>
              <a:t>55</a:t>
            </a:fld>
            <a:endParaRPr lang="en-US" altLang="en-US">
              <a:latin typeface="Arial Black" pitchFamily="34" charset="0"/>
            </a:endParaRPr>
          </a:p>
        </p:txBody>
      </p:sp>
      <p:pic>
        <p:nvPicPr>
          <p:cNvPr id="4098" name="Picture 2" descr="CA Department of Insurance">
            <a:extLst>
              <a:ext uri="{FF2B5EF4-FFF2-40B4-BE49-F238E27FC236}">
                <a16:creationId xmlns:a16="http://schemas.microsoft.com/office/drawing/2014/main" id="{27710026-E6EA-4579-9DE6-DCB87AB07E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667125"/>
            <a:ext cx="3686175" cy="10572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DA561D4-92A5-4EDA-991A-CFB82362AE9E}"/>
              </a:ext>
            </a:extLst>
          </p:cNvPr>
          <p:cNvSpPr txBox="1"/>
          <p:nvPr/>
        </p:nvSpPr>
        <p:spPr>
          <a:xfrm>
            <a:off x="4943067" y="1979675"/>
            <a:ext cx="3810000" cy="2554545"/>
          </a:xfrm>
          <a:prstGeom prst="rect">
            <a:avLst/>
          </a:prstGeom>
          <a:noFill/>
        </p:spPr>
        <p:txBody>
          <a:bodyPr wrap="square" rtlCol="0">
            <a:spAutoFit/>
          </a:bodyPr>
          <a:lstStyle/>
          <a:p>
            <a:pPr marL="342900" indent="-342900" eaLnBrk="1" hangingPunct="1">
              <a:spcBef>
                <a:spcPts val="600"/>
              </a:spcBef>
              <a:spcAft>
                <a:spcPts val="600"/>
              </a:spcAft>
              <a:buFont typeface="Arial" panose="020B0604020202020204" pitchFamily="34" charset="0"/>
              <a:buChar char="•"/>
            </a:pPr>
            <a:r>
              <a:rPr lang="en-US" altLang="en-US" sz="2000" dirty="0">
                <a:latin typeface="+mn-lt"/>
              </a:rPr>
              <a:t>Overview of long-term care insurance - types of benefits and policies</a:t>
            </a:r>
          </a:p>
          <a:p>
            <a:pPr marL="342900" indent="-342900" eaLnBrk="1" hangingPunct="1">
              <a:spcBef>
                <a:spcPts val="600"/>
              </a:spcBef>
              <a:spcAft>
                <a:spcPts val="600"/>
              </a:spcAft>
              <a:buFont typeface="Arial" panose="020B0604020202020204" pitchFamily="34" charset="0"/>
              <a:buChar char="•"/>
            </a:pPr>
            <a:r>
              <a:rPr lang="en-US" altLang="en-US" sz="2000" dirty="0">
                <a:latin typeface="+mn-lt"/>
              </a:rPr>
              <a:t>Sample rates by company</a:t>
            </a:r>
          </a:p>
          <a:p>
            <a:pPr marL="342900" indent="-342900" eaLnBrk="1" hangingPunct="1">
              <a:spcBef>
                <a:spcPts val="600"/>
              </a:spcBef>
              <a:spcAft>
                <a:spcPts val="600"/>
              </a:spcAft>
              <a:buFont typeface="Arial" panose="020B0604020202020204" pitchFamily="34" charset="0"/>
              <a:buChar char="•"/>
            </a:pPr>
            <a:r>
              <a:rPr lang="en-US" altLang="en-US" sz="2000" dirty="0">
                <a:latin typeface="+mn-lt"/>
              </a:rPr>
              <a:t>Premium rate history report of each company that sells long term care insurance</a:t>
            </a:r>
          </a:p>
        </p:txBody>
      </p:sp>
      <p:sp>
        <p:nvSpPr>
          <p:cNvPr id="3" name="Line 4">
            <a:extLst>
              <a:ext uri="{FF2B5EF4-FFF2-40B4-BE49-F238E27FC236}">
                <a16:creationId xmlns:a16="http://schemas.microsoft.com/office/drawing/2014/main" id="{675A6029-FCAB-BC4A-EA6D-6C8F7C54E054}"/>
              </a:ext>
            </a:extLst>
          </p:cNvPr>
          <p:cNvSpPr>
            <a:spLocks noChangeShapeType="1"/>
          </p:cNvSpPr>
          <p:nvPr/>
        </p:nvSpPr>
        <p:spPr bwMode="auto">
          <a:xfrm>
            <a:off x="228600" y="1295400"/>
            <a:ext cx="8686800" cy="0"/>
          </a:xfrm>
          <a:prstGeom prst="line">
            <a:avLst/>
          </a:prstGeom>
          <a:noFill/>
          <a:ln w="38100">
            <a:solidFill>
              <a:srgbClr val="008080"/>
            </a:solidFill>
            <a:round/>
            <a:headEnd/>
            <a:tailEnd/>
          </a:ln>
        </p:spPr>
        <p:txBody>
          <a:bodyPr/>
          <a:lstStyle/>
          <a:p>
            <a:endParaRPr lang="en-US"/>
          </a:p>
        </p:txBody>
      </p:sp>
      <p:sp>
        <p:nvSpPr>
          <p:cNvPr id="5" name="TextBox 4">
            <a:extLst>
              <a:ext uri="{FF2B5EF4-FFF2-40B4-BE49-F238E27FC236}">
                <a16:creationId xmlns:a16="http://schemas.microsoft.com/office/drawing/2014/main" id="{8F5CFB3B-39D8-B7BC-51A9-C715753F540D}"/>
              </a:ext>
            </a:extLst>
          </p:cNvPr>
          <p:cNvSpPr txBox="1"/>
          <p:nvPr/>
        </p:nvSpPr>
        <p:spPr>
          <a:xfrm>
            <a:off x="1866900" y="5474374"/>
            <a:ext cx="5410200" cy="369332"/>
          </a:xfrm>
          <a:prstGeom prst="rect">
            <a:avLst/>
          </a:prstGeom>
          <a:noFill/>
        </p:spPr>
        <p:txBody>
          <a:bodyPr wrap="square">
            <a:spAutoFit/>
          </a:bodyPr>
          <a:lstStyle/>
          <a:p>
            <a:pPr eaLnBrk="1" hangingPunct="1">
              <a:spcBef>
                <a:spcPts val="600"/>
              </a:spcBef>
              <a:spcAft>
                <a:spcPts val="600"/>
              </a:spcAft>
              <a:buClr>
                <a:schemeClr val="accent6"/>
              </a:buClr>
            </a:pPr>
            <a:r>
              <a:rPr lang="en-US" altLang="en-US" dirty="0">
                <a:latin typeface="+mn-lt"/>
              </a:rPr>
              <a:t>Available on</a:t>
            </a:r>
            <a:r>
              <a:rPr lang="en-US" altLang="en-US" b="1" dirty="0">
                <a:latin typeface="+mn-lt"/>
              </a:rPr>
              <a:t> </a:t>
            </a:r>
            <a:r>
              <a:rPr lang="en-US" altLang="en-US" b="1" dirty="0">
                <a:solidFill>
                  <a:srgbClr val="0070C0"/>
                </a:solidFill>
                <a:latin typeface="+mn-lt"/>
                <a:hlinkClick r:id="rId4"/>
              </a:rPr>
              <a:t>www.insurance</a:t>
            </a:r>
            <a:r>
              <a:rPr lang="en-US" altLang="en-US" dirty="0">
                <a:solidFill>
                  <a:srgbClr val="0070C0"/>
                </a:solidFill>
                <a:latin typeface="+mn-lt"/>
                <a:hlinkClick r:id="rId4"/>
              </a:rPr>
              <a:t>.</a:t>
            </a:r>
            <a:r>
              <a:rPr lang="en-US" altLang="en-US" b="1" dirty="0">
                <a:solidFill>
                  <a:srgbClr val="0070C0"/>
                </a:solidFill>
                <a:latin typeface="+mn-lt"/>
                <a:hlinkClick r:id="rId4"/>
              </a:rPr>
              <a:t>ca.gov/consumers</a:t>
            </a:r>
            <a:r>
              <a:rPr lang="en-US" altLang="en-US" b="1" dirty="0">
                <a:solidFill>
                  <a:srgbClr val="0070C0"/>
                </a:solidFill>
                <a:latin typeface="+mn-lt"/>
              </a:rPr>
              <a:t> </a:t>
            </a:r>
            <a:r>
              <a:rPr lang="en-US" altLang="en-US" b="1" dirty="0">
                <a:latin typeface="+mn-lt"/>
              </a:rPr>
              <a:t>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altLang="en-US" dirty="0"/>
              <a:t>Companies Selling LTCI in CA</a:t>
            </a:r>
          </a:p>
        </p:txBody>
      </p:sp>
      <p:graphicFrame>
        <p:nvGraphicFramePr>
          <p:cNvPr id="5" name="Content Placeholder 4"/>
          <p:cNvGraphicFramePr>
            <a:graphicFrameLocks noGrp="1"/>
          </p:cNvGraphicFramePr>
          <p:nvPr>
            <p:ph idx="1"/>
          </p:nvPr>
        </p:nvGraphicFramePr>
        <p:xfrm>
          <a:off x="609600" y="1706572"/>
          <a:ext cx="7961084" cy="4410638"/>
        </p:xfrm>
        <a:graphic>
          <a:graphicData uri="http://schemas.openxmlformats.org/drawingml/2006/table">
            <a:tbl>
              <a:tblPr/>
              <a:tblGrid>
                <a:gridCol w="5142373">
                  <a:extLst>
                    <a:ext uri="{9D8B030D-6E8A-4147-A177-3AD203B41FA5}">
                      <a16:colId xmlns:a16="http://schemas.microsoft.com/office/drawing/2014/main" val="20000"/>
                    </a:ext>
                  </a:extLst>
                </a:gridCol>
                <a:gridCol w="2818711">
                  <a:extLst>
                    <a:ext uri="{9D8B030D-6E8A-4147-A177-3AD203B41FA5}">
                      <a16:colId xmlns:a16="http://schemas.microsoft.com/office/drawing/2014/main" val="20001"/>
                    </a:ext>
                  </a:extLst>
                </a:gridCol>
              </a:tblGrid>
              <a:tr h="510430">
                <a:tc>
                  <a:txBody>
                    <a:bodyPr/>
                    <a:lstStyle/>
                    <a:p>
                      <a:pPr algn="l"/>
                      <a:r>
                        <a:rPr lang="en-US" sz="2000" b="1" dirty="0">
                          <a:effectLst/>
                        </a:rPr>
                        <a:t>Company Name</a:t>
                      </a:r>
                    </a:p>
                  </a:txBody>
                  <a:tcPr marL="7115" marR="7115" marT="7115" marB="7115">
                    <a:lnL>
                      <a:noFill/>
                    </a:lnL>
                    <a:lnR>
                      <a:noFill/>
                    </a:lnR>
                    <a:lnT>
                      <a:noFill/>
                    </a:lnT>
                    <a:lnB>
                      <a:noFill/>
                    </a:lnB>
                  </a:tcPr>
                </a:tc>
                <a:tc>
                  <a:txBody>
                    <a:bodyPr/>
                    <a:lstStyle/>
                    <a:p>
                      <a:r>
                        <a:rPr lang="en-US" sz="2000" b="1" dirty="0">
                          <a:effectLst/>
                        </a:rPr>
                        <a:t>Company's Customer </a:t>
                      </a:r>
                    </a:p>
                    <a:p>
                      <a:r>
                        <a:rPr lang="en-US" sz="2000" b="1" dirty="0">
                          <a:effectLst/>
                        </a:rPr>
                        <a:t>Service Number</a:t>
                      </a:r>
                    </a:p>
                    <a:p>
                      <a:endParaRPr lang="en-US" sz="600" b="1" dirty="0">
                        <a:effectLst/>
                      </a:endParaRPr>
                    </a:p>
                  </a:txBody>
                  <a:tcPr marL="7115" marR="7115" marT="7115" marB="7115">
                    <a:lnL>
                      <a:noFill/>
                    </a:lnL>
                    <a:lnR>
                      <a:noFill/>
                    </a:lnR>
                    <a:lnT>
                      <a:noFill/>
                    </a:lnT>
                    <a:lnB>
                      <a:noFill/>
                    </a:lnB>
                  </a:tcPr>
                </a:tc>
                <a:extLst>
                  <a:ext uri="{0D108BD9-81ED-4DB2-BD59-A6C34878D82A}">
                    <a16:rowId xmlns:a16="http://schemas.microsoft.com/office/drawing/2014/main" val="10000"/>
                  </a:ext>
                </a:extLst>
              </a:tr>
              <a:tr h="380890">
                <a:tc>
                  <a:txBody>
                    <a:bodyPr/>
                    <a:lstStyle/>
                    <a:p>
                      <a:pPr fontAlgn="t"/>
                      <a:r>
                        <a:rPr lang="en-US" sz="2000" dirty="0">
                          <a:effectLst/>
                        </a:rPr>
                        <a:t>Bankers Life and Casualty Company</a:t>
                      </a:r>
                    </a:p>
                  </a:txBody>
                  <a:tcPr marL="21344" marR="21344" marT="21345" marB="21345">
                    <a:lnL>
                      <a:noFill/>
                    </a:lnL>
                    <a:lnR>
                      <a:noFill/>
                    </a:lnR>
                    <a:lnT>
                      <a:noFill/>
                    </a:lnT>
                    <a:lnB>
                      <a:noFill/>
                    </a:lnB>
                  </a:tcPr>
                </a:tc>
                <a:tc>
                  <a:txBody>
                    <a:bodyPr/>
                    <a:lstStyle/>
                    <a:p>
                      <a:pPr fontAlgn="t"/>
                      <a:r>
                        <a:rPr lang="en-US" sz="2000" dirty="0">
                          <a:effectLst/>
                        </a:rPr>
                        <a:t>(800) 621-3724</a:t>
                      </a:r>
                    </a:p>
                    <a:p>
                      <a:pPr fontAlgn="t"/>
                      <a:endParaRPr lang="en-US" sz="600" dirty="0">
                        <a:effectLst/>
                      </a:endParaRPr>
                    </a:p>
                  </a:txBody>
                  <a:tcPr marL="21344" marR="21344" marT="21345" marB="21345">
                    <a:lnL>
                      <a:noFill/>
                    </a:lnL>
                    <a:lnR>
                      <a:noFill/>
                    </a:lnR>
                    <a:lnT>
                      <a:noFill/>
                    </a:lnT>
                    <a:lnB>
                      <a:noFill/>
                    </a:lnB>
                  </a:tcPr>
                </a:tc>
                <a:extLst>
                  <a:ext uri="{0D108BD9-81ED-4DB2-BD59-A6C34878D82A}">
                    <a16:rowId xmlns:a16="http://schemas.microsoft.com/office/drawing/2014/main" val="10001"/>
                  </a:ext>
                </a:extLst>
              </a:tr>
              <a:tr h="404816">
                <a:tc>
                  <a:txBody>
                    <a:bodyPr/>
                    <a:lstStyle/>
                    <a:p>
                      <a:pPr fontAlgn="t"/>
                      <a:r>
                        <a:rPr lang="en-US" sz="2000" dirty="0">
                          <a:effectLst/>
                        </a:rPr>
                        <a:t>Genworth Life Insurance Company</a:t>
                      </a:r>
                    </a:p>
                  </a:txBody>
                  <a:tcPr marL="21344" marR="21344" marT="21345" marB="21345">
                    <a:lnL>
                      <a:noFill/>
                    </a:lnL>
                    <a:lnR>
                      <a:noFill/>
                    </a:lnR>
                    <a:lnT>
                      <a:noFill/>
                    </a:lnT>
                    <a:lnB>
                      <a:noFill/>
                    </a:lnB>
                  </a:tcPr>
                </a:tc>
                <a:tc>
                  <a:txBody>
                    <a:bodyPr/>
                    <a:lstStyle/>
                    <a:p>
                      <a:pPr fontAlgn="t"/>
                      <a:r>
                        <a:rPr lang="en-US" sz="2000" dirty="0">
                          <a:effectLst/>
                        </a:rPr>
                        <a:t>(800) 456-7766</a:t>
                      </a:r>
                    </a:p>
                    <a:p>
                      <a:pPr fontAlgn="t"/>
                      <a:endParaRPr lang="en-US" sz="600" dirty="0">
                        <a:effectLst/>
                      </a:endParaRPr>
                    </a:p>
                  </a:txBody>
                  <a:tcPr marL="21344" marR="21344" marT="21345" marB="21345">
                    <a:lnL>
                      <a:noFill/>
                    </a:lnL>
                    <a:lnR>
                      <a:noFill/>
                    </a:lnR>
                    <a:lnT>
                      <a:noFill/>
                    </a:lnT>
                    <a:lnB>
                      <a:noFill/>
                    </a:lnB>
                  </a:tcPr>
                </a:tc>
                <a:extLst>
                  <a:ext uri="{0D108BD9-81ED-4DB2-BD59-A6C34878D82A}">
                    <a16:rowId xmlns:a16="http://schemas.microsoft.com/office/drawing/2014/main" val="10003"/>
                  </a:ext>
                </a:extLst>
              </a:tr>
              <a:tr h="361678">
                <a:tc>
                  <a:txBody>
                    <a:bodyPr/>
                    <a:lstStyle/>
                    <a:p>
                      <a:pPr fontAlgn="t"/>
                      <a:r>
                        <a:rPr lang="en-US" sz="2000" dirty="0">
                          <a:effectLst/>
                        </a:rPr>
                        <a:t>Knights of Columbus</a:t>
                      </a:r>
                    </a:p>
                  </a:txBody>
                  <a:tcPr marL="21344" marR="21344" marT="21345" marB="21345">
                    <a:lnL>
                      <a:noFill/>
                    </a:lnL>
                    <a:lnR>
                      <a:noFill/>
                    </a:lnR>
                    <a:lnT>
                      <a:noFill/>
                    </a:lnT>
                    <a:lnB>
                      <a:noFill/>
                    </a:lnB>
                  </a:tcPr>
                </a:tc>
                <a:tc>
                  <a:txBody>
                    <a:bodyPr/>
                    <a:lstStyle/>
                    <a:p>
                      <a:pPr fontAlgn="t"/>
                      <a:r>
                        <a:rPr lang="en-US" sz="2000" dirty="0">
                          <a:effectLst/>
                        </a:rPr>
                        <a:t>(800) 380-9995</a:t>
                      </a:r>
                    </a:p>
                    <a:p>
                      <a:pPr fontAlgn="t"/>
                      <a:endParaRPr lang="en-US" sz="600" dirty="0">
                        <a:effectLst/>
                      </a:endParaRPr>
                    </a:p>
                  </a:txBody>
                  <a:tcPr marL="21344" marR="21344" marT="21345" marB="21345">
                    <a:lnL>
                      <a:noFill/>
                    </a:lnL>
                    <a:lnR>
                      <a:noFill/>
                    </a:lnR>
                    <a:lnT>
                      <a:noFill/>
                    </a:lnT>
                    <a:lnB>
                      <a:noFill/>
                    </a:lnB>
                  </a:tcPr>
                </a:tc>
                <a:extLst>
                  <a:ext uri="{0D108BD9-81ED-4DB2-BD59-A6C34878D82A}">
                    <a16:rowId xmlns:a16="http://schemas.microsoft.com/office/drawing/2014/main" val="10005"/>
                  </a:ext>
                </a:extLst>
              </a:tr>
              <a:tr h="361678">
                <a:tc>
                  <a:txBody>
                    <a:bodyPr/>
                    <a:lstStyle/>
                    <a:p>
                      <a:pPr fontAlgn="t"/>
                      <a:r>
                        <a:rPr lang="en-US" sz="2000" dirty="0">
                          <a:effectLst/>
                        </a:rPr>
                        <a:t>Mutual of Omaha Insurance Company</a:t>
                      </a:r>
                    </a:p>
                  </a:txBody>
                  <a:tcPr marL="21344" marR="21344" marT="21345" marB="21345">
                    <a:lnL>
                      <a:noFill/>
                    </a:lnL>
                    <a:lnR>
                      <a:noFill/>
                    </a:lnR>
                    <a:lnT>
                      <a:noFill/>
                    </a:lnT>
                    <a:lnB>
                      <a:noFill/>
                    </a:lnB>
                  </a:tcPr>
                </a:tc>
                <a:tc>
                  <a:txBody>
                    <a:bodyPr/>
                    <a:lstStyle/>
                    <a:p>
                      <a:pPr fontAlgn="t"/>
                      <a:r>
                        <a:rPr lang="en-US" sz="2000" dirty="0">
                          <a:effectLst/>
                        </a:rPr>
                        <a:t>(800) 896-5988</a:t>
                      </a:r>
                    </a:p>
                    <a:p>
                      <a:pPr fontAlgn="t"/>
                      <a:endParaRPr lang="en-US" sz="600" dirty="0">
                        <a:effectLst/>
                      </a:endParaRPr>
                    </a:p>
                  </a:txBody>
                  <a:tcPr marL="21344" marR="21344" marT="21345" marB="21345">
                    <a:lnL>
                      <a:noFill/>
                    </a:lnL>
                    <a:lnR>
                      <a:noFill/>
                    </a:lnR>
                    <a:lnT>
                      <a:noFill/>
                    </a:lnT>
                    <a:lnB>
                      <a:noFill/>
                    </a:lnB>
                  </a:tcPr>
                </a:tc>
                <a:extLst>
                  <a:ext uri="{0D108BD9-81ED-4DB2-BD59-A6C34878D82A}">
                    <a16:rowId xmlns:a16="http://schemas.microsoft.com/office/drawing/2014/main" val="10007"/>
                  </a:ext>
                </a:extLst>
              </a:tr>
              <a:tr h="361678">
                <a:tc>
                  <a:txBody>
                    <a:bodyPr/>
                    <a:lstStyle/>
                    <a:p>
                      <a:pPr fontAlgn="t"/>
                      <a:r>
                        <a:rPr lang="en-US" sz="2000" dirty="0">
                          <a:effectLst/>
                        </a:rPr>
                        <a:t>National Guardian Life Insurance Company</a:t>
                      </a:r>
                    </a:p>
                  </a:txBody>
                  <a:tcPr marL="21344" marR="21344" marT="21345" marB="21345">
                    <a:lnL>
                      <a:noFill/>
                    </a:lnL>
                    <a:lnR>
                      <a:noFill/>
                    </a:lnR>
                    <a:lnT>
                      <a:noFill/>
                    </a:lnT>
                    <a:lnB>
                      <a:noFill/>
                    </a:lnB>
                  </a:tcPr>
                </a:tc>
                <a:tc>
                  <a:txBody>
                    <a:bodyPr/>
                    <a:lstStyle/>
                    <a:p>
                      <a:pPr fontAlgn="t"/>
                      <a:r>
                        <a:rPr lang="en-US" sz="2000" dirty="0">
                          <a:effectLst/>
                        </a:rPr>
                        <a:t>(888) 505-2332</a:t>
                      </a:r>
                    </a:p>
                    <a:p>
                      <a:pPr fontAlgn="t"/>
                      <a:endParaRPr lang="en-US" sz="600" dirty="0">
                        <a:effectLst/>
                      </a:endParaRPr>
                    </a:p>
                  </a:txBody>
                  <a:tcPr marL="21344" marR="21344" marT="21345" marB="21345">
                    <a:lnL>
                      <a:noFill/>
                    </a:lnL>
                    <a:lnR>
                      <a:noFill/>
                    </a:lnR>
                    <a:lnT>
                      <a:noFill/>
                    </a:lnT>
                    <a:lnB>
                      <a:noFill/>
                    </a:lnB>
                  </a:tcPr>
                </a:tc>
                <a:extLst>
                  <a:ext uri="{0D108BD9-81ED-4DB2-BD59-A6C34878D82A}">
                    <a16:rowId xmlns:a16="http://schemas.microsoft.com/office/drawing/2014/main" val="10009"/>
                  </a:ext>
                </a:extLst>
              </a:tr>
              <a:tr h="683930">
                <a:tc>
                  <a:txBody>
                    <a:bodyPr/>
                    <a:lstStyle/>
                    <a:p>
                      <a:pPr fontAlgn="t"/>
                      <a:r>
                        <a:rPr lang="en-US" sz="2000" dirty="0">
                          <a:effectLst/>
                        </a:rPr>
                        <a:t>New York Life Insurance Company</a:t>
                      </a:r>
                    </a:p>
                    <a:p>
                      <a:pPr fontAlgn="t"/>
                      <a:endParaRPr lang="en-US" sz="600" dirty="0">
                        <a:effectLst/>
                      </a:endParaRPr>
                    </a:p>
                    <a:p>
                      <a:pPr fontAlgn="t"/>
                      <a:r>
                        <a:rPr lang="en-US" sz="2000" dirty="0">
                          <a:effectLst/>
                        </a:rPr>
                        <a:t>Northwestern Long Term</a:t>
                      </a:r>
                      <a:r>
                        <a:rPr lang="en-US" sz="2000" baseline="0" dirty="0">
                          <a:effectLst/>
                        </a:rPr>
                        <a:t> Care Ins. Company</a:t>
                      </a:r>
                      <a:endParaRPr lang="en-US" sz="2000" dirty="0">
                        <a:effectLst/>
                      </a:endParaRPr>
                    </a:p>
                  </a:txBody>
                  <a:tcPr marL="21344" marR="21344" marT="21345" marB="21345">
                    <a:lnL>
                      <a:noFill/>
                    </a:lnL>
                    <a:lnR>
                      <a:noFill/>
                    </a:lnR>
                    <a:lnT>
                      <a:noFill/>
                    </a:lnT>
                    <a:lnB>
                      <a:noFill/>
                    </a:lnB>
                  </a:tcPr>
                </a:tc>
                <a:tc>
                  <a:txBody>
                    <a:bodyPr/>
                    <a:lstStyle/>
                    <a:p>
                      <a:pPr fontAlgn="t"/>
                      <a:r>
                        <a:rPr lang="en-US" sz="2000" dirty="0">
                          <a:effectLst/>
                        </a:rPr>
                        <a:t>(800) 224-4582</a:t>
                      </a:r>
                    </a:p>
                    <a:p>
                      <a:pPr fontAlgn="t"/>
                      <a:endParaRPr lang="en-US" sz="600" dirty="0">
                        <a:effectLst/>
                      </a:endParaRPr>
                    </a:p>
                    <a:p>
                      <a:pPr fontAlgn="t"/>
                      <a:r>
                        <a:rPr lang="en-US" sz="2000" dirty="0">
                          <a:effectLst/>
                        </a:rPr>
                        <a:t>(800) 890-6704</a:t>
                      </a:r>
                    </a:p>
                    <a:p>
                      <a:pPr fontAlgn="t"/>
                      <a:endParaRPr lang="en-US" sz="600" dirty="0">
                        <a:effectLst/>
                      </a:endParaRPr>
                    </a:p>
                  </a:txBody>
                  <a:tcPr marL="21344" marR="21344" marT="21345" marB="21345">
                    <a:lnL>
                      <a:noFill/>
                    </a:lnL>
                    <a:lnR>
                      <a:noFill/>
                    </a:lnR>
                    <a:lnT>
                      <a:noFill/>
                    </a:lnT>
                    <a:lnB>
                      <a:noFill/>
                    </a:lnB>
                  </a:tcPr>
                </a:tc>
                <a:extLst>
                  <a:ext uri="{0D108BD9-81ED-4DB2-BD59-A6C34878D82A}">
                    <a16:rowId xmlns:a16="http://schemas.microsoft.com/office/drawing/2014/main" val="10010"/>
                  </a:ext>
                </a:extLst>
              </a:tr>
              <a:tr h="361678">
                <a:tc>
                  <a:txBody>
                    <a:bodyPr/>
                    <a:lstStyle/>
                    <a:p>
                      <a:pPr fontAlgn="t"/>
                      <a:r>
                        <a:rPr lang="en-US" sz="2000" dirty="0">
                          <a:effectLst/>
                        </a:rPr>
                        <a:t>Thrivent</a:t>
                      </a:r>
                      <a:r>
                        <a:rPr lang="en-US" sz="2000" baseline="0" dirty="0">
                          <a:effectLst/>
                        </a:rPr>
                        <a:t> Financial</a:t>
                      </a:r>
                      <a:endParaRPr lang="en-US" sz="2000" dirty="0">
                        <a:effectLst/>
                      </a:endParaRPr>
                    </a:p>
                  </a:txBody>
                  <a:tcPr marL="21344" marR="21344" marT="21345" marB="21345">
                    <a:lnL>
                      <a:noFill/>
                    </a:lnL>
                    <a:lnR>
                      <a:noFill/>
                    </a:lnR>
                    <a:lnT>
                      <a:noFill/>
                    </a:lnT>
                    <a:lnB>
                      <a:noFill/>
                    </a:lnB>
                  </a:tcPr>
                </a:tc>
                <a:tc>
                  <a:txBody>
                    <a:bodyPr/>
                    <a:lstStyle/>
                    <a:p>
                      <a:pPr fontAlgn="t"/>
                      <a:r>
                        <a:rPr lang="en-US" sz="2000" dirty="0">
                          <a:effectLst/>
                        </a:rPr>
                        <a:t>(800) 847-4836</a:t>
                      </a:r>
                    </a:p>
                  </a:txBody>
                  <a:tcPr marL="21344" marR="21344" marT="21345" marB="21345">
                    <a:lnL>
                      <a:noFill/>
                    </a:lnL>
                    <a:lnR>
                      <a:noFill/>
                    </a:lnR>
                    <a:lnT>
                      <a:noFill/>
                    </a:lnT>
                    <a:lnB>
                      <a:noFill/>
                    </a:lnB>
                  </a:tcPr>
                </a:tc>
                <a:extLst>
                  <a:ext uri="{0D108BD9-81ED-4DB2-BD59-A6C34878D82A}">
                    <a16:rowId xmlns:a16="http://schemas.microsoft.com/office/drawing/2014/main" val="10011"/>
                  </a:ext>
                </a:extLst>
              </a:tr>
              <a:tr h="303870">
                <a:tc>
                  <a:txBody>
                    <a:bodyPr/>
                    <a:lstStyle/>
                    <a:p>
                      <a:pPr fontAlgn="t"/>
                      <a:endParaRPr lang="en-US" sz="600" dirty="0">
                        <a:effectLst/>
                      </a:endParaRPr>
                    </a:p>
                  </a:txBody>
                  <a:tcPr marL="21344" marR="21344" marT="21345" marB="21345">
                    <a:lnL>
                      <a:noFill/>
                    </a:lnL>
                    <a:lnR>
                      <a:noFill/>
                    </a:lnR>
                    <a:lnT>
                      <a:noFill/>
                    </a:lnT>
                    <a:lnB>
                      <a:noFill/>
                    </a:lnB>
                  </a:tcPr>
                </a:tc>
                <a:tc>
                  <a:txBody>
                    <a:bodyPr/>
                    <a:lstStyle/>
                    <a:p>
                      <a:pPr fontAlgn="t"/>
                      <a:endParaRPr lang="en-US" sz="600" dirty="0">
                        <a:effectLst/>
                      </a:endParaRPr>
                    </a:p>
                  </a:txBody>
                  <a:tcPr marL="21344" marR="21344" marT="21345" marB="21345">
                    <a:lnL>
                      <a:noFill/>
                    </a:lnL>
                    <a:lnR>
                      <a:noFill/>
                    </a:lnR>
                    <a:lnT>
                      <a:noFill/>
                    </a:lnT>
                    <a:lnB>
                      <a:noFill/>
                    </a:lnB>
                  </a:tcPr>
                </a:tc>
                <a:extLst>
                  <a:ext uri="{0D108BD9-81ED-4DB2-BD59-A6C34878D82A}">
                    <a16:rowId xmlns:a16="http://schemas.microsoft.com/office/drawing/2014/main" val="10012"/>
                  </a:ext>
                </a:extLst>
              </a:tr>
            </a:tbl>
          </a:graphicData>
        </a:graphic>
      </p:graphicFrame>
      <p:sp>
        <p:nvSpPr>
          <p:cNvPr id="23582" name="Slide Number Placeholder 3"/>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D67F03E-E513-47D3-A435-9F1B68C85059}" type="slidenum">
              <a:rPr lang="en-US" altLang="en-US" smtClean="0">
                <a:latin typeface="Arial Black" pitchFamily="34" charset="0"/>
              </a:rPr>
              <a:pPr eaLnBrk="1" hangingPunct="1"/>
              <a:t>56</a:t>
            </a:fld>
            <a:endParaRPr lang="en-US" altLang="en-US">
              <a:latin typeface="Arial Black" pitchFamily="34" charset="0"/>
            </a:endParaRPr>
          </a:p>
        </p:txBody>
      </p:sp>
      <p:sp>
        <p:nvSpPr>
          <p:cNvPr id="2" name="Line 4">
            <a:extLst>
              <a:ext uri="{FF2B5EF4-FFF2-40B4-BE49-F238E27FC236}">
                <a16:creationId xmlns:a16="http://schemas.microsoft.com/office/drawing/2014/main" id="{26AEC39B-5C1F-34E3-C3E3-7AB7A378C646}"/>
              </a:ext>
            </a:extLst>
          </p:cNvPr>
          <p:cNvSpPr>
            <a:spLocks noChangeShapeType="1"/>
          </p:cNvSpPr>
          <p:nvPr/>
        </p:nvSpPr>
        <p:spPr bwMode="auto">
          <a:xfrm>
            <a:off x="228600" y="1295400"/>
            <a:ext cx="8686800" cy="0"/>
          </a:xfrm>
          <a:prstGeom prst="line">
            <a:avLst/>
          </a:prstGeom>
          <a:noFill/>
          <a:ln w="38100">
            <a:solidFill>
              <a:srgbClr val="008080"/>
            </a:solidFill>
            <a:round/>
            <a:headEnd/>
            <a:tailEnd/>
          </a:ln>
        </p:spPr>
        <p:txBody>
          <a:bodyPr/>
          <a:lstStyle/>
          <a:p>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016181F-21C6-4984-AA4D-32E475130C77}" type="slidenum">
              <a:rPr lang="en-US" altLang="en-US" smtClean="0">
                <a:latin typeface="Arial Black" pitchFamily="34" charset="0"/>
              </a:rPr>
              <a:pPr eaLnBrk="1" hangingPunct="1"/>
              <a:t>57</a:t>
            </a:fld>
            <a:endParaRPr lang="en-US" altLang="en-US">
              <a:latin typeface="Arial Black" pitchFamily="34" charset="0"/>
            </a:endParaRPr>
          </a:p>
        </p:txBody>
      </p:sp>
      <p:sp>
        <p:nvSpPr>
          <p:cNvPr id="24579" name="Rectangle 2"/>
          <p:cNvSpPr>
            <a:spLocks noGrp="1" noChangeArrowheads="1"/>
          </p:cNvSpPr>
          <p:nvPr>
            <p:ph type="title"/>
          </p:nvPr>
        </p:nvSpPr>
        <p:spPr>
          <a:xfrm>
            <a:off x="533400" y="228600"/>
            <a:ext cx="8001000" cy="990600"/>
          </a:xfrm>
        </p:spPr>
        <p:txBody>
          <a:bodyPr/>
          <a:lstStyle/>
          <a:p>
            <a:pPr eaLnBrk="1" hangingPunct="1"/>
            <a:r>
              <a:rPr lang="en-US" altLang="en-US" dirty="0">
                <a:solidFill>
                  <a:schemeClr val="tx1"/>
                </a:solidFill>
              </a:rPr>
              <a:t>Taxes* and LTC Insurance</a:t>
            </a:r>
          </a:p>
        </p:txBody>
      </p:sp>
      <p:sp>
        <p:nvSpPr>
          <p:cNvPr id="24580" name="Rectangle 3"/>
          <p:cNvSpPr>
            <a:spLocks noGrp="1" noChangeArrowheads="1"/>
          </p:cNvSpPr>
          <p:nvPr>
            <p:ph type="body" idx="1"/>
          </p:nvPr>
        </p:nvSpPr>
        <p:spPr>
          <a:xfrm>
            <a:off x="729343" y="1774371"/>
            <a:ext cx="8001000" cy="4495800"/>
          </a:xfrm>
        </p:spPr>
        <p:txBody>
          <a:bodyPr/>
          <a:lstStyle/>
          <a:p>
            <a:pPr eaLnBrk="1" hangingPunct="1">
              <a:buFont typeface="Arial" panose="020B0604020202020204" pitchFamily="34" charset="0"/>
              <a:buChar char="•"/>
            </a:pPr>
            <a:r>
              <a:rPr lang="en-US" altLang="en-US" sz="2600" dirty="0"/>
              <a:t>Federally Tax Qualified Policies sold since 1996</a:t>
            </a:r>
          </a:p>
          <a:p>
            <a:pPr eaLnBrk="1" hangingPunct="1">
              <a:buFont typeface="Arial" panose="020B0604020202020204" pitchFamily="34" charset="0"/>
              <a:buChar char="•"/>
            </a:pPr>
            <a:r>
              <a:rPr lang="en-US" altLang="en-US" sz="2600" dirty="0"/>
              <a:t>Pay when unable to perform 2 out of 6 ADLs</a:t>
            </a:r>
          </a:p>
          <a:p>
            <a:pPr eaLnBrk="1" hangingPunct="1">
              <a:buFont typeface="Arial" panose="020B0604020202020204" pitchFamily="34" charset="0"/>
              <a:buChar char="•"/>
            </a:pPr>
            <a:r>
              <a:rPr lang="en-US" altLang="en-US" sz="2600" dirty="0"/>
              <a:t>Benefits not taxed as income</a:t>
            </a:r>
          </a:p>
          <a:p>
            <a:pPr eaLnBrk="1" hangingPunct="1">
              <a:buFont typeface="Arial" panose="020B0604020202020204" pitchFamily="34" charset="0"/>
              <a:buChar char="•"/>
            </a:pPr>
            <a:r>
              <a:rPr lang="en-US" altLang="en-US" sz="2600" dirty="0"/>
              <a:t>Premiums are deductible as medical expense</a:t>
            </a:r>
          </a:p>
          <a:p>
            <a:pPr lvl="2" eaLnBrk="1" hangingPunct="1">
              <a:buFont typeface="Wingdings" pitchFamily="2" charset="2"/>
              <a:buNone/>
            </a:pPr>
            <a:r>
              <a:rPr lang="en-US" altLang="en-US" sz="2600" dirty="0"/>
              <a:t>			</a:t>
            </a:r>
            <a:r>
              <a:rPr lang="en-US" altLang="en-US" i="1" dirty="0"/>
              <a:t>	</a:t>
            </a:r>
          </a:p>
          <a:p>
            <a:pPr lvl="2" eaLnBrk="1" hangingPunct="1">
              <a:buFont typeface="Wingdings" pitchFamily="2" charset="2"/>
              <a:buNone/>
            </a:pPr>
            <a:r>
              <a:rPr lang="en-US" altLang="en-US" sz="2000" i="1" dirty="0"/>
              <a:t>				Health expenses must be 				above 7.5% of AGI in order to 				itemize.</a:t>
            </a:r>
          </a:p>
          <a:p>
            <a:pPr lvl="2" eaLnBrk="1" hangingPunct="1">
              <a:buFontTx/>
              <a:buNone/>
              <a:tabLst>
                <a:tab pos="4114800" algn="l"/>
              </a:tabLst>
            </a:pPr>
            <a:endParaRPr lang="en-US" altLang="en-US" sz="800" dirty="0"/>
          </a:p>
          <a:p>
            <a:pPr lvl="2" eaLnBrk="1" hangingPunct="1">
              <a:buFontTx/>
              <a:buNone/>
              <a:tabLst>
                <a:tab pos="4000500" algn="l"/>
              </a:tabLst>
            </a:pPr>
            <a:r>
              <a:rPr lang="en-US" altLang="en-US" sz="2000" b="1" dirty="0">
                <a:solidFill>
                  <a:schemeClr val="accent6">
                    <a:lumMod val="75000"/>
                  </a:schemeClr>
                </a:solidFill>
              </a:rPr>
              <a:t>			*Consult tax advisor</a:t>
            </a:r>
          </a:p>
        </p:txBody>
      </p:sp>
      <p:pic>
        <p:nvPicPr>
          <p:cNvPr id="24581" name="Picture 4" descr="MP90031686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022271"/>
            <a:ext cx="2852057" cy="1997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Line 4">
            <a:extLst>
              <a:ext uri="{FF2B5EF4-FFF2-40B4-BE49-F238E27FC236}">
                <a16:creationId xmlns:a16="http://schemas.microsoft.com/office/drawing/2014/main" id="{E1BDDB3D-60F6-0A0D-75C5-4735C738382E}"/>
              </a:ext>
            </a:extLst>
          </p:cNvPr>
          <p:cNvSpPr>
            <a:spLocks noChangeShapeType="1"/>
          </p:cNvSpPr>
          <p:nvPr/>
        </p:nvSpPr>
        <p:spPr bwMode="auto">
          <a:xfrm>
            <a:off x="228600" y="1295400"/>
            <a:ext cx="8686800" cy="0"/>
          </a:xfrm>
          <a:prstGeom prst="line">
            <a:avLst/>
          </a:prstGeom>
          <a:noFill/>
          <a:ln w="38100">
            <a:solidFill>
              <a:srgbClr val="008080"/>
            </a:solidFill>
            <a:round/>
            <a:headEnd/>
            <a:tailEnd/>
          </a:ln>
        </p:spPr>
        <p:txBody>
          <a:bodyPr/>
          <a:lstStyle/>
          <a:p>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434CB59-8326-427A-9713-1A4A02D85242}" type="slidenum">
              <a:rPr lang="en-US" altLang="en-US" smtClean="0">
                <a:latin typeface="Arial Black" pitchFamily="34" charset="0"/>
              </a:rPr>
              <a:pPr eaLnBrk="1" hangingPunct="1"/>
              <a:t>58</a:t>
            </a:fld>
            <a:endParaRPr lang="en-US" altLang="en-US">
              <a:latin typeface="Arial Black" pitchFamily="34" charset="0"/>
            </a:endParaRPr>
          </a:p>
        </p:txBody>
      </p:sp>
      <p:sp>
        <p:nvSpPr>
          <p:cNvPr id="25603" name="Slide Number Placeholder 5"/>
          <p:cNvSpPr txBox="1">
            <a:spLocks noGrp="1"/>
          </p:cNvSpPr>
          <p:nvPr/>
        </p:nvSpPr>
        <p:spPr bwMode="auto">
          <a:xfrm>
            <a:off x="6553200" y="6399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endParaRPr lang="en-US" altLang="en-US" sz="1400">
              <a:solidFill>
                <a:schemeClr val="bg2"/>
              </a:solidFill>
            </a:endParaRPr>
          </a:p>
        </p:txBody>
      </p:sp>
      <p:sp>
        <p:nvSpPr>
          <p:cNvPr id="25604" name="Rectangle 2"/>
          <p:cNvSpPr>
            <a:spLocks noGrp="1" noChangeArrowheads="1"/>
          </p:cNvSpPr>
          <p:nvPr>
            <p:ph type="title" idx="4294967295"/>
          </p:nvPr>
        </p:nvSpPr>
        <p:spPr/>
        <p:txBody>
          <a:bodyPr lIns="92075" tIns="46038" rIns="92075" bIns="46038"/>
          <a:lstStyle/>
          <a:p>
            <a:pPr eaLnBrk="1" hangingPunct="1"/>
            <a:r>
              <a:rPr lang="en-US" altLang="en-US" sz="3600" dirty="0">
                <a:solidFill>
                  <a:schemeClr val="tx1"/>
                </a:solidFill>
              </a:rPr>
              <a:t>CA Partnership for Long Term Care</a:t>
            </a:r>
          </a:p>
        </p:txBody>
      </p:sp>
      <p:sp>
        <p:nvSpPr>
          <p:cNvPr id="25605" name="Rectangle 3"/>
          <p:cNvSpPr>
            <a:spLocks noGrp="1" noChangeArrowheads="1"/>
          </p:cNvSpPr>
          <p:nvPr>
            <p:ph type="body" idx="4294967295"/>
          </p:nvPr>
        </p:nvSpPr>
        <p:spPr>
          <a:xfrm>
            <a:off x="1181099" y="1661704"/>
            <a:ext cx="6781801" cy="4136571"/>
          </a:xfrm>
        </p:spPr>
        <p:txBody>
          <a:bodyPr lIns="92075" tIns="46038" rIns="92075" bIns="46038"/>
          <a:lstStyle/>
          <a:p>
            <a:pPr eaLnBrk="1" hangingPunct="1">
              <a:spcAft>
                <a:spcPts val="600"/>
              </a:spcAft>
              <a:buSzPct val="110000"/>
              <a:buFont typeface="Arial" panose="020B0604020202020204" pitchFamily="34" charset="0"/>
              <a:buChar char="•"/>
            </a:pPr>
            <a:r>
              <a:rPr lang="en-US" altLang="en-US" sz="2400" dirty="0"/>
              <a:t>Alliance between State of CA (DHCS), one participating insurance company + CalPERS</a:t>
            </a:r>
          </a:p>
          <a:p>
            <a:pPr eaLnBrk="1" hangingPunct="1">
              <a:spcBef>
                <a:spcPts val="1800"/>
              </a:spcBef>
              <a:buSzPct val="110000"/>
              <a:buFont typeface="Arial" panose="020B0604020202020204" pitchFamily="34" charset="0"/>
              <a:buChar char="•"/>
            </a:pPr>
            <a:r>
              <a:rPr lang="en-US" altLang="en-US" sz="2400" dirty="0"/>
              <a:t>Partnership policies provide additional asset protection above Medi-Cal limits: 	</a:t>
            </a:r>
          </a:p>
          <a:p>
            <a:pPr lvl="1" eaLnBrk="1" hangingPunct="1">
              <a:buSzPct val="110000"/>
              <a:buFont typeface="Arial" panose="020B0604020202020204" pitchFamily="34" charset="0"/>
              <a:buChar char="•"/>
            </a:pPr>
            <a:r>
              <a:rPr lang="en-US" altLang="en-US" sz="2200" i="1" dirty="0"/>
              <a:t>Each $ paid out by policy protects</a:t>
            </a:r>
            <a:br>
              <a:rPr lang="en-US" altLang="en-US" sz="2200" i="1" dirty="0"/>
            </a:br>
            <a:r>
              <a:rPr lang="en-US" altLang="en-US" sz="2200" i="1" dirty="0"/>
              <a:t>equal dollar amount in assets</a:t>
            </a:r>
          </a:p>
          <a:p>
            <a:pPr lvl="1" eaLnBrk="1" hangingPunct="1">
              <a:buSzPct val="110000"/>
              <a:buFont typeface="Arial" panose="020B0604020202020204" pitchFamily="34" charset="0"/>
              <a:buChar char="•"/>
            </a:pPr>
            <a:r>
              <a:rPr lang="en-US" altLang="en-US" sz="2200" i="1" dirty="0" err="1"/>
              <a:t>Medi</a:t>
            </a:r>
            <a:r>
              <a:rPr lang="en-US" altLang="en-US" sz="2200" i="1" dirty="0"/>
              <a:t>-Cal is back-up if needed</a:t>
            </a:r>
          </a:p>
          <a:p>
            <a:pPr eaLnBrk="1" hangingPunct="1">
              <a:spcBef>
                <a:spcPts val="1800"/>
              </a:spcBef>
              <a:buSzPct val="110000"/>
              <a:buFont typeface="Arial" panose="020B0604020202020204" pitchFamily="34" charset="0"/>
              <a:buChar char="•"/>
            </a:pPr>
            <a:r>
              <a:rPr lang="en-US" altLang="en-US" sz="2400" dirty="0"/>
              <a:t>Policies are tax-qualified and must include inflation protection</a:t>
            </a:r>
          </a:p>
        </p:txBody>
      </p:sp>
      <p:sp>
        <p:nvSpPr>
          <p:cNvPr id="2" name="Line 4">
            <a:extLst>
              <a:ext uri="{FF2B5EF4-FFF2-40B4-BE49-F238E27FC236}">
                <a16:creationId xmlns:a16="http://schemas.microsoft.com/office/drawing/2014/main" id="{0ACA7CD8-5C82-6110-BDE4-C5DFD5FB9551}"/>
              </a:ext>
            </a:extLst>
          </p:cNvPr>
          <p:cNvSpPr>
            <a:spLocks noChangeShapeType="1"/>
          </p:cNvSpPr>
          <p:nvPr/>
        </p:nvSpPr>
        <p:spPr bwMode="auto">
          <a:xfrm>
            <a:off x="228600" y="1295400"/>
            <a:ext cx="8686800" cy="0"/>
          </a:xfrm>
          <a:prstGeom prst="line">
            <a:avLst/>
          </a:prstGeom>
          <a:noFill/>
          <a:ln w="38100">
            <a:solidFill>
              <a:srgbClr val="008080"/>
            </a:solidFill>
            <a:round/>
            <a:headEnd/>
            <a:tailEnd/>
          </a:ln>
        </p:spPr>
        <p:txBody>
          <a:bodyPr/>
          <a:lstStyle/>
          <a:p>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4E30FB2-F099-4354-BCDA-52DB22E9B4A8}" type="slidenum">
              <a:rPr lang="en-US" altLang="en-US" smtClean="0">
                <a:latin typeface="Arial Black" pitchFamily="34" charset="0"/>
              </a:rPr>
              <a:pPr eaLnBrk="1" hangingPunct="1"/>
              <a:t>59</a:t>
            </a:fld>
            <a:endParaRPr lang="en-US" altLang="en-US">
              <a:latin typeface="Arial Black" pitchFamily="34" charset="0"/>
            </a:endParaRPr>
          </a:p>
        </p:txBody>
      </p:sp>
      <p:sp>
        <p:nvSpPr>
          <p:cNvPr id="26627" name="Title 1"/>
          <p:cNvSpPr>
            <a:spLocks noGrp="1"/>
          </p:cNvSpPr>
          <p:nvPr>
            <p:ph type="title" idx="4294967295"/>
          </p:nvPr>
        </p:nvSpPr>
        <p:spPr>
          <a:xfrm>
            <a:off x="228600" y="228600"/>
            <a:ext cx="8229600" cy="1143000"/>
          </a:xfrm>
        </p:spPr>
        <p:txBody>
          <a:bodyPr lIns="92075" tIns="46038" rIns="92075" bIns="46038"/>
          <a:lstStyle/>
          <a:p>
            <a:pPr eaLnBrk="1" hangingPunct="1"/>
            <a:r>
              <a:rPr lang="en-US" altLang="en-US" sz="3600" dirty="0">
                <a:solidFill>
                  <a:schemeClr val="tx1"/>
                </a:solidFill>
              </a:rPr>
              <a:t>Companies Selling Partnership Policies</a:t>
            </a:r>
          </a:p>
        </p:txBody>
      </p:sp>
      <p:sp>
        <p:nvSpPr>
          <p:cNvPr id="26628" name="Content Placeholder 2"/>
          <p:cNvSpPr>
            <a:spLocks noGrp="1"/>
          </p:cNvSpPr>
          <p:nvPr>
            <p:ph idx="4294967295"/>
          </p:nvPr>
        </p:nvSpPr>
        <p:spPr>
          <a:xfrm>
            <a:off x="609600" y="1676400"/>
            <a:ext cx="7772400" cy="4800600"/>
          </a:xfrm>
        </p:spPr>
        <p:txBody>
          <a:bodyPr lIns="92075" tIns="46038" rIns="92075" bIns="46038"/>
          <a:lstStyle/>
          <a:p>
            <a:pPr marL="0" indent="0" algn="l">
              <a:buNone/>
            </a:pPr>
            <a:r>
              <a:rPr lang="en-US" sz="2000" i="0" dirty="0">
                <a:effectLst/>
                <a:cs typeface="Arial" panose="020B0604020202020204" pitchFamily="34" charset="0"/>
                <a:hlinkClick r:id="rId3">
                  <a:extLst>
                    <a:ext uri="{A12FA001-AC4F-418D-AE19-62706E023703}">
                      <ahyp:hlinkClr xmlns:ahyp="http://schemas.microsoft.com/office/drawing/2018/hyperlinkcolor" val="tx"/>
                    </a:ext>
                  </a:extLst>
                </a:hlinkClick>
              </a:rPr>
              <a:t>These companies are certified to offer </a:t>
            </a:r>
            <a:r>
              <a:rPr lang="en-US" sz="2000" dirty="0">
                <a:cs typeface="Arial" panose="020B0604020202020204" pitchFamily="34" charset="0"/>
                <a:hlinkClick r:id="rId3">
                  <a:extLst>
                    <a:ext uri="{A12FA001-AC4F-418D-AE19-62706E023703}">
                      <ahyp:hlinkClr xmlns:ahyp="http://schemas.microsoft.com/office/drawing/2018/hyperlinkcolor" val="tx"/>
                    </a:ext>
                  </a:extLst>
                </a:hlinkClick>
              </a:rPr>
              <a:t>Partnership policies, however, </a:t>
            </a:r>
            <a:r>
              <a:rPr lang="en-US" sz="2000" b="1" dirty="0">
                <a:cs typeface="Arial" panose="020B0604020202020204" pitchFamily="34" charset="0"/>
                <a:hlinkClick r:id="rId3">
                  <a:extLst>
                    <a:ext uri="{A12FA001-AC4F-418D-AE19-62706E023703}">
                      <ahyp:hlinkClr xmlns:ahyp="http://schemas.microsoft.com/office/drawing/2018/hyperlinkcolor" val="tx"/>
                    </a:ext>
                  </a:extLst>
                </a:hlinkClick>
              </a:rPr>
              <a:t>NONE</a:t>
            </a:r>
            <a:r>
              <a:rPr lang="en-US" sz="2000" dirty="0">
                <a:cs typeface="Arial" panose="020B0604020202020204" pitchFamily="34" charset="0"/>
                <a:hlinkClick r:id="rId3">
                  <a:extLst>
                    <a:ext uri="{A12FA001-AC4F-418D-AE19-62706E023703}">
                      <ahyp:hlinkClr xmlns:ahyp="http://schemas.microsoft.com/office/drawing/2018/hyperlinkcolor" val="tx"/>
                    </a:ext>
                  </a:extLst>
                </a:hlinkClick>
              </a:rPr>
              <a:t> are currently selling or offering this coverage.</a:t>
            </a:r>
          </a:p>
          <a:p>
            <a:pPr algn="l"/>
            <a:endParaRPr lang="en-US" sz="1600" b="1" i="0" dirty="0">
              <a:effectLst/>
              <a:latin typeface="Helvetica" panose="020B0604020202020204" pitchFamily="34" charset="0"/>
              <a:hlinkClick r:id="rId3">
                <a:extLst>
                  <a:ext uri="{A12FA001-AC4F-418D-AE19-62706E023703}">
                    <ahyp:hlinkClr xmlns:ahyp="http://schemas.microsoft.com/office/drawing/2018/hyperlinkcolor" val="tx"/>
                  </a:ext>
                </a:extLst>
              </a:hlinkClick>
            </a:endParaRPr>
          </a:p>
          <a:p>
            <a:pPr algn="l"/>
            <a:endParaRPr lang="en-US" sz="1600" b="1" dirty="0">
              <a:solidFill>
                <a:srgbClr val="996666"/>
              </a:solidFill>
              <a:latin typeface="Helvetica" panose="020B0604020202020204" pitchFamily="34" charset="0"/>
              <a:hlinkClick r:id="rId3">
                <a:extLst>
                  <a:ext uri="{A12FA001-AC4F-418D-AE19-62706E023703}">
                    <ahyp:hlinkClr xmlns:ahyp="http://schemas.microsoft.com/office/drawing/2018/hyperlinkcolor" val="tx"/>
                  </a:ext>
                </a:extLst>
              </a:hlinkClick>
            </a:endParaRPr>
          </a:p>
          <a:p>
            <a:pPr algn="l"/>
            <a:endParaRPr lang="en-US" sz="1600" b="1" dirty="0">
              <a:solidFill>
                <a:srgbClr val="996666"/>
              </a:solidFill>
              <a:latin typeface="Helvetica" panose="020B0604020202020204" pitchFamily="34" charset="0"/>
              <a:hlinkClick r:id="rId3">
                <a:extLst>
                  <a:ext uri="{A12FA001-AC4F-418D-AE19-62706E023703}">
                    <ahyp:hlinkClr xmlns:ahyp="http://schemas.microsoft.com/office/drawing/2018/hyperlinkcolor" val="tx"/>
                  </a:ext>
                </a:extLst>
              </a:hlinkClick>
            </a:endParaRPr>
          </a:p>
          <a:p>
            <a:pPr marL="0" indent="0" algn="l">
              <a:buNone/>
            </a:pPr>
            <a:endParaRPr lang="en-US" sz="1600" b="1" dirty="0">
              <a:solidFill>
                <a:srgbClr val="996666"/>
              </a:solidFill>
              <a:latin typeface="Helvetica" panose="020B0604020202020204" pitchFamily="34" charset="0"/>
              <a:hlinkClick r:id="rId3">
                <a:extLst>
                  <a:ext uri="{A12FA001-AC4F-418D-AE19-62706E023703}">
                    <ahyp:hlinkClr xmlns:ahyp="http://schemas.microsoft.com/office/drawing/2018/hyperlinkcolor" val="tx"/>
                  </a:ext>
                </a:extLst>
              </a:hlinkClick>
            </a:endParaRPr>
          </a:p>
          <a:p>
            <a:pPr marL="400050" lvl="1" indent="0">
              <a:spcAft>
                <a:spcPts val="75"/>
              </a:spcAft>
              <a:buNone/>
            </a:pPr>
            <a:r>
              <a:rPr lang="en-US" sz="1600" b="1" i="0" dirty="0">
                <a:solidFill>
                  <a:srgbClr val="996666"/>
                </a:solidFill>
                <a:effectLst/>
                <a:latin typeface="Helvetica" panose="020B0604020202020204" pitchFamily="34" charset="0"/>
                <a:hlinkClick r:id="rId3">
                  <a:extLst>
                    <a:ext uri="{A12FA001-AC4F-418D-AE19-62706E023703}">
                      <ahyp:hlinkClr xmlns:ahyp="http://schemas.microsoft.com/office/drawing/2018/hyperlinkcolor" val="tx"/>
                    </a:ext>
                  </a:extLst>
                </a:hlinkClick>
              </a:rPr>
              <a:t>Bankers Life and Casualty Company</a:t>
            </a:r>
            <a:r>
              <a:rPr lang="en-US" sz="1600" b="1" i="0" dirty="0">
                <a:solidFill>
                  <a:srgbClr val="333333"/>
                </a:solidFill>
                <a:effectLst/>
                <a:latin typeface="Helvetica" panose="020B0604020202020204" pitchFamily="34" charset="0"/>
              </a:rPr>
              <a:t>  1-800-621-3724</a:t>
            </a:r>
            <a:endParaRPr lang="en-US" sz="1600" b="0" i="0" dirty="0">
              <a:solidFill>
                <a:srgbClr val="333333"/>
              </a:solidFill>
              <a:effectLst/>
              <a:latin typeface="Helvetica" panose="020B0604020202020204" pitchFamily="34" charset="0"/>
            </a:endParaRPr>
          </a:p>
          <a:p>
            <a:pPr marL="400050" lvl="1" indent="0">
              <a:spcAft>
                <a:spcPts val="75"/>
              </a:spcAft>
              <a:buNone/>
            </a:pPr>
            <a:r>
              <a:rPr lang="en-US" sz="1600" b="1" i="0" dirty="0">
                <a:solidFill>
                  <a:srgbClr val="003366"/>
                </a:solidFill>
                <a:effectLst/>
                <a:latin typeface="Helvetica" panose="020B0604020202020204" pitchFamily="34" charset="0"/>
                <a:hlinkClick r:id="rId4"/>
              </a:rPr>
              <a:t>CNA Life Insurance Company</a:t>
            </a:r>
            <a:r>
              <a:rPr lang="en-US" sz="1600" b="1" i="0" dirty="0">
                <a:solidFill>
                  <a:srgbClr val="333333"/>
                </a:solidFill>
                <a:effectLst/>
                <a:latin typeface="Helvetica" panose="020B0604020202020204" pitchFamily="34" charset="0"/>
              </a:rPr>
              <a:t>  1-800-262-1037</a:t>
            </a:r>
            <a:endParaRPr lang="en-US" sz="1600" b="0" i="0" dirty="0">
              <a:solidFill>
                <a:srgbClr val="333333"/>
              </a:solidFill>
              <a:effectLst/>
              <a:latin typeface="Helvetica" panose="020B0604020202020204" pitchFamily="34" charset="0"/>
            </a:endParaRPr>
          </a:p>
          <a:p>
            <a:pPr marL="400050" lvl="1" indent="0">
              <a:spcAft>
                <a:spcPts val="75"/>
              </a:spcAft>
              <a:buNone/>
            </a:pPr>
            <a:r>
              <a:rPr lang="en-US" sz="1600" b="1" i="0" dirty="0">
                <a:solidFill>
                  <a:srgbClr val="003366"/>
                </a:solidFill>
                <a:effectLst/>
                <a:latin typeface="Helvetica" panose="020B0604020202020204" pitchFamily="34" charset="0"/>
                <a:hlinkClick r:id="rId5"/>
              </a:rPr>
              <a:t>Genworth Life Insurance Company</a:t>
            </a:r>
            <a:r>
              <a:rPr lang="en-US" sz="1600" b="1" i="0" dirty="0">
                <a:solidFill>
                  <a:srgbClr val="333333"/>
                </a:solidFill>
                <a:effectLst/>
                <a:latin typeface="Helvetica" panose="020B0604020202020204" pitchFamily="34" charset="0"/>
              </a:rPr>
              <a:t>  1-888-436-9678</a:t>
            </a:r>
            <a:endParaRPr lang="en-US" sz="1600" b="0" i="0" dirty="0">
              <a:solidFill>
                <a:srgbClr val="333333"/>
              </a:solidFill>
              <a:effectLst/>
              <a:latin typeface="Helvetica" panose="020B0604020202020204" pitchFamily="34" charset="0"/>
            </a:endParaRPr>
          </a:p>
          <a:p>
            <a:pPr marL="400050" lvl="1" indent="0">
              <a:spcAft>
                <a:spcPts val="75"/>
              </a:spcAft>
              <a:buNone/>
            </a:pPr>
            <a:r>
              <a:rPr lang="en-US" sz="1600" b="1" i="0" dirty="0">
                <a:solidFill>
                  <a:srgbClr val="003366"/>
                </a:solidFill>
                <a:effectLst/>
                <a:latin typeface="Helvetica" panose="020B0604020202020204" pitchFamily="34" charset="0"/>
                <a:hlinkClick r:id="rId6"/>
              </a:rPr>
              <a:t>John Hancock Life Insurance Company</a:t>
            </a:r>
            <a:r>
              <a:rPr lang="en-US" sz="1600" b="1" i="0" dirty="0">
                <a:solidFill>
                  <a:srgbClr val="333333"/>
                </a:solidFill>
                <a:effectLst/>
                <a:latin typeface="Helvetica" panose="020B0604020202020204" pitchFamily="34" charset="0"/>
              </a:rPr>
              <a:t>  1-800-732-5543</a:t>
            </a:r>
            <a:endParaRPr lang="en-US" sz="1600" b="0" i="0" dirty="0">
              <a:solidFill>
                <a:srgbClr val="333333"/>
              </a:solidFill>
              <a:effectLst/>
              <a:latin typeface="Helvetica" panose="020B0604020202020204" pitchFamily="34" charset="0"/>
            </a:endParaRPr>
          </a:p>
          <a:p>
            <a:pPr marL="400050" lvl="1" indent="0">
              <a:spcAft>
                <a:spcPts val="75"/>
              </a:spcAft>
              <a:buNone/>
            </a:pPr>
            <a:r>
              <a:rPr lang="en-US" sz="1600" b="1" i="0" dirty="0">
                <a:solidFill>
                  <a:srgbClr val="003366"/>
                </a:solidFill>
                <a:effectLst/>
                <a:latin typeface="Helvetica" panose="020B0604020202020204" pitchFamily="34" charset="0"/>
                <a:hlinkClick r:id="rId7"/>
              </a:rPr>
              <a:t>MetLife Metropolitan Life Insurance Company</a:t>
            </a:r>
            <a:r>
              <a:rPr lang="en-US" sz="1600" b="1" i="0" dirty="0">
                <a:solidFill>
                  <a:srgbClr val="333333"/>
                </a:solidFill>
                <a:effectLst/>
                <a:latin typeface="Helvetica" panose="020B0604020202020204" pitchFamily="34" charset="0"/>
              </a:rPr>
              <a:t>  1-888-687-0977</a:t>
            </a:r>
            <a:endParaRPr lang="en-US" sz="1600" b="0" i="0" dirty="0">
              <a:solidFill>
                <a:srgbClr val="333333"/>
              </a:solidFill>
              <a:effectLst/>
              <a:latin typeface="Helvetica" panose="020B0604020202020204" pitchFamily="34" charset="0"/>
            </a:endParaRPr>
          </a:p>
          <a:p>
            <a:pPr marL="400050" lvl="1" indent="0">
              <a:spcAft>
                <a:spcPts val="75"/>
              </a:spcAft>
              <a:buNone/>
            </a:pPr>
            <a:r>
              <a:rPr lang="en-US" sz="1600" b="1" i="0" dirty="0">
                <a:solidFill>
                  <a:srgbClr val="003366"/>
                </a:solidFill>
                <a:effectLst/>
                <a:latin typeface="Helvetica" panose="020B0604020202020204" pitchFamily="34" charset="0"/>
                <a:hlinkClick r:id="rId8"/>
              </a:rPr>
              <a:t>New York Life Insurance Company</a:t>
            </a:r>
            <a:r>
              <a:rPr lang="en-US" sz="1600" b="1" i="0" dirty="0">
                <a:solidFill>
                  <a:srgbClr val="333333"/>
                </a:solidFill>
                <a:effectLst/>
                <a:latin typeface="Helvetica" panose="020B0604020202020204" pitchFamily="34" charset="0"/>
              </a:rPr>
              <a:t>  1-800-225-5695</a:t>
            </a:r>
            <a:endParaRPr lang="en-US" sz="1600" b="0" i="0" dirty="0">
              <a:solidFill>
                <a:srgbClr val="333333"/>
              </a:solidFill>
              <a:effectLst/>
              <a:latin typeface="Helvetica" panose="020B0604020202020204" pitchFamily="34" charset="0"/>
            </a:endParaRPr>
          </a:p>
          <a:p>
            <a:pPr marL="400050" lvl="1" indent="0">
              <a:spcAft>
                <a:spcPts val="75"/>
              </a:spcAft>
              <a:buNone/>
            </a:pPr>
            <a:r>
              <a:rPr lang="en-US" sz="1600" b="1" i="0" dirty="0">
                <a:solidFill>
                  <a:srgbClr val="003366"/>
                </a:solidFill>
                <a:effectLst/>
                <a:latin typeface="Helvetica" panose="020B0604020202020204" pitchFamily="34" charset="0"/>
                <a:hlinkClick r:id="rId9"/>
              </a:rPr>
              <a:t>Transamerica Life Insurance Company</a:t>
            </a:r>
            <a:r>
              <a:rPr lang="en-US" sz="1600" b="1" i="0" dirty="0">
                <a:solidFill>
                  <a:srgbClr val="333333"/>
                </a:solidFill>
                <a:effectLst/>
                <a:latin typeface="Helvetica" panose="020B0604020202020204" pitchFamily="34" charset="0"/>
              </a:rPr>
              <a:t>  1-800-227-3740</a:t>
            </a:r>
            <a:endParaRPr lang="en-US" sz="1600" b="0" i="0" dirty="0">
              <a:solidFill>
                <a:srgbClr val="333333"/>
              </a:solidFill>
              <a:effectLst/>
              <a:latin typeface="Helvetica" panose="020B0604020202020204" pitchFamily="34" charset="0"/>
            </a:endParaRPr>
          </a:p>
          <a:p>
            <a:pPr marL="400050" lvl="1" indent="0">
              <a:spcAft>
                <a:spcPts val="75"/>
              </a:spcAft>
              <a:buNone/>
            </a:pPr>
            <a:r>
              <a:rPr lang="en-US" sz="1600" b="1" i="0" dirty="0">
                <a:solidFill>
                  <a:srgbClr val="003366"/>
                </a:solidFill>
                <a:effectLst/>
                <a:latin typeface="Helvetica" panose="020B0604020202020204" pitchFamily="34" charset="0"/>
                <a:hlinkClick r:id="rId10"/>
              </a:rPr>
              <a:t>CalPERS Long-Term Care Program*</a:t>
            </a:r>
            <a:r>
              <a:rPr lang="en-US" sz="1600" b="1" i="0" dirty="0">
                <a:solidFill>
                  <a:srgbClr val="333333"/>
                </a:solidFill>
                <a:effectLst/>
                <a:latin typeface="Helvetica" panose="020B0604020202020204" pitchFamily="34" charset="0"/>
              </a:rPr>
              <a:t>  1-800-908-9119</a:t>
            </a:r>
            <a:endParaRPr lang="en-US" sz="1600" b="0" i="0" dirty="0">
              <a:solidFill>
                <a:srgbClr val="333333"/>
              </a:solidFill>
              <a:effectLst/>
              <a:latin typeface="Helvetica" panose="020B0604020202020204" pitchFamily="34" charset="0"/>
            </a:endParaRPr>
          </a:p>
        </p:txBody>
      </p:sp>
      <p:sp>
        <p:nvSpPr>
          <p:cNvPr id="26629" name="Slide Number Placeholder 3"/>
          <p:cNvSpPr txBox="1">
            <a:spLocks noGrp="1"/>
          </p:cNvSpPr>
          <p:nvPr/>
        </p:nvSpPr>
        <p:spPr bwMode="auto">
          <a:xfrm>
            <a:off x="65532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endParaRPr lang="en-US" altLang="en-US" sz="1400">
              <a:solidFill>
                <a:schemeClr val="bg2"/>
              </a:solidFill>
            </a:endParaRPr>
          </a:p>
        </p:txBody>
      </p:sp>
      <p:pic>
        <p:nvPicPr>
          <p:cNvPr id="6" name="Picture 2" descr="California Partnership for Long Term Care">
            <a:extLst>
              <a:ext uri="{FF2B5EF4-FFF2-40B4-BE49-F238E27FC236}">
                <a16:creationId xmlns:a16="http://schemas.microsoft.com/office/drawing/2014/main" id="{3192FE3C-D734-4816-9F46-43928219BCD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47800" y="2514600"/>
            <a:ext cx="3048000" cy="771299"/>
          </a:xfrm>
          <a:prstGeom prst="rect">
            <a:avLst/>
          </a:prstGeom>
          <a:noFill/>
          <a:extLst>
            <a:ext uri="{909E8E84-426E-40DD-AFC4-6F175D3DCCD1}">
              <a14:hiddenFill xmlns:a14="http://schemas.microsoft.com/office/drawing/2010/main">
                <a:solidFill>
                  <a:srgbClr val="FFFFFF"/>
                </a:solidFill>
              </a14:hiddenFill>
            </a:ext>
          </a:extLst>
        </p:spPr>
      </p:pic>
      <p:sp>
        <p:nvSpPr>
          <p:cNvPr id="2" name="Line 4">
            <a:extLst>
              <a:ext uri="{FF2B5EF4-FFF2-40B4-BE49-F238E27FC236}">
                <a16:creationId xmlns:a16="http://schemas.microsoft.com/office/drawing/2014/main" id="{DD9C07BA-55A7-2083-8B15-67F5987434BE}"/>
              </a:ext>
            </a:extLst>
          </p:cNvPr>
          <p:cNvSpPr>
            <a:spLocks noChangeShapeType="1"/>
          </p:cNvSpPr>
          <p:nvPr/>
        </p:nvSpPr>
        <p:spPr bwMode="auto">
          <a:xfrm>
            <a:off x="228600" y="1295400"/>
            <a:ext cx="8686800" cy="0"/>
          </a:xfrm>
          <a:prstGeom prst="line">
            <a:avLst/>
          </a:prstGeom>
          <a:noFill/>
          <a:ln w="38100">
            <a:solidFill>
              <a:srgbClr val="008080"/>
            </a:solidFill>
            <a:round/>
            <a:headEnd/>
            <a:tailEnd/>
          </a:ln>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457200" y="304800"/>
            <a:ext cx="8229600" cy="1143000"/>
          </a:xfrm>
        </p:spPr>
        <p:txBody>
          <a:bodyPr/>
          <a:lstStyle/>
          <a:p>
            <a:pPr eaLnBrk="1" hangingPunct="1"/>
            <a:r>
              <a:rPr lang="en-US" altLang="en-US" sz="4000" b="1" dirty="0">
                <a:solidFill>
                  <a:schemeClr val="accent2"/>
                </a:solidFill>
                <a:latin typeface="Arial" panose="020B0604020202020204" pitchFamily="34" charset="0"/>
                <a:cs typeface="Arial" panose="020B0604020202020204" pitchFamily="34" charset="0"/>
              </a:rPr>
              <a:t>What is Medicare?</a:t>
            </a:r>
            <a:endParaRPr lang="en-US" altLang="en-US" sz="4000" dirty="0">
              <a:solidFill>
                <a:schemeClr val="accent2"/>
              </a:solidFill>
              <a:latin typeface="Arial" panose="020B0604020202020204" pitchFamily="34" charset="0"/>
              <a:cs typeface="Arial" panose="020B0604020202020204" pitchFamily="34" charset="0"/>
            </a:endParaRPr>
          </a:p>
        </p:txBody>
      </p:sp>
      <p:sp>
        <p:nvSpPr>
          <p:cNvPr id="26626" name="Rectangle 3"/>
          <p:cNvSpPr>
            <a:spLocks noGrp="1" noChangeArrowheads="1"/>
          </p:cNvSpPr>
          <p:nvPr>
            <p:ph type="body" idx="1"/>
          </p:nvPr>
        </p:nvSpPr>
        <p:spPr>
          <a:xfrm>
            <a:off x="1295400" y="1447800"/>
            <a:ext cx="6248400" cy="1447800"/>
          </a:xfrm>
        </p:spPr>
        <p:txBody>
          <a:bodyPr/>
          <a:lstStyle/>
          <a:p>
            <a:pPr eaLnBrk="1" hangingPunct="1"/>
            <a:r>
              <a:rPr lang="en-US" altLang="en-US" sz="2000" dirty="0">
                <a:cs typeface="Arial" panose="020B0604020202020204" pitchFamily="34" charset="0"/>
              </a:rPr>
              <a:t>Federal government insurance program</a:t>
            </a:r>
          </a:p>
          <a:p>
            <a:pPr eaLnBrk="1" hangingPunct="1"/>
            <a:r>
              <a:rPr lang="en-US" altLang="en-US" sz="2000" dirty="0">
                <a:cs typeface="Arial" panose="020B0604020202020204" pitchFamily="34" charset="0"/>
              </a:rPr>
              <a:t>Health insurance coverage for people 65 and over, and for people with disabilities</a:t>
            </a:r>
          </a:p>
          <a:p>
            <a:pPr eaLnBrk="1" hangingPunct="1"/>
            <a:r>
              <a:rPr lang="en-US" altLang="en-US" sz="2000" dirty="0">
                <a:cs typeface="Arial" panose="020B0604020202020204" pitchFamily="34" charset="0"/>
              </a:rPr>
              <a:t>No financial eligibility requirements</a:t>
            </a:r>
            <a:r>
              <a:rPr lang="en-US" altLang="en-US" sz="2000" dirty="0"/>
              <a:t>  </a:t>
            </a:r>
          </a:p>
        </p:txBody>
      </p:sp>
      <p:sp>
        <p:nvSpPr>
          <p:cNvPr id="26627" name="Line 4"/>
          <p:cNvSpPr>
            <a:spLocks noChangeShapeType="1"/>
          </p:cNvSpPr>
          <p:nvPr/>
        </p:nvSpPr>
        <p:spPr bwMode="auto">
          <a:xfrm>
            <a:off x="228600" y="1295400"/>
            <a:ext cx="8686800" cy="0"/>
          </a:xfrm>
          <a:prstGeom prst="line">
            <a:avLst/>
          </a:prstGeom>
          <a:noFill/>
          <a:ln w="38100">
            <a:solidFill>
              <a:srgbClr val="008080"/>
            </a:solidFill>
            <a:round/>
            <a:headEnd/>
            <a:tailEnd/>
          </a:ln>
        </p:spPr>
        <p:txBody>
          <a:bodyPr/>
          <a:lstStyle/>
          <a:p>
            <a:endParaRPr lang="en-US"/>
          </a:p>
        </p:txBody>
      </p:sp>
      <p:pic>
        <p:nvPicPr>
          <p:cNvPr id="5" name="Picture 4">
            <a:extLst>
              <a:ext uri="{FF2B5EF4-FFF2-40B4-BE49-F238E27FC236}">
                <a16:creationId xmlns:a16="http://schemas.microsoft.com/office/drawing/2014/main" id="{D8579DCC-C3BF-400C-8B0C-917C19B37E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2800" y="0"/>
            <a:ext cx="1981200" cy="1247784"/>
          </a:xfrm>
          <a:prstGeom prst="rect">
            <a:avLst/>
          </a:prstGeom>
        </p:spPr>
      </p:pic>
      <p:sp>
        <p:nvSpPr>
          <p:cNvPr id="2" name="Slide Number Placeholder 1">
            <a:extLst>
              <a:ext uri="{FF2B5EF4-FFF2-40B4-BE49-F238E27FC236}">
                <a16:creationId xmlns:a16="http://schemas.microsoft.com/office/drawing/2014/main" id="{4F626225-4E97-4546-BB1E-CE48DFE386CE}"/>
              </a:ext>
            </a:extLst>
          </p:cNvPr>
          <p:cNvSpPr>
            <a:spLocks noGrp="1"/>
          </p:cNvSpPr>
          <p:nvPr>
            <p:ph type="sldNum" sz="quarter" idx="12"/>
          </p:nvPr>
        </p:nvSpPr>
        <p:spPr>
          <a:xfrm>
            <a:off x="8595845" y="6473825"/>
            <a:ext cx="319555" cy="307975"/>
          </a:xfrm>
        </p:spPr>
        <p:txBody>
          <a:bodyPr/>
          <a:lstStyle/>
          <a:p>
            <a:pPr>
              <a:defRPr/>
            </a:pPr>
            <a:fld id="{9A2081BC-7D70-45BF-97AF-F346EB39F6EA}" type="slidenum">
              <a:rPr lang="en-US" sz="1000" smtClean="0"/>
              <a:pPr>
                <a:defRPr/>
              </a:pPr>
              <a:t>6</a:t>
            </a:fld>
            <a:endParaRPr lang="en-US" sz="1000" dirty="0"/>
          </a:p>
        </p:txBody>
      </p:sp>
      <p:sp>
        <p:nvSpPr>
          <p:cNvPr id="4" name="TextBox 3">
            <a:extLst>
              <a:ext uri="{FF2B5EF4-FFF2-40B4-BE49-F238E27FC236}">
                <a16:creationId xmlns:a16="http://schemas.microsoft.com/office/drawing/2014/main" id="{5FCD54FF-62D9-31E6-E055-0260B937E72E}"/>
              </a:ext>
            </a:extLst>
          </p:cNvPr>
          <p:cNvSpPr txBox="1"/>
          <p:nvPr/>
        </p:nvSpPr>
        <p:spPr>
          <a:xfrm>
            <a:off x="1676400" y="2971800"/>
            <a:ext cx="6019800" cy="461665"/>
          </a:xfrm>
          <a:prstGeom prst="rect">
            <a:avLst/>
          </a:prstGeom>
          <a:noFill/>
        </p:spPr>
        <p:txBody>
          <a:bodyPr wrap="square">
            <a:spAutoFit/>
          </a:bodyPr>
          <a:lstStyle/>
          <a:p>
            <a:r>
              <a:rPr lang="en-US" altLang="en-US" sz="2400" b="1" dirty="0">
                <a:solidFill>
                  <a:schemeClr val="accent2"/>
                </a:solidFill>
              </a:rPr>
              <a:t>You are eligible for Medicare if…</a:t>
            </a:r>
            <a:r>
              <a:rPr lang="en-US" altLang="en-US" sz="2400" dirty="0">
                <a:solidFill>
                  <a:schemeClr val="accent2"/>
                </a:solidFill>
              </a:rPr>
              <a:t> </a:t>
            </a:r>
            <a:endParaRPr lang="en-US" sz="2400" dirty="0"/>
          </a:p>
        </p:txBody>
      </p:sp>
      <p:sp>
        <p:nvSpPr>
          <p:cNvPr id="7" name="TextBox 6">
            <a:extLst>
              <a:ext uri="{FF2B5EF4-FFF2-40B4-BE49-F238E27FC236}">
                <a16:creationId xmlns:a16="http://schemas.microsoft.com/office/drawing/2014/main" id="{47DA44B2-CC78-AD81-09A1-8F56AC42E2D4}"/>
              </a:ext>
            </a:extLst>
          </p:cNvPr>
          <p:cNvSpPr txBox="1"/>
          <p:nvPr/>
        </p:nvSpPr>
        <p:spPr>
          <a:xfrm>
            <a:off x="304800" y="3413778"/>
            <a:ext cx="8610600" cy="2585323"/>
          </a:xfrm>
          <a:prstGeom prst="rect">
            <a:avLst/>
          </a:prstGeom>
          <a:noFill/>
        </p:spPr>
        <p:txBody>
          <a:bodyPr wrap="square">
            <a:spAutoFit/>
          </a:bodyPr>
          <a:lstStyle/>
          <a:p>
            <a:pPr lvl="1">
              <a:lnSpc>
                <a:spcPct val="90000"/>
              </a:lnSpc>
            </a:pPr>
            <a:r>
              <a:rPr lang="en-US" altLang="en-US" sz="2000" dirty="0">
                <a:latin typeface="Arial" panose="020B0604020202020204" pitchFamily="34" charset="0"/>
                <a:cs typeface="Arial" panose="020B0604020202020204" pitchFamily="34" charset="0"/>
              </a:rPr>
              <a:t>You are a U.S. citizen or legal permanent resident with 5 years    continuous residence and…</a:t>
            </a:r>
          </a:p>
          <a:p>
            <a:pPr eaLnBrk="1" hangingPunct="1">
              <a:lnSpc>
                <a:spcPct val="90000"/>
              </a:lnSpc>
            </a:pPr>
            <a:endParaRPr lang="en-US" altLang="en-US" sz="800" dirty="0">
              <a:latin typeface="Arial" panose="020B0604020202020204" pitchFamily="34" charset="0"/>
              <a:cs typeface="Arial" panose="020B0604020202020204" pitchFamily="34" charset="0"/>
            </a:endParaRPr>
          </a:p>
          <a:p>
            <a:pPr marL="800100" lvl="1" indent="-342900" eaLnBrk="1" hangingPunct="1">
              <a:lnSpc>
                <a:spcPct val="90000"/>
              </a:lnSpc>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You are 65 and older</a:t>
            </a:r>
          </a:p>
          <a:p>
            <a:pPr marL="628650" lvl="1" indent="-171450" eaLnBrk="1" hangingPunct="1">
              <a:lnSpc>
                <a:spcPct val="90000"/>
              </a:lnSpc>
              <a:buFont typeface="Arial" panose="020B0604020202020204" pitchFamily="34" charset="0"/>
              <a:buChar char="•"/>
            </a:pPr>
            <a:endParaRPr lang="en-US" altLang="en-US" sz="800" dirty="0">
              <a:latin typeface="Arial" panose="020B0604020202020204" pitchFamily="34" charset="0"/>
              <a:cs typeface="Arial" panose="020B0604020202020204" pitchFamily="34" charset="0"/>
            </a:endParaRPr>
          </a:p>
          <a:p>
            <a:pPr marL="800100" lvl="1" indent="-342900" eaLnBrk="1" hangingPunct="1">
              <a:lnSpc>
                <a:spcPct val="90000"/>
              </a:lnSpc>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You are under 65 and have been getting Social Security disability income (SSDI) for at least 24 months</a:t>
            </a:r>
          </a:p>
          <a:p>
            <a:pPr lvl="1" eaLnBrk="1" hangingPunct="1">
              <a:lnSpc>
                <a:spcPct val="90000"/>
              </a:lnSpc>
            </a:pPr>
            <a:endParaRPr lang="en-US" altLang="en-US" sz="800" dirty="0">
              <a:latin typeface="Arial" panose="020B0604020202020204" pitchFamily="34" charset="0"/>
              <a:cs typeface="Arial" panose="020B0604020202020204" pitchFamily="34" charset="0"/>
            </a:endParaRPr>
          </a:p>
          <a:p>
            <a:pPr lvl="1" eaLnBrk="1" hangingPunct="1">
              <a:lnSpc>
                <a:spcPct val="90000"/>
              </a:lnSpc>
              <a:buFont typeface="Wingdings" panose="05000000000000000000" pitchFamily="2" charset="2"/>
              <a:buChar char="Ø"/>
            </a:pPr>
            <a:r>
              <a:rPr lang="en-US" altLang="en-US" sz="2000" dirty="0">
                <a:latin typeface="Arial" panose="020B0604020202020204" pitchFamily="34" charset="0"/>
                <a:cs typeface="Arial" panose="020B0604020202020204" pitchFamily="34" charset="0"/>
              </a:rPr>
              <a:t>No waiting period if:</a:t>
            </a:r>
          </a:p>
          <a:p>
            <a:pPr lvl="2" eaLnBrk="1" hangingPunct="1">
              <a:lnSpc>
                <a:spcPct val="90000"/>
              </a:lnSpc>
              <a:buFont typeface="Courier New" panose="02070309020205020404" pitchFamily="49" charset="0"/>
              <a:buChar char="o"/>
            </a:pPr>
            <a:r>
              <a:rPr lang="en-US" altLang="en-US" dirty="0">
                <a:latin typeface="Arial" panose="020B0604020202020204" pitchFamily="34" charset="0"/>
                <a:cs typeface="Arial" panose="020B0604020202020204" pitchFamily="34" charset="0"/>
              </a:rPr>
              <a:t>You have kidney failure (end stage renal disease) </a:t>
            </a:r>
          </a:p>
          <a:p>
            <a:pPr lvl="2" eaLnBrk="1" hangingPunct="1">
              <a:lnSpc>
                <a:spcPct val="90000"/>
              </a:lnSpc>
              <a:buFont typeface="Courier New" panose="02070309020205020404" pitchFamily="49" charset="0"/>
              <a:buChar char="o"/>
            </a:pPr>
            <a:r>
              <a:rPr lang="en-US" altLang="en-US" dirty="0">
                <a:latin typeface="Arial" panose="020B0604020202020204" pitchFamily="34" charset="0"/>
                <a:cs typeface="Arial" panose="020B0604020202020204" pitchFamily="34" charset="0"/>
              </a:rPr>
              <a:t>You have ALS (amyotrophic lateral sclerosis), aka Lou Gehrig’s disease. </a:t>
            </a:r>
          </a:p>
        </p:txBody>
      </p:sp>
      <p:sp>
        <p:nvSpPr>
          <p:cNvPr id="9" name="TextBox 8">
            <a:extLst>
              <a:ext uri="{FF2B5EF4-FFF2-40B4-BE49-F238E27FC236}">
                <a16:creationId xmlns:a16="http://schemas.microsoft.com/office/drawing/2014/main" id="{593E1A6E-775C-B8CD-0274-5419C8533D24}"/>
              </a:ext>
            </a:extLst>
          </p:cNvPr>
          <p:cNvSpPr txBox="1"/>
          <p:nvPr/>
        </p:nvSpPr>
        <p:spPr>
          <a:xfrm>
            <a:off x="152400" y="6287768"/>
            <a:ext cx="8686800" cy="341632"/>
          </a:xfrm>
          <a:prstGeom prst="rect">
            <a:avLst/>
          </a:prstGeom>
          <a:noFill/>
        </p:spPr>
        <p:txBody>
          <a:bodyPr wrap="square">
            <a:spAutoFit/>
          </a:bodyPr>
          <a:lstStyle/>
          <a:p>
            <a:pPr marL="0" lvl="1" algn="ctr">
              <a:lnSpc>
                <a:spcPct val="90000"/>
              </a:lnSpc>
            </a:pPr>
            <a:r>
              <a:rPr lang="en-US" altLang="en-US" dirty="0">
                <a:latin typeface="+mn-lt"/>
              </a:rPr>
              <a:t>Apply through the Social Security Administration: </a:t>
            </a:r>
            <a:r>
              <a:rPr lang="en-US" altLang="en-US" dirty="0">
                <a:latin typeface="+mn-lt"/>
                <a:hlinkClick r:id="rId4"/>
              </a:rPr>
              <a:t>www.ssa.gov</a:t>
            </a:r>
            <a:r>
              <a:rPr lang="en-US" altLang="en-US" dirty="0">
                <a:latin typeface="+mn-lt"/>
              </a:rPr>
              <a:t>  or 1-800-772-1213</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D3EEF42-DF0F-4E10-B309-5AAFC1D4CF3F}" type="slidenum">
              <a:rPr lang="en-US" altLang="en-US" smtClean="0">
                <a:latin typeface="Arial Black" pitchFamily="34" charset="0"/>
              </a:rPr>
              <a:pPr eaLnBrk="1" hangingPunct="1"/>
              <a:t>60</a:t>
            </a:fld>
            <a:endParaRPr lang="en-US" altLang="en-US">
              <a:latin typeface="Arial Black" pitchFamily="34" charset="0"/>
            </a:endParaRPr>
          </a:p>
        </p:txBody>
      </p:sp>
      <p:sp>
        <p:nvSpPr>
          <p:cNvPr id="27651" name="Slide Number Placeholder 5"/>
          <p:cNvSpPr txBox="1">
            <a:spLocks noGrp="1"/>
          </p:cNvSpPr>
          <p:nvPr/>
        </p:nvSpPr>
        <p:spPr bwMode="auto">
          <a:xfrm>
            <a:off x="6553200" y="6399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endParaRPr lang="en-US" altLang="en-US" sz="1400">
              <a:solidFill>
                <a:schemeClr val="bg2"/>
              </a:solidFill>
            </a:endParaRPr>
          </a:p>
        </p:txBody>
      </p:sp>
      <p:sp>
        <p:nvSpPr>
          <p:cNvPr id="27652" name="Rectangle 2"/>
          <p:cNvSpPr>
            <a:spLocks noGrp="1" noChangeArrowheads="1"/>
          </p:cNvSpPr>
          <p:nvPr>
            <p:ph type="title" idx="4294967295"/>
          </p:nvPr>
        </p:nvSpPr>
        <p:spPr/>
        <p:txBody>
          <a:bodyPr lIns="92075" tIns="46038" rIns="92075" bIns="46038"/>
          <a:lstStyle/>
          <a:p>
            <a:pPr eaLnBrk="1" hangingPunct="1"/>
            <a:r>
              <a:rPr lang="en-US" altLang="en-US" dirty="0">
                <a:solidFill>
                  <a:schemeClr val="tx1"/>
                </a:solidFill>
              </a:rPr>
              <a:t>Cal PERS Plans</a:t>
            </a:r>
          </a:p>
        </p:txBody>
      </p:sp>
      <p:sp>
        <p:nvSpPr>
          <p:cNvPr id="27653" name="Rectangle 3"/>
          <p:cNvSpPr>
            <a:spLocks noGrp="1" noChangeArrowheads="1"/>
          </p:cNvSpPr>
          <p:nvPr>
            <p:ph type="body" idx="4294967295"/>
          </p:nvPr>
        </p:nvSpPr>
        <p:spPr>
          <a:xfrm>
            <a:off x="533400" y="1524000"/>
            <a:ext cx="8001000" cy="4875213"/>
          </a:xfrm>
        </p:spPr>
        <p:txBody>
          <a:bodyPr lIns="92075" tIns="46038" rIns="92075" bIns="46038"/>
          <a:lstStyle/>
          <a:p>
            <a:pPr eaLnBrk="1" hangingPunct="1">
              <a:buSzPct val="110000"/>
              <a:buFont typeface="Arial" panose="020B0604020202020204" pitchFamily="34" charset="0"/>
              <a:buChar char="•"/>
            </a:pPr>
            <a:r>
              <a:rPr lang="en-US" altLang="en-US" sz="2200" dirty="0"/>
              <a:t>Offered to California public employees, retirees, spouses &amp; other family members</a:t>
            </a:r>
          </a:p>
          <a:p>
            <a:pPr eaLnBrk="1" hangingPunct="1">
              <a:buSzPct val="110000"/>
              <a:buFont typeface="Arial" panose="020B0604020202020204" pitchFamily="34" charset="0"/>
              <a:buChar char="•"/>
            </a:pPr>
            <a:r>
              <a:rPr lang="en-US" altLang="en-US" sz="2200" dirty="0"/>
              <a:t>Self-funded program; not an insurance company</a:t>
            </a:r>
          </a:p>
          <a:p>
            <a:pPr marL="342900" lvl="1" indent="-342900" eaLnBrk="1" hangingPunct="1">
              <a:buSzPct val="110000"/>
              <a:buFont typeface="Arial" panose="020B0604020202020204" pitchFamily="34" charset="0"/>
              <a:buChar char="•"/>
            </a:pPr>
            <a:r>
              <a:rPr lang="en-US" altLang="en-US" sz="2200" dirty="0"/>
              <a:t>Comprehensive and Partnership tax-qualified plans</a:t>
            </a:r>
          </a:p>
          <a:p>
            <a:pPr eaLnBrk="1" hangingPunct="1">
              <a:buSzPct val="110000"/>
              <a:buFont typeface="Arial" panose="020B0604020202020204" pitchFamily="34" charset="0"/>
              <a:buChar char="•"/>
            </a:pPr>
            <a:r>
              <a:rPr lang="en-US" altLang="en-US" sz="2200" dirty="0"/>
              <a:t>Need 3 of 6 ADLs to qualify (stricter criteria)</a:t>
            </a:r>
          </a:p>
          <a:p>
            <a:pPr eaLnBrk="1" hangingPunct="1">
              <a:lnSpc>
                <a:spcPct val="90000"/>
              </a:lnSpc>
              <a:buSzPct val="110000"/>
              <a:buFont typeface="Arial" panose="020B0604020202020204" pitchFamily="34" charset="0"/>
              <a:buChar char="•"/>
            </a:pPr>
            <a:r>
              <a:rPr lang="en-US" altLang="en-US" sz="2200" dirty="0"/>
              <a:t>Flexibility in use of benefits (monthly pool)</a:t>
            </a:r>
          </a:p>
          <a:p>
            <a:pPr eaLnBrk="1" hangingPunct="1">
              <a:lnSpc>
                <a:spcPct val="90000"/>
              </a:lnSpc>
              <a:buSzPct val="110000"/>
              <a:buFont typeface="Arial" panose="020B0604020202020204" pitchFamily="34" charset="0"/>
              <a:buChar char="•"/>
            </a:pPr>
            <a:r>
              <a:rPr lang="en-US" altLang="en-US" sz="2200" dirty="0"/>
              <a:t>Once per lifetime deductible</a:t>
            </a:r>
          </a:p>
          <a:p>
            <a:pPr eaLnBrk="1" hangingPunct="1">
              <a:buSzPct val="110000"/>
              <a:buFont typeface="Arial" panose="020B0604020202020204" pitchFamily="34" charset="0"/>
              <a:buChar char="•"/>
            </a:pPr>
            <a:r>
              <a:rPr lang="en-US" altLang="en-US" sz="2200" dirty="0"/>
              <a:t>Application period now open with no closing date</a:t>
            </a:r>
          </a:p>
          <a:p>
            <a:pPr eaLnBrk="1" hangingPunct="1">
              <a:lnSpc>
                <a:spcPct val="90000"/>
              </a:lnSpc>
              <a:buSzPct val="110000"/>
              <a:buFont typeface="Arial" panose="020B0604020202020204" pitchFamily="34" charset="0"/>
              <a:buChar char="•"/>
            </a:pPr>
            <a:r>
              <a:rPr lang="en-US" altLang="en-US" sz="2200" dirty="0"/>
              <a:t>Rate Increases (by 85%) in 2015 for most plans</a:t>
            </a:r>
            <a:endParaRPr lang="en-US" altLang="en-US" sz="2200" b="1" dirty="0"/>
          </a:p>
          <a:p>
            <a:pPr algn="ctr" eaLnBrk="1" hangingPunct="1">
              <a:lnSpc>
                <a:spcPct val="90000"/>
              </a:lnSpc>
              <a:buFontTx/>
              <a:buNone/>
            </a:pPr>
            <a:endParaRPr lang="en-US" altLang="en-US" sz="1200" b="1" dirty="0"/>
          </a:p>
          <a:p>
            <a:pPr algn="ctr" eaLnBrk="1" hangingPunct="1">
              <a:lnSpc>
                <a:spcPct val="90000"/>
              </a:lnSpc>
              <a:buFontTx/>
              <a:buNone/>
            </a:pPr>
            <a:endParaRPr lang="en-US" altLang="en-US" sz="1200" b="1" dirty="0"/>
          </a:p>
          <a:p>
            <a:pPr marL="347663" indent="0" eaLnBrk="1" hangingPunct="1">
              <a:lnSpc>
                <a:spcPct val="90000"/>
              </a:lnSpc>
              <a:buFontTx/>
              <a:buNone/>
            </a:pPr>
            <a:r>
              <a:rPr lang="en-US" altLang="en-US" sz="2400" b="1" dirty="0"/>
              <a:t>For more information, go to 		</a:t>
            </a:r>
            <a:r>
              <a:rPr lang="en-US" altLang="en-US" sz="2400" b="1" dirty="0">
                <a:solidFill>
                  <a:schemeClr val="folHlink"/>
                </a:solidFill>
              </a:rPr>
              <a:t>https://www.calperslongtermcare.com/</a:t>
            </a:r>
            <a:endParaRPr lang="en-US" altLang="en-US" sz="2800" dirty="0"/>
          </a:p>
        </p:txBody>
      </p:sp>
      <p:pic>
        <p:nvPicPr>
          <p:cNvPr id="2050" name="Picture 2" descr="CalPERS Logo">
            <a:extLst>
              <a:ext uri="{FF2B5EF4-FFF2-40B4-BE49-F238E27FC236}">
                <a16:creationId xmlns:a16="http://schemas.microsoft.com/office/drawing/2014/main" id="{F47C5D94-09D7-4542-830D-88E7CA5623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9353" y="5294766"/>
            <a:ext cx="2767693" cy="477384"/>
          </a:xfrm>
          <a:prstGeom prst="rect">
            <a:avLst/>
          </a:prstGeom>
          <a:noFill/>
          <a:extLst>
            <a:ext uri="{909E8E84-426E-40DD-AFC4-6F175D3DCCD1}">
              <a14:hiddenFill xmlns:a14="http://schemas.microsoft.com/office/drawing/2010/main">
                <a:solidFill>
                  <a:srgbClr val="FFFFFF"/>
                </a:solidFill>
              </a14:hiddenFill>
            </a:ext>
          </a:extLst>
        </p:spPr>
      </p:pic>
      <p:sp>
        <p:nvSpPr>
          <p:cNvPr id="2" name="Line 4">
            <a:extLst>
              <a:ext uri="{FF2B5EF4-FFF2-40B4-BE49-F238E27FC236}">
                <a16:creationId xmlns:a16="http://schemas.microsoft.com/office/drawing/2014/main" id="{B7308219-2A6B-8D06-EA2A-4779D13846BD}"/>
              </a:ext>
            </a:extLst>
          </p:cNvPr>
          <p:cNvSpPr>
            <a:spLocks noChangeShapeType="1"/>
          </p:cNvSpPr>
          <p:nvPr/>
        </p:nvSpPr>
        <p:spPr bwMode="auto">
          <a:xfrm>
            <a:off x="228600" y="1295400"/>
            <a:ext cx="8686800" cy="0"/>
          </a:xfrm>
          <a:prstGeom prst="line">
            <a:avLst/>
          </a:prstGeom>
          <a:noFill/>
          <a:ln w="38100">
            <a:solidFill>
              <a:srgbClr val="008080"/>
            </a:solidFill>
            <a:round/>
            <a:headEnd/>
            <a:tailEnd/>
          </a:ln>
        </p:spPr>
        <p:txBody>
          <a:bodyPr/>
          <a:lstStyle/>
          <a:p>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D3EEF42-DF0F-4E10-B309-5AAFC1D4CF3F}" type="slidenum">
              <a:rPr lang="en-US" altLang="en-US" smtClean="0">
                <a:latin typeface="Arial Black" pitchFamily="34" charset="0"/>
              </a:rPr>
              <a:pPr eaLnBrk="1" hangingPunct="1"/>
              <a:t>61</a:t>
            </a:fld>
            <a:endParaRPr lang="en-US" altLang="en-US">
              <a:latin typeface="Arial Black" pitchFamily="34" charset="0"/>
            </a:endParaRPr>
          </a:p>
        </p:txBody>
      </p:sp>
      <p:sp>
        <p:nvSpPr>
          <p:cNvPr id="27651" name="Slide Number Placeholder 5"/>
          <p:cNvSpPr txBox="1">
            <a:spLocks noGrp="1"/>
          </p:cNvSpPr>
          <p:nvPr/>
        </p:nvSpPr>
        <p:spPr bwMode="auto">
          <a:xfrm>
            <a:off x="6553200" y="6399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endParaRPr lang="en-US" altLang="en-US" sz="1400">
              <a:solidFill>
                <a:schemeClr val="bg2"/>
              </a:solidFill>
            </a:endParaRPr>
          </a:p>
        </p:txBody>
      </p:sp>
      <p:sp>
        <p:nvSpPr>
          <p:cNvPr id="27652" name="Rectangle 2"/>
          <p:cNvSpPr>
            <a:spLocks noGrp="1" noChangeArrowheads="1"/>
          </p:cNvSpPr>
          <p:nvPr>
            <p:ph type="title" idx="4294967295"/>
          </p:nvPr>
        </p:nvSpPr>
        <p:spPr/>
        <p:txBody>
          <a:bodyPr lIns="92075" tIns="46038" rIns="92075" bIns="46038"/>
          <a:lstStyle/>
          <a:p>
            <a:pPr eaLnBrk="1" hangingPunct="1"/>
            <a:r>
              <a:rPr lang="en-US" altLang="en-US" dirty="0">
                <a:solidFill>
                  <a:schemeClr val="tx1"/>
                </a:solidFill>
              </a:rPr>
              <a:t>Cal PERS Settlement</a:t>
            </a:r>
          </a:p>
        </p:txBody>
      </p:sp>
      <p:sp>
        <p:nvSpPr>
          <p:cNvPr id="27653" name="Rectangle 3"/>
          <p:cNvSpPr>
            <a:spLocks noGrp="1" noChangeArrowheads="1"/>
          </p:cNvSpPr>
          <p:nvPr>
            <p:ph type="body" idx="4294967295"/>
          </p:nvPr>
        </p:nvSpPr>
        <p:spPr>
          <a:xfrm>
            <a:off x="457200" y="1449387"/>
            <a:ext cx="8229600" cy="5272088"/>
          </a:xfrm>
        </p:spPr>
        <p:txBody>
          <a:bodyPr lIns="92075" tIns="46038" rIns="92075" bIns="46038"/>
          <a:lstStyle/>
          <a:p>
            <a:pPr algn="ctr" eaLnBrk="1" hangingPunct="1">
              <a:lnSpc>
                <a:spcPct val="90000"/>
              </a:lnSpc>
              <a:buNone/>
            </a:pPr>
            <a:r>
              <a:rPr lang="en-US" altLang="en-US" sz="2000" b="1" dirty="0"/>
              <a:t>Settlement Not </a:t>
            </a:r>
            <a:r>
              <a:rPr lang="en-US" altLang="en-US" sz="2000" b="1" dirty="0">
                <a:latin typeface="+mj-lt"/>
              </a:rPr>
              <a:t>Final:</a:t>
            </a:r>
            <a:r>
              <a:rPr lang="en-US" sz="2000" dirty="0">
                <a:effectLst/>
                <a:latin typeface="+mj-lt"/>
                <a:ea typeface="Calibri" panose="020F0502020204030204" pitchFamily="34" charset="0"/>
              </a:rPr>
              <a:t> Cal PERS rejected the settlement prior to th</a:t>
            </a:r>
            <a:r>
              <a:rPr lang="en-US" sz="2000" dirty="0">
                <a:latin typeface="+mj-lt"/>
                <a:ea typeface="Calibri" panose="020F0502020204030204" pitchFamily="34" charset="0"/>
              </a:rPr>
              <a:t>e </a:t>
            </a:r>
            <a:r>
              <a:rPr lang="en-US" sz="2000" dirty="0">
                <a:effectLst/>
                <a:latin typeface="+mj-lt"/>
                <a:ea typeface="Calibri" panose="020F0502020204030204" pitchFamily="34" charset="0"/>
              </a:rPr>
              <a:t>June 8, 2022 deadline so policyholders will not get any of the proposed settlement option.  </a:t>
            </a:r>
            <a:endParaRPr lang="en-US" altLang="en-US" sz="2000" b="1" dirty="0">
              <a:latin typeface="+mj-lt"/>
            </a:endParaRPr>
          </a:p>
          <a:p>
            <a:pPr algn="ctr" eaLnBrk="1" hangingPunct="1">
              <a:lnSpc>
                <a:spcPct val="90000"/>
              </a:lnSpc>
              <a:buFontTx/>
              <a:buNone/>
            </a:pPr>
            <a:endParaRPr lang="en-US" altLang="en-US" sz="1200" b="1" dirty="0">
              <a:latin typeface="+mj-lt"/>
            </a:endParaRPr>
          </a:p>
          <a:p>
            <a:pPr algn="ctr" eaLnBrk="1" hangingPunct="1">
              <a:lnSpc>
                <a:spcPct val="90000"/>
              </a:lnSpc>
            </a:pPr>
            <a:r>
              <a:rPr lang="en-US" altLang="en-US" sz="2000" b="1" dirty="0">
                <a:latin typeface="+mj-lt"/>
              </a:rPr>
              <a:t> Must </a:t>
            </a:r>
            <a:r>
              <a:rPr lang="en-US" altLang="en-US" sz="2000" b="1" dirty="0"/>
              <a:t>continue to pay premiums</a:t>
            </a:r>
          </a:p>
          <a:p>
            <a:pPr algn="ctr" eaLnBrk="1" hangingPunct="1">
              <a:lnSpc>
                <a:spcPct val="90000"/>
              </a:lnSpc>
              <a:buFont typeface="Wingdings" panose="05000000000000000000" pitchFamily="2" charset="2"/>
              <a:buChar char="Ø"/>
            </a:pPr>
            <a:r>
              <a:rPr lang="en-US" altLang="en-US" sz="1800" dirty="0"/>
              <a:t>To remain eligible for premium refund</a:t>
            </a:r>
          </a:p>
          <a:p>
            <a:pPr algn="ctr" eaLnBrk="1" hangingPunct="1">
              <a:lnSpc>
                <a:spcPct val="90000"/>
              </a:lnSpc>
              <a:buFont typeface="Wingdings" panose="05000000000000000000" pitchFamily="2" charset="2"/>
              <a:buChar char="Ø"/>
            </a:pPr>
            <a:r>
              <a:rPr lang="en-US" altLang="en-US" sz="1800" dirty="0"/>
              <a:t>Lapse, claim, or die before June 8, 2022 </a:t>
            </a:r>
          </a:p>
          <a:p>
            <a:pPr algn="ctr" eaLnBrk="1" hangingPunct="1">
              <a:lnSpc>
                <a:spcPct val="90000"/>
              </a:lnSpc>
              <a:buFont typeface="Wingdings" panose="05000000000000000000" pitchFamily="2" charset="2"/>
              <a:buChar char="Ø"/>
            </a:pPr>
            <a:r>
              <a:rPr lang="en-US" altLang="en-US" sz="1800" dirty="0"/>
              <a:t>Moves into a different category for damages</a:t>
            </a:r>
          </a:p>
          <a:p>
            <a:pPr algn="ctr" eaLnBrk="1" hangingPunct="1">
              <a:lnSpc>
                <a:spcPct val="90000"/>
              </a:lnSpc>
              <a:buFont typeface="Courier New" panose="02070309020205020404" pitchFamily="49" charset="0"/>
              <a:buChar char="o"/>
            </a:pPr>
            <a:endParaRPr lang="en-US" altLang="en-US" sz="1200" b="1" dirty="0"/>
          </a:p>
          <a:p>
            <a:pPr algn="ctr" eaLnBrk="1" hangingPunct="1">
              <a:lnSpc>
                <a:spcPct val="90000"/>
              </a:lnSpc>
            </a:pPr>
            <a:r>
              <a:rPr lang="en-US" altLang="en-US" sz="2000" b="1" dirty="0"/>
              <a:t> CalPERS can decline settlement</a:t>
            </a:r>
          </a:p>
          <a:p>
            <a:pPr algn="ctr" eaLnBrk="1" hangingPunct="1">
              <a:lnSpc>
                <a:spcPct val="90000"/>
              </a:lnSpc>
              <a:buFont typeface="Wingdings" panose="05000000000000000000" pitchFamily="2" charset="2"/>
              <a:buChar char="Ø"/>
            </a:pPr>
            <a:r>
              <a:rPr lang="en-US" altLang="en-US" sz="1800" dirty="0"/>
              <a:t>Too many people opt out of the settlement, or </a:t>
            </a:r>
          </a:p>
          <a:p>
            <a:pPr algn="ctr" eaLnBrk="1" hangingPunct="1">
              <a:lnSpc>
                <a:spcPct val="90000"/>
              </a:lnSpc>
              <a:buFont typeface="Wingdings" panose="05000000000000000000" pitchFamily="2" charset="2"/>
              <a:buChar char="Ø"/>
            </a:pPr>
            <a:r>
              <a:rPr lang="en-US" altLang="en-US" sz="1800" dirty="0"/>
              <a:t>Settlement puts LTCI program at risk of Insolvency</a:t>
            </a:r>
          </a:p>
          <a:p>
            <a:pPr algn="ctr" eaLnBrk="1" hangingPunct="1">
              <a:lnSpc>
                <a:spcPct val="90000"/>
              </a:lnSpc>
              <a:buFontTx/>
              <a:buNone/>
            </a:pPr>
            <a:endParaRPr lang="en-US" altLang="en-US" sz="1200" dirty="0"/>
          </a:p>
          <a:p>
            <a:pPr marL="400050" lvl="1" indent="0">
              <a:spcBef>
                <a:spcPts val="0"/>
              </a:spcBef>
              <a:spcAft>
                <a:spcPts val="0"/>
              </a:spcAft>
              <a:buNone/>
            </a:pPr>
            <a:r>
              <a:rPr lang="en-US" sz="1200" dirty="0">
                <a:effectLst/>
                <a:latin typeface="Calibri" panose="020F0502020204030204" pitchFamily="34" charset="0"/>
                <a:ea typeface="Calibri" panose="020F0502020204030204" pitchFamily="34" charset="0"/>
              </a:rPr>
              <a:t>Policyholder member of the lawsuit who wanted to keep their CalPERS coverage </a:t>
            </a:r>
            <a:r>
              <a:rPr lang="en-US" sz="1200" dirty="0">
                <a:latin typeface="Calibri" panose="020F0502020204030204" pitchFamily="34" charset="0"/>
                <a:ea typeface="Calibri" panose="020F0502020204030204" pitchFamily="34" charset="0"/>
              </a:rPr>
              <a:t>had to </a:t>
            </a:r>
            <a:r>
              <a:rPr lang="en-US" sz="1200" dirty="0">
                <a:effectLst/>
                <a:latin typeface="Calibri" panose="020F0502020204030204" pitchFamily="34" charset="0"/>
                <a:ea typeface="Calibri" panose="020F0502020204030204" pitchFamily="34" charset="0"/>
              </a:rPr>
              <a:t>opt out of the Settlement by January 28, 2022. If the Settlement if made final and a policyholder has not opted out they will automatically get a refund of their premium and lose their CalPERS long-term care insurance policy.  If you have any questions about the Settlement you can contact the Settlement Administrator at 1-866-217-8056 (Toll-Free)</a:t>
            </a:r>
          </a:p>
          <a:p>
            <a:pPr marL="400050" lvl="1" indent="0">
              <a:spcBef>
                <a:spcPts val="0"/>
              </a:spcBef>
              <a:spcAft>
                <a:spcPts val="0"/>
              </a:spcAft>
              <a:buNone/>
            </a:pPr>
            <a:endParaRPr lang="en-US" sz="1200" dirty="0">
              <a:effectLst/>
              <a:latin typeface="Calibri" panose="020F0502020204030204" pitchFamily="34" charset="0"/>
              <a:ea typeface="Calibri" panose="020F0502020204030204" pitchFamily="34" charset="0"/>
            </a:endParaRPr>
          </a:p>
          <a:p>
            <a:pPr marL="347663" indent="0" eaLnBrk="1" hangingPunct="1">
              <a:lnSpc>
                <a:spcPct val="90000"/>
              </a:lnSpc>
              <a:buFontTx/>
              <a:buNone/>
            </a:pPr>
            <a:r>
              <a:rPr lang="en-US" altLang="en-US" sz="1800" b="1" dirty="0"/>
              <a:t>For more information, go to </a:t>
            </a:r>
            <a:r>
              <a:rPr lang="en-US" altLang="en-US" sz="1800" b="1" dirty="0">
                <a:solidFill>
                  <a:schemeClr val="folHlink"/>
                </a:solidFill>
              </a:rPr>
              <a:t>https://www.calpersltcclassaction.com/Home/FAQ</a:t>
            </a:r>
            <a:endParaRPr lang="en-US" altLang="en-US" sz="1800" dirty="0"/>
          </a:p>
        </p:txBody>
      </p:sp>
      <p:sp>
        <p:nvSpPr>
          <p:cNvPr id="2" name="Line 4">
            <a:extLst>
              <a:ext uri="{FF2B5EF4-FFF2-40B4-BE49-F238E27FC236}">
                <a16:creationId xmlns:a16="http://schemas.microsoft.com/office/drawing/2014/main" id="{AF1195FA-6D12-39E3-E3BC-E7DEBB7BBAC0}"/>
              </a:ext>
            </a:extLst>
          </p:cNvPr>
          <p:cNvSpPr>
            <a:spLocks noChangeShapeType="1"/>
          </p:cNvSpPr>
          <p:nvPr/>
        </p:nvSpPr>
        <p:spPr bwMode="auto">
          <a:xfrm>
            <a:off x="228600" y="1295400"/>
            <a:ext cx="8686800" cy="0"/>
          </a:xfrm>
          <a:prstGeom prst="line">
            <a:avLst/>
          </a:prstGeom>
          <a:noFill/>
          <a:ln w="38100">
            <a:solidFill>
              <a:srgbClr val="008080"/>
            </a:solidFill>
            <a:round/>
            <a:headEnd/>
            <a:tailEnd/>
          </a:ln>
        </p:spPr>
        <p:txBody>
          <a:bodyPr/>
          <a:lstStyle/>
          <a:p>
            <a:endParaRPr lang="en-US"/>
          </a:p>
        </p:txBody>
      </p:sp>
    </p:spTree>
    <p:extLst>
      <p:ext uri="{BB962C8B-B14F-4D97-AF65-F5344CB8AC3E}">
        <p14:creationId xmlns:p14="http://schemas.microsoft.com/office/powerpoint/2010/main" val="17146591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E1218AA-DEEF-4A79-9177-3981B069190C}" type="slidenum">
              <a:rPr lang="en-US" altLang="en-US" smtClean="0">
                <a:latin typeface="Arial Black" pitchFamily="34" charset="0"/>
              </a:rPr>
              <a:pPr eaLnBrk="1" hangingPunct="1"/>
              <a:t>62</a:t>
            </a:fld>
            <a:endParaRPr lang="en-US" altLang="en-US">
              <a:latin typeface="Arial Black" pitchFamily="34" charset="0"/>
            </a:endParaRPr>
          </a:p>
        </p:txBody>
      </p:sp>
      <p:sp>
        <p:nvSpPr>
          <p:cNvPr id="28675" name="Rectangle 2"/>
          <p:cNvSpPr>
            <a:spLocks noGrp="1" noChangeArrowheads="1"/>
          </p:cNvSpPr>
          <p:nvPr>
            <p:ph type="title" idx="4294967295"/>
          </p:nvPr>
        </p:nvSpPr>
        <p:spPr>
          <a:xfrm>
            <a:off x="347663" y="304800"/>
            <a:ext cx="8186737" cy="914400"/>
          </a:xfrm>
        </p:spPr>
        <p:txBody>
          <a:bodyPr lIns="92075" tIns="46038" rIns="92075" bIns="46038"/>
          <a:lstStyle/>
          <a:p>
            <a:pPr eaLnBrk="1" hangingPunct="1"/>
            <a:r>
              <a:rPr lang="en-US" altLang="en-US" sz="3600" dirty="0">
                <a:solidFill>
                  <a:schemeClr val="tx1"/>
                </a:solidFill>
              </a:rPr>
              <a:t>Minimum Suitability Standards for LTCI</a:t>
            </a:r>
          </a:p>
        </p:txBody>
      </p:sp>
      <p:sp>
        <p:nvSpPr>
          <p:cNvPr id="28676" name="Rectangle 3"/>
          <p:cNvSpPr>
            <a:spLocks noGrp="1" noChangeArrowheads="1"/>
          </p:cNvSpPr>
          <p:nvPr>
            <p:ph type="body" idx="4294967295"/>
          </p:nvPr>
        </p:nvSpPr>
        <p:spPr>
          <a:xfrm>
            <a:off x="533400" y="1714500"/>
            <a:ext cx="8001000" cy="3429000"/>
          </a:xfrm>
        </p:spPr>
        <p:txBody>
          <a:bodyPr lIns="92075" tIns="46038" rIns="92075" bIns="46038"/>
          <a:lstStyle/>
          <a:p>
            <a:pPr marL="457200" lvl="1" indent="-457200" eaLnBrk="1" hangingPunct="1">
              <a:buSzPct val="110000"/>
              <a:buFont typeface="Arial" panose="020B0604020202020204" pitchFamily="34" charset="0"/>
              <a:buChar char="•"/>
            </a:pPr>
            <a:r>
              <a:rPr lang="en-US" altLang="en-US" dirty="0"/>
              <a:t>Premiums no more than 7% of annual income</a:t>
            </a:r>
          </a:p>
          <a:p>
            <a:pPr lvl="1" eaLnBrk="1" hangingPunct="1">
              <a:buSzPct val="110000"/>
              <a:buFont typeface="Arial" panose="020B0604020202020204" pitchFamily="34" charset="0"/>
              <a:buChar char="•"/>
            </a:pPr>
            <a:endParaRPr lang="en-US" altLang="en-US" sz="1200" dirty="0"/>
          </a:p>
          <a:p>
            <a:pPr eaLnBrk="1" hangingPunct="1">
              <a:buSzPct val="110000"/>
              <a:buFont typeface="Arial" panose="020B0604020202020204" pitchFamily="34" charset="0"/>
              <a:buChar char="•"/>
            </a:pPr>
            <a:r>
              <a:rPr lang="en-US" altLang="en-US" sz="2800" dirty="0"/>
              <a:t>Non-housing assets of at least $50K </a:t>
            </a:r>
          </a:p>
          <a:p>
            <a:pPr lvl="1" eaLnBrk="1" hangingPunct="1">
              <a:buSzPct val="110000"/>
              <a:buFont typeface="Arial" panose="020B0604020202020204" pitchFamily="34" charset="0"/>
              <a:buChar char="•"/>
            </a:pPr>
            <a:r>
              <a:rPr lang="en-US" altLang="en-US" sz="2400" dirty="0"/>
              <a:t>Total coverage consistent with assets</a:t>
            </a:r>
          </a:p>
          <a:p>
            <a:pPr lvl="1" eaLnBrk="1" hangingPunct="1">
              <a:buSzPct val="110000"/>
              <a:buFont typeface="Arial" panose="020B0604020202020204" pitchFamily="34" charset="0"/>
              <a:buChar char="•"/>
            </a:pPr>
            <a:endParaRPr lang="en-US" altLang="en-US" sz="1200" dirty="0"/>
          </a:p>
          <a:p>
            <a:pPr eaLnBrk="1" hangingPunct="1">
              <a:buSzPct val="110000"/>
              <a:buFont typeface="Arial" panose="020B0604020202020204" pitchFamily="34" charset="0"/>
              <a:buChar char="•"/>
            </a:pPr>
            <a:r>
              <a:rPr lang="en-US" altLang="en-US" sz="2800" dirty="0"/>
              <a:t>Ability to absorb premium increases</a:t>
            </a:r>
          </a:p>
          <a:p>
            <a:pPr lvl="1" eaLnBrk="1" hangingPunct="1">
              <a:buSzPct val="110000"/>
              <a:buFont typeface="Arial" panose="020B0604020202020204" pitchFamily="34" charset="0"/>
              <a:buChar char="•"/>
            </a:pPr>
            <a:r>
              <a:rPr lang="en-US" altLang="en-US" sz="2400" dirty="0"/>
              <a:t>At least a 50% increase during lifetime</a:t>
            </a:r>
          </a:p>
        </p:txBody>
      </p:sp>
      <p:sp>
        <p:nvSpPr>
          <p:cNvPr id="2" name="Line 4">
            <a:extLst>
              <a:ext uri="{FF2B5EF4-FFF2-40B4-BE49-F238E27FC236}">
                <a16:creationId xmlns:a16="http://schemas.microsoft.com/office/drawing/2014/main" id="{55A8368E-8882-2AF2-C2B1-FAFC5395A1F1}"/>
              </a:ext>
            </a:extLst>
          </p:cNvPr>
          <p:cNvSpPr>
            <a:spLocks noChangeShapeType="1"/>
          </p:cNvSpPr>
          <p:nvPr/>
        </p:nvSpPr>
        <p:spPr bwMode="auto">
          <a:xfrm>
            <a:off x="228600" y="1295400"/>
            <a:ext cx="8686800" cy="0"/>
          </a:xfrm>
          <a:prstGeom prst="line">
            <a:avLst/>
          </a:prstGeom>
          <a:noFill/>
          <a:ln w="38100">
            <a:solidFill>
              <a:srgbClr val="008080"/>
            </a:solidFill>
            <a:round/>
            <a:headEnd/>
            <a:tailEnd/>
          </a:ln>
        </p:spPr>
        <p:txBody>
          <a:bodyPr/>
          <a:lstStyle/>
          <a:p>
            <a:endParaRPr lang="en-US"/>
          </a:p>
        </p:txBody>
      </p:sp>
      <p:pic>
        <p:nvPicPr>
          <p:cNvPr id="4" name="Picture 3" descr="Jars of coins">
            <a:extLst>
              <a:ext uri="{FF2B5EF4-FFF2-40B4-BE49-F238E27FC236}">
                <a16:creationId xmlns:a16="http://schemas.microsoft.com/office/drawing/2014/main" id="{B57E1AC1-0335-7580-0BF3-33BF8BE8918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5652"/>
          <a:stretch/>
        </p:blipFill>
        <p:spPr>
          <a:xfrm>
            <a:off x="1905000" y="4953000"/>
            <a:ext cx="5257800" cy="1905000"/>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CE36B8C-09BB-48C5-A44C-0E8A06939516}" type="slidenum">
              <a:rPr lang="en-US" altLang="en-US" smtClean="0">
                <a:latin typeface="Arial Black" pitchFamily="34" charset="0"/>
              </a:rPr>
              <a:pPr eaLnBrk="1" hangingPunct="1"/>
              <a:t>63</a:t>
            </a:fld>
            <a:endParaRPr lang="en-US" altLang="en-US">
              <a:latin typeface="Arial Black" pitchFamily="34" charset="0"/>
            </a:endParaRPr>
          </a:p>
        </p:txBody>
      </p:sp>
      <p:sp>
        <p:nvSpPr>
          <p:cNvPr id="29699" name="Rectangle 2"/>
          <p:cNvSpPr>
            <a:spLocks noGrp="1" noChangeArrowheads="1"/>
          </p:cNvSpPr>
          <p:nvPr>
            <p:ph type="title"/>
          </p:nvPr>
        </p:nvSpPr>
        <p:spPr/>
        <p:txBody>
          <a:bodyPr/>
          <a:lstStyle/>
          <a:p>
            <a:pPr eaLnBrk="1" hangingPunct="1"/>
            <a:r>
              <a:rPr lang="en-US" altLang="en-US" dirty="0">
                <a:solidFill>
                  <a:schemeClr val="tx1"/>
                </a:solidFill>
              </a:rPr>
              <a:t>Some Consumer Protections</a:t>
            </a:r>
          </a:p>
        </p:txBody>
      </p:sp>
      <p:sp>
        <p:nvSpPr>
          <p:cNvPr id="29700" name="Rectangle 3"/>
          <p:cNvSpPr>
            <a:spLocks noGrp="1" noChangeArrowheads="1"/>
          </p:cNvSpPr>
          <p:nvPr>
            <p:ph type="body" idx="1"/>
          </p:nvPr>
        </p:nvSpPr>
        <p:spPr>
          <a:xfrm>
            <a:off x="457200" y="1524000"/>
            <a:ext cx="8001000" cy="4572000"/>
          </a:xfrm>
        </p:spPr>
        <p:txBody>
          <a:bodyPr/>
          <a:lstStyle/>
          <a:p>
            <a:pPr eaLnBrk="1" hangingPunct="1">
              <a:spcBef>
                <a:spcPts val="600"/>
              </a:spcBef>
              <a:spcAft>
                <a:spcPts val="600"/>
              </a:spcAft>
              <a:buSzPct val="115000"/>
              <a:buFont typeface="Arial" panose="020B0604020202020204" pitchFamily="34" charset="0"/>
              <a:buChar char="•"/>
            </a:pPr>
            <a:r>
              <a:rPr lang="en-US" altLang="en-US" sz="2200" dirty="0"/>
              <a:t>Agents are required to provide Outline of Coverage</a:t>
            </a:r>
          </a:p>
          <a:p>
            <a:pPr eaLnBrk="1" hangingPunct="1">
              <a:spcBef>
                <a:spcPts val="600"/>
              </a:spcBef>
              <a:spcAft>
                <a:spcPts val="600"/>
              </a:spcAft>
              <a:buSzPct val="115000"/>
              <a:buFont typeface="Arial" panose="020B0604020202020204" pitchFamily="34" charset="0"/>
              <a:buChar char="•"/>
            </a:pPr>
            <a:r>
              <a:rPr lang="en-US" altLang="en-US" sz="2200" dirty="0"/>
              <a:t>Agents must provide “LTC Insurance Personal Worksheet” to help evaluate financial suitability</a:t>
            </a:r>
          </a:p>
          <a:p>
            <a:pPr eaLnBrk="1" hangingPunct="1">
              <a:spcBef>
                <a:spcPts val="600"/>
              </a:spcBef>
              <a:spcAft>
                <a:spcPts val="600"/>
              </a:spcAft>
              <a:buSzPct val="115000"/>
              <a:buFont typeface="Arial" panose="020B0604020202020204" pitchFamily="34" charset="0"/>
              <a:buChar char="•"/>
            </a:pPr>
            <a:r>
              <a:rPr lang="en-US" altLang="en-US" sz="2200" dirty="0"/>
              <a:t>Companies must provide 30 day “free look”</a:t>
            </a:r>
          </a:p>
          <a:p>
            <a:pPr eaLnBrk="1" hangingPunct="1">
              <a:spcBef>
                <a:spcPts val="600"/>
              </a:spcBef>
              <a:spcAft>
                <a:spcPts val="600"/>
              </a:spcAft>
              <a:buSzPct val="115000"/>
              <a:buFont typeface="Arial" panose="020B0604020202020204" pitchFamily="34" charset="0"/>
              <a:buChar char="•"/>
            </a:pPr>
            <a:r>
              <a:rPr lang="en-US" altLang="en-US" sz="2200" dirty="0"/>
              <a:t>Policies must include “forgetfulness feature” for premium payment lapses</a:t>
            </a:r>
          </a:p>
          <a:p>
            <a:pPr eaLnBrk="1" hangingPunct="1">
              <a:spcBef>
                <a:spcPts val="600"/>
              </a:spcBef>
              <a:spcAft>
                <a:spcPts val="600"/>
              </a:spcAft>
              <a:buSzPct val="115000"/>
              <a:buFont typeface="Arial" panose="020B0604020202020204" pitchFamily="34" charset="0"/>
              <a:buChar char="•"/>
            </a:pPr>
            <a:r>
              <a:rPr lang="en-US" altLang="en-US" sz="2200" dirty="0"/>
              <a:t>Companies must allow you to reduce </a:t>
            </a:r>
            <a:br>
              <a:rPr lang="en-US" altLang="en-US" sz="2200" dirty="0"/>
            </a:br>
            <a:r>
              <a:rPr lang="en-US" altLang="en-US" sz="2200" dirty="0"/>
              <a:t>coverage for lower premium</a:t>
            </a:r>
          </a:p>
          <a:p>
            <a:pPr eaLnBrk="1" hangingPunct="1">
              <a:spcBef>
                <a:spcPts val="600"/>
              </a:spcBef>
              <a:spcAft>
                <a:spcPts val="600"/>
              </a:spcAft>
              <a:buSzPct val="115000"/>
              <a:buFont typeface="Arial" panose="020B0604020202020204" pitchFamily="34" charset="0"/>
              <a:buChar char="•"/>
            </a:pPr>
            <a:r>
              <a:rPr lang="en-US" altLang="en-US" sz="2200" dirty="0"/>
              <a:t>Policies must be guaranteed renewable</a:t>
            </a:r>
          </a:p>
          <a:p>
            <a:pPr eaLnBrk="1" hangingPunct="1">
              <a:spcBef>
                <a:spcPts val="600"/>
              </a:spcBef>
              <a:spcAft>
                <a:spcPts val="600"/>
              </a:spcAft>
              <a:buSzPct val="115000"/>
              <a:buFont typeface="Arial" panose="020B0604020202020204" pitchFamily="34" charset="0"/>
              <a:buChar char="•"/>
            </a:pPr>
            <a:r>
              <a:rPr lang="en-US" altLang="en-US" sz="2200" dirty="0"/>
              <a:t>Agents must refer prospective buyer to HICAP</a:t>
            </a:r>
            <a:r>
              <a:rPr lang="en-US" altLang="en-US" sz="2000" b="1" dirty="0"/>
              <a:t>	</a:t>
            </a:r>
          </a:p>
        </p:txBody>
      </p:sp>
      <p:pic>
        <p:nvPicPr>
          <p:cNvPr id="29701" name="Picture 8" descr="MC90038916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3886200"/>
            <a:ext cx="1524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Line 4">
            <a:extLst>
              <a:ext uri="{FF2B5EF4-FFF2-40B4-BE49-F238E27FC236}">
                <a16:creationId xmlns:a16="http://schemas.microsoft.com/office/drawing/2014/main" id="{DC624D34-5762-D187-471B-DDC74E6B3AEE}"/>
              </a:ext>
            </a:extLst>
          </p:cNvPr>
          <p:cNvSpPr>
            <a:spLocks noChangeShapeType="1"/>
          </p:cNvSpPr>
          <p:nvPr/>
        </p:nvSpPr>
        <p:spPr bwMode="auto">
          <a:xfrm>
            <a:off x="228600" y="1295400"/>
            <a:ext cx="8686800" cy="0"/>
          </a:xfrm>
          <a:prstGeom prst="line">
            <a:avLst/>
          </a:prstGeom>
          <a:noFill/>
          <a:ln w="38100">
            <a:solidFill>
              <a:srgbClr val="008080"/>
            </a:solidFill>
            <a:round/>
            <a:headEnd/>
            <a:tailEnd/>
          </a:ln>
        </p:spPr>
        <p:txBody>
          <a:bodyPr/>
          <a:lstStyle/>
          <a:p>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87BE448-6D88-4F39-A4ED-B97BFA347898}" type="slidenum">
              <a:rPr lang="en-US" altLang="en-US" smtClean="0">
                <a:latin typeface="Arial Black" pitchFamily="34" charset="0"/>
              </a:rPr>
              <a:pPr eaLnBrk="1" hangingPunct="1"/>
              <a:t>64</a:t>
            </a:fld>
            <a:endParaRPr lang="en-US" altLang="en-US">
              <a:latin typeface="Arial Black" pitchFamily="34" charset="0"/>
            </a:endParaRPr>
          </a:p>
        </p:txBody>
      </p:sp>
      <p:sp>
        <p:nvSpPr>
          <p:cNvPr id="30723" name="Slide Number Placeholder 5"/>
          <p:cNvSpPr txBox="1">
            <a:spLocks noGrp="1"/>
          </p:cNvSpPr>
          <p:nvPr/>
        </p:nvSpPr>
        <p:spPr bwMode="auto">
          <a:xfrm>
            <a:off x="6553200" y="6399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endParaRPr lang="en-US" altLang="en-US" sz="1400">
              <a:solidFill>
                <a:schemeClr val="bg2"/>
              </a:solidFill>
            </a:endParaRPr>
          </a:p>
        </p:txBody>
      </p:sp>
      <p:sp>
        <p:nvSpPr>
          <p:cNvPr id="30724" name="Rectangle 2"/>
          <p:cNvSpPr>
            <a:spLocks noGrp="1" noChangeArrowheads="1"/>
          </p:cNvSpPr>
          <p:nvPr>
            <p:ph type="title" idx="4294967295"/>
          </p:nvPr>
        </p:nvSpPr>
        <p:spPr/>
        <p:txBody>
          <a:bodyPr lIns="92075" tIns="46038" rIns="92075" bIns="46038"/>
          <a:lstStyle/>
          <a:p>
            <a:pPr eaLnBrk="1" hangingPunct="1"/>
            <a:r>
              <a:rPr lang="en-US" altLang="en-US" sz="3800" dirty="0">
                <a:solidFill>
                  <a:schemeClr val="tx1"/>
                </a:solidFill>
              </a:rPr>
              <a:t>Factors Which Influence Purchase</a:t>
            </a:r>
          </a:p>
        </p:txBody>
      </p:sp>
      <p:sp>
        <p:nvSpPr>
          <p:cNvPr id="22533" name="Rectangle 3"/>
          <p:cNvSpPr>
            <a:spLocks noGrp="1" noChangeArrowheads="1"/>
          </p:cNvSpPr>
          <p:nvPr>
            <p:ph type="body" idx="4294967295"/>
          </p:nvPr>
        </p:nvSpPr>
        <p:spPr>
          <a:xfrm>
            <a:off x="0" y="1752600"/>
            <a:ext cx="8534400" cy="4267200"/>
          </a:xfrm>
        </p:spPr>
        <p:txBody>
          <a:bodyPr lIns="92075" tIns="46038" rIns="92075" bIns="46038"/>
          <a:lstStyle/>
          <a:p>
            <a:pPr marL="533400" indent="-533400" eaLnBrk="1" hangingPunct="1">
              <a:buFont typeface="Wingdings" pitchFamily="2" charset="2"/>
              <a:buNone/>
              <a:tabLst>
                <a:tab pos="1762125" algn="l"/>
              </a:tabLst>
              <a:defRPr/>
            </a:pPr>
            <a:r>
              <a:rPr lang="en-US" sz="2800" dirty="0">
                <a:solidFill>
                  <a:srgbClr val="FF66FF"/>
                </a:solidFill>
              </a:rPr>
              <a:t>	</a:t>
            </a:r>
            <a:r>
              <a:rPr lang="en-US" sz="2800" b="1" dirty="0">
                <a:solidFill>
                  <a:schemeClr val="accent2">
                    <a:lumMod val="50000"/>
                  </a:schemeClr>
                </a:solidFill>
              </a:rPr>
              <a:t>Health Status </a:t>
            </a:r>
            <a:r>
              <a:rPr lang="en-US" sz="2800" dirty="0"/>
              <a:t>- chronic condition?</a:t>
            </a:r>
          </a:p>
          <a:p>
            <a:pPr marL="533400" indent="-533400" eaLnBrk="1" hangingPunct="1">
              <a:buFont typeface="Wingdings" pitchFamily="2" charset="2"/>
              <a:buNone/>
              <a:tabLst>
                <a:tab pos="1762125" algn="l"/>
              </a:tabLst>
              <a:defRPr/>
            </a:pPr>
            <a:endParaRPr lang="en-US" sz="900" b="1" dirty="0"/>
          </a:p>
          <a:p>
            <a:pPr marL="533400" indent="-533400" eaLnBrk="1" hangingPunct="1">
              <a:buFont typeface="Wingdings" pitchFamily="2" charset="2"/>
              <a:buNone/>
              <a:tabLst>
                <a:tab pos="1762125" algn="l"/>
              </a:tabLst>
              <a:defRPr/>
            </a:pPr>
            <a:r>
              <a:rPr lang="en-US" sz="2800" b="1" dirty="0">
                <a:solidFill>
                  <a:schemeClr val="accent1"/>
                </a:solidFill>
              </a:rPr>
              <a:t>	</a:t>
            </a:r>
            <a:r>
              <a:rPr lang="en-US" sz="2800" b="1" dirty="0">
                <a:solidFill>
                  <a:schemeClr val="accent2">
                    <a:lumMod val="50000"/>
                  </a:schemeClr>
                </a:solidFill>
              </a:rPr>
              <a:t>Age</a:t>
            </a:r>
            <a:r>
              <a:rPr lang="en-US" sz="2800" b="1" dirty="0">
                <a:solidFill>
                  <a:schemeClr val="folHlink"/>
                </a:solidFill>
              </a:rPr>
              <a:t> </a:t>
            </a:r>
            <a:r>
              <a:rPr lang="en-US" sz="2800" dirty="0"/>
              <a:t>- over 80 or 84?</a:t>
            </a:r>
          </a:p>
          <a:p>
            <a:pPr marL="533400" indent="-533400" eaLnBrk="1" hangingPunct="1">
              <a:buFont typeface="Wingdings" pitchFamily="2" charset="2"/>
              <a:buNone/>
              <a:tabLst>
                <a:tab pos="1762125" algn="l"/>
              </a:tabLst>
              <a:defRPr/>
            </a:pPr>
            <a:endParaRPr lang="en-US" sz="900" b="1" dirty="0"/>
          </a:p>
          <a:p>
            <a:pPr marL="533400" indent="-533400" eaLnBrk="1" hangingPunct="1">
              <a:buFont typeface="Wingdings" pitchFamily="2" charset="2"/>
              <a:buNone/>
              <a:tabLst>
                <a:tab pos="1762125" algn="l"/>
              </a:tabLst>
              <a:defRPr/>
            </a:pPr>
            <a:r>
              <a:rPr lang="en-US" sz="2800" b="1" dirty="0">
                <a:solidFill>
                  <a:srgbClr val="006600"/>
                </a:solidFill>
              </a:rPr>
              <a:t>	</a:t>
            </a:r>
            <a:r>
              <a:rPr lang="en-US" sz="2800" b="1" dirty="0">
                <a:solidFill>
                  <a:schemeClr val="accent2">
                    <a:lumMod val="50000"/>
                  </a:schemeClr>
                </a:solidFill>
              </a:rPr>
              <a:t>Income</a:t>
            </a:r>
            <a:r>
              <a:rPr lang="en-US" sz="2800" b="1" dirty="0">
                <a:solidFill>
                  <a:schemeClr val="folHlink"/>
                </a:solidFill>
              </a:rPr>
              <a:t> </a:t>
            </a:r>
            <a:r>
              <a:rPr lang="en-US" sz="2800" dirty="0"/>
              <a:t>- premiums affordable?</a:t>
            </a:r>
          </a:p>
          <a:p>
            <a:pPr marL="533400" indent="-533400" eaLnBrk="1" hangingPunct="1">
              <a:buFont typeface="Wingdings" pitchFamily="2" charset="2"/>
              <a:buNone/>
              <a:tabLst>
                <a:tab pos="1762125" algn="l"/>
              </a:tabLst>
              <a:defRPr/>
            </a:pPr>
            <a:endParaRPr lang="en-US" sz="900" b="1" dirty="0"/>
          </a:p>
          <a:p>
            <a:pPr marL="533400" indent="-533400" eaLnBrk="1" hangingPunct="1">
              <a:buFont typeface="Wingdings" pitchFamily="2" charset="2"/>
              <a:buNone/>
              <a:tabLst>
                <a:tab pos="1762125" algn="l"/>
              </a:tabLst>
              <a:defRPr/>
            </a:pPr>
            <a:r>
              <a:rPr lang="en-US" sz="2800" b="1" dirty="0">
                <a:solidFill>
                  <a:srgbClr val="CC3300"/>
                </a:solidFill>
              </a:rPr>
              <a:t>	</a:t>
            </a:r>
            <a:r>
              <a:rPr lang="en-US" sz="2800" b="1" dirty="0">
                <a:solidFill>
                  <a:schemeClr val="accent2">
                    <a:lumMod val="50000"/>
                  </a:schemeClr>
                </a:solidFill>
              </a:rPr>
              <a:t>Assets</a:t>
            </a:r>
            <a:r>
              <a:rPr lang="en-US" sz="2800" b="1" dirty="0">
                <a:solidFill>
                  <a:schemeClr val="folHlink"/>
                </a:solidFill>
              </a:rPr>
              <a:t> </a:t>
            </a:r>
            <a:r>
              <a:rPr lang="en-US" sz="2800" dirty="0"/>
              <a:t>-</a:t>
            </a:r>
            <a:r>
              <a:rPr lang="en-US" sz="2800" b="1" dirty="0"/>
              <a:t> </a:t>
            </a:r>
            <a:r>
              <a:rPr lang="en-US" sz="2800" dirty="0"/>
              <a:t>enough to protect?</a:t>
            </a:r>
          </a:p>
          <a:p>
            <a:pPr marL="533400" indent="-533400" eaLnBrk="1" hangingPunct="1">
              <a:buFont typeface="Wingdings" pitchFamily="2" charset="2"/>
              <a:buNone/>
              <a:tabLst>
                <a:tab pos="1762125" algn="l"/>
              </a:tabLst>
              <a:defRPr/>
            </a:pPr>
            <a:endParaRPr lang="en-US" sz="900" b="1" dirty="0"/>
          </a:p>
          <a:p>
            <a:pPr marL="533400" indent="-533400" eaLnBrk="1" hangingPunct="1">
              <a:buFont typeface="Wingdings" pitchFamily="2" charset="2"/>
              <a:buNone/>
              <a:tabLst>
                <a:tab pos="1762125" algn="l"/>
              </a:tabLst>
              <a:defRPr/>
            </a:pPr>
            <a:r>
              <a:rPr lang="en-US" sz="2800" b="1" dirty="0">
                <a:solidFill>
                  <a:srgbClr val="800080"/>
                </a:solidFill>
              </a:rPr>
              <a:t>	</a:t>
            </a:r>
            <a:r>
              <a:rPr lang="en-US" sz="2800" b="1" dirty="0">
                <a:solidFill>
                  <a:schemeClr val="accent2">
                    <a:lumMod val="50000"/>
                  </a:schemeClr>
                </a:solidFill>
              </a:rPr>
              <a:t>Heirs</a:t>
            </a:r>
            <a:r>
              <a:rPr lang="en-US" sz="2800" b="1" dirty="0">
                <a:solidFill>
                  <a:schemeClr val="folHlink"/>
                </a:solidFill>
              </a:rPr>
              <a:t> </a:t>
            </a:r>
            <a:r>
              <a:rPr lang="en-US" sz="2800" b="1" dirty="0"/>
              <a:t>-</a:t>
            </a:r>
            <a:r>
              <a:rPr lang="en-US" sz="2800" dirty="0"/>
              <a:t> to protect assets for?</a:t>
            </a:r>
          </a:p>
          <a:p>
            <a:pPr marL="533400" indent="-533400" eaLnBrk="1" hangingPunct="1">
              <a:buFont typeface="Wingdings" pitchFamily="2" charset="2"/>
              <a:buNone/>
              <a:tabLst>
                <a:tab pos="1762125" algn="l"/>
              </a:tabLst>
              <a:defRPr/>
            </a:pPr>
            <a:endParaRPr lang="en-US" sz="900" b="1" dirty="0"/>
          </a:p>
          <a:p>
            <a:pPr marL="533400" indent="-533400" eaLnBrk="1" hangingPunct="1">
              <a:buFont typeface="Wingdings" pitchFamily="2" charset="2"/>
              <a:buNone/>
              <a:tabLst>
                <a:tab pos="1762125" algn="l"/>
              </a:tabLst>
              <a:defRPr/>
            </a:pPr>
            <a:r>
              <a:rPr lang="en-US" sz="2800" b="1" dirty="0">
                <a:solidFill>
                  <a:srgbClr val="800080"/>
                </a:solidFill>
              </a:rPr>
              <a:t>	</a:t>
            </a:r>
            <a:r>
              <a:rPr lang="en-US" sz="2800" b="1" dirty="0">
                <a:solidFill>
                  <a:schemeClr val="accent2">
                    <a:lumMod val="50000"/>
                  </a:schemeClr>
                </a:solidFill>
              </a:rPr>
              <a:t>Personal Situation </a:t>
            </a:r>
            <a:r>
              <a:rPr lang="en-US" sz="2800" dirty="0"/>
              <a:t>- caregiver, family history?</a:t>
            </a:r>
          </a:p>
          <a:p>
            <a:pPr marL="533400" indent="-533400" eaLnBrk="1" hangingPunct="1">
              <a:buFont typeface="Wingdings" pitchFamily="2" charset="2"/>
              <a:buNone/>
              <a:tabLst>
                <a:tab pos="1762125" algn="l"/>
              </a:tabLst>
              <a:defRPr/>
            </a:pPr>
            <a:endParaRPr lang="en-US" sz="2800" b="1" dirty="0">
              <a:solidFill>
                <a:srgbClr val="FF0066"/>
              </a:solidFill>
            </a:endParaRPr>
          </a:p>
        </p:txBody>
      </p:sp>
      <p:pic>
        <p:nvPicPr>
          <p:cNvPr id="30726" name="Picture 8" descr="C:\Users\jvandeusen\AppData\Local\Microsoft\Windows\Temporary Internet Files\Content.IE5\1J5NMUHZ\Decision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286000"/>
            <a:ext cx="2179638"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Line 4">
            <a:extLst>
              <a:ext uri="{FF2B5EF4-FFF2-40B4-BE49-F238E27FC236}">
                <a16:creationId xmlns:a16="http://schemas.microsoft.com/office/drawing/2014/main" id="{06AE686E-C14B-E555-8179-7BC52EFF2118}"/>
              </a:ext>
            </a:extLst>
          </p:cNvPr>
          <p:cNvSpPr>
            <a:spLocks noChangeShapeType="1"/>
          </p:cNvSpPr>
          <p:nvPr/>
        </p:nvSpPr>
        <p:spPr bwMode="auto">
          <a:xfrm>
            <a:off x="228600" y="1295400"/>
            <a:ext cx="8686800" cy="0"/>
          </a:xfrm>
          <a:prstGeom prst="line">
            <a:avLst/>
          </a:prstGeom>
          <a:noFill/>
          <a:ln w="38100">
            <a:solidFill>
              <a:srgbClr val="008080"/>
            </a:solidFill>
            <a:round/>
            <a:headEnd/>
            <a:tailEnd/>
          </a:ln>
        </p:spPr>
        <p:txBody>
          <a:bodyPr/>
          <a:lstStyle/>
          <a:p>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8BAA9A8-A120-482D-A140-B8982C3C00EC}" type="slidenum">
              <a:rPr lang="en-US" altLang="en-US" smtClean="0">
                <a:latin typeface="Arial Black" pitchFamily="34" charset="0"/>
              </a:rPr>
              <a:pPr eaLnBrk="1" hangingPunct="1"/>
              <a:t>65</a:t>
            </a:fld>
            <a:endParaRPr lang="en-US" altLang="en-US">
              <a:latin typeface="Arial Black" pitchFamily="34" charset="0"/>
            </a:endParaRPr>
          </a:p>
        </p:txBody>
      </p:sp>
      <p:sp>
        <p:nvSpPr>
          <p:cNvPr id="32770" name="Rectangle 2"/>
          <p:cNvSpPr>
            <a:spLocks noGrp="1" noChangeArrowheads="1"/>
          </p:cNvSpPr>
          <p:nvPr>
            <p:ph type="title" idx="4294967295"/>
          </p:nvPr>
        </p:nvSpPr>
        <p:spPr/>
        <p:txBody>
          <a:bodyPr lIns="92075" tIns="46038" rIns="92075" bIns="46038"/>
          <a:lstStyle/>
          <a:p>
            <a:pPr algn="ctr" eaLnBrk="1" hangingPunct="1">
              <a:defRPr/>
            </a:pPr>
            <a:r>
              <a:rPr lang="en-US" dirty="0">
                <a:solidFill>
                  <a:schemeClr val="tx1"/>
                </a:solidFill>
                <a:effectLst>
                  <a:outerShdw blurRad="38100" dist="38100" dir="2700000" algn="tl">
                    <a:srgbClr val="C0C0C0"/>
                  </a:outerShdw>
                </a:effectLst>
              </a:rPr>
              <a:t>	</a:t>
            </a:r>
            <a:r>
              <a:rPr lang="en-US" dirty="0">
                <a:solidFill>
                  <a:schemeClr val="tx1"/>
                </a:solidFill>
              </a:rPr>
              <a:t>Questions to Ask…</a:t>
            </a:r>
          </a:p>
        </p:txBody>
      </p:sp>
      <p:sp>
        <p:nvSpPr>
          <p:cNvPr id="31748" name="Rectangle 3"/>
          <p:cNvSpPr>
            <a:spLocks noGrp="1" noChangeArrowheads="1"/>
          </p:cNvSpPr>
          <p:nvPr>
            <p:ph type="body" idx="4294967295"/>
          </p:nvPr>
        </p:nvSpPr>
        <p:spPr>
          <a:xfrm>
            <a:off x="685800" y="2057400"/>
            <a:ext cx="7162800" cy="3962400"/>
          </a:xfrm>
        </p:spPr>
        <p:txBody>
          <a:bodyPr lIns="92075" tIns="46038" rIns="92075" bIns="46038"/>
          <a:lstStyle/>
          <a:p>
            <a:pPr eaLnBrk="1" hangingPunct="1">
              <a:buSzPct val="110000"/>
              <a:buFont typeface="Arial" panose="020B0604020202020204" pitchFamily="34" charset="0"/>
              <a:buChar char="•"/>
            </a:pPr>
            <a:r>
              <a:rPr lang="en-US" altLang="en-US" sz="2800" dirty="0"/>
              <a:t>Can I afford this policy now, and in the future, if my income changes?</a:t>
            </a:r>
          </a:p>
          <a:p>
            <a:pPr eaLnBrk="1" hangingPunct="1">
              <a:buSzPct val="110000"/>
              <a:buFont typeface="Arial" panose="020B0604020202020204" pitchFamily="34" charset="0"/>
              <a:buChar char="•"/>
            </a:pPr>
            <a:r>
              <a:rPr lang="en-US" altLang="en-US" sz="2800" dirty="0"/>
              <a:t>Have I compared several policies?</a:t>
            </a:r>
          </a:p>
          <a:p>
            <a:pPr eaLnBrk="1" hangingPunct="1">
              <a:buSzPct val="110000"/>
              <a:buFont typeface="Arial" panose="020B0604020202020204" pitchFamily="34" charset="0"/>
              <a:buChar char="•"/>
            </a:pPr>
            <a:r>
              <a:rPr lang="en-US" altLang="en-US" sz="2800" dirty="0"/>
              <a:t>Have I researched companies?</a:t>
            </a:r>
          </a:p>
          <a:p>
            <a:pPr eaLnBrk="1" hangingPunct="1">
              <a:buSzPct val="110000"/>
              <a:buFont typeface="Arial" panose="020B0604020202020204" pitchFamily="34" charset="0"/>
              <a:buChar char="•"/>
            </a:pPr>
            <a:r>
              <a:rPr lang="en-US" altLang="en-US" sz="2800" dirty="0"/>
              <a:t>Who can file claims if I’m unable?</a:t>
            </a:r>
          </a:p>
          <a:p>
            <a:pPr eaLnBrk="1" hangingPunct="1">
              <a:buSzPct val="110000"/>
              <a:buFont typeface="Arial" panose="020B0604020202020204" pitchFamily="34" charset="0"/>
              <a:buChar char="•"/>
            </a:pPr>
            <a:r>
              <a:rPr lang="en-US" altLang="en-US" sz="2800" dirty="0"/>
              <a:t>Have I consulted someone else? Family?   HICAP?</a:t>
            </a:r>
          </a:p>
        </p:txBody>
      </p:sp>
      <p:pic>
        <p:nvPicPr>
          <p:cNvPr id="31749" name="Picture 8" descr="MC90044190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3813"/>
            <a:ext cx="1520825"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9" descr="MC90044193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0" y="2895600"/>
            <a:ext cx="1524000"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Line 4">
            <a:extLst>
              <a:ext uri="{FF2B5EF4-FFF2-40B4-BE49-F238E27FC236}">
                <a16:creationId xmlns:a16="http://schemas.microsoft.com/office/drawing/2014/main" id="{1C24C055-777D-F0AC-FA89-5182426920CC}"/>
              </a:ext>
            </a:extLst>
          </p:cNvPr>
          <p:cNvSpPr>
            <a:spLocks noChangeShapeType="1"/>
          </p:cNvSpPr>
          <p:nvPr/>
        </p:nvSpPr>
        <p:spPr bwMode="auto">
          <a:xfrm>
            <a:off x="228600" y="1295400"/>
            <a:ext cx="8686800" cy="0"/>
          </a:xfrm>
          <a:prstGeom prst="line">
            <a:avLst/>
          </a:prstGeom>
          <a:noFill/>
          <a:ln w="38100">
            <a:solidFill>
              <a:srgbClr val="008080"/>
            </a:solidFill>
            <a:round/>
            <a:headEnd/>
            <a:tailEnd/>
          </a:ln>
        </p:spPr>
        <p:txBody>
          <a:bodyPr/>
          <a:lstStyle/>
          <a:p>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A8064A0-B2C5-4285-BA3D-27550E5230C1}" type="slidenum">
              <a:rPr lang="en-US" altLang="en-US" smtClean="0">
                <a:latin typeface="Arial Black" pitchFamily="34" charset="0"/>
              </a:rPr>
              <a:pPr eaLnBrk="1" hangingPunct="1"/>
              <a:t>66</a:t>
            </a:fld>
            <a:endParaRPr lang="en-US" altLang="en-US">
              <a:latin typeface="Arial Black" pitchFamily="34" charset="0"/>
            </a:endParaRPr>
          </a:p>
        </p:txBody>
      </p:sp>
      <p:sp>
        <p:nvSpPr>
          <p:cNvPr id="32771" name="Rectangle 2"/>
          <p:cNvSpPr>
            <a:spLocks noGrp="1" noChangeArrowheads="1"/>
          </p:cNvSpPr>
          <p:nvPr>
            <p:ph type="title"/>
          </p:nvPr>
        </p:nvSpPr>
        <p:spPr/>
        <p:txBody>
          <a:bodyPr/>
          <a:lstStyle/>
          <a:p>
            <a:pPr algn="ctr" eaLnBrk="1" hangingPunct="1"/>
            <a:r>
              <a:rPr lang="en-US" altLang="en-US" dirty="0">
                <a:solidFill>
                  <a:schemeClr val="tx1"/>
                </a:solidFill>
              </a:rPr>
              <a:t>LTC Insurance Resources</a:t>
            </a:r>
          </a:p>
        </p:txBody>
      </p:sp>
      <p:sp>
        <p:nvSpPr>
          <p:cNvPr id="32772" name="Rectangle 3"/>
          <p:cNvSpPr>
            <a:spLocks noGrp="1" noChangeArrowheads="1"/>
          </p:cNvSpPr>
          <p:nvPr>
            <p:ph type="body" idx="1"/>
          </p:nvPr>
        </p:nvSpPr>
        <p:spPr>
          <a:xfrm>
            <a:off x="595313" y="1524000"/>
            <a:ext cx="8015287" cy="4724400"/>
          </a:xfrm>
        </p:spPr>
        <p:txBody>
          <a:bodyPr/>
          <a:lstStyle/>
          <a:p>
            <a:pPr eaLnBrk="1" hangingPunct="1">
              <a:lnSpc>
                <a:spcPct val="90000"/>
              </a:lnSpc>
              <a:buFont typeface="Wingdings" pitchFamily="2" charset="2"/>
              <a:buNone/>
            </a:pPr>
            <a:r>
              <a:rPr lang="en-US" altLang="en-US" sz="2000" b="1" dirty="0">
                <a:hlinkClick r:id="rId3"/>
              </a:rPr>
              <a:t>www.longtermcare.gov</a:t>
            </a:r>
            <a:r>
              <a:rPr lang="en-US" altLang="en-US" sz="2000" b="1" dirty="0"/>
              <a:t> </a:t>
            </a:r>
            <a:r>
              <a:rPr lang="en-US" altLang="en-US" sz="2000" b="1" dirty="0">
                <a:solidFill>
                  <a:srgbClr val="3366FF"/>
                </a:solidFill>
              </a:rPr>
              <a:t>(202) 619-0724</a:t>
            </a:r>
            <a:r>
              <a:rPr lang="en-US" altLang="en-US" sz="2000" b="1" dirty="0"/>
              <a:t>	</a:t>
            </a:r>
          </a:p>
          <a:p>
            <a:pPr eaLnBrk="1" hangingPunct="1">
              <a:lnSpc>
                <a:spcPct val="90000"/>
              </a:lnSpc>
              <a:buFont typeface="Wingdings" pitchFamily="2" charset="2"/>
              <a:buNone/>
            </a:pPr>
            <a:r>
              <a:rPr lang="en-US" altLang="en-US" sz="2000" dirty="0"/>
              <a:t>National Clearinghouse for Long Term Care Information</a:t>
            </a:r>
          </a:p>
          <a:p>
            <a:pPr eaLnBrk="1" hangingPunct="1">
              <a:lnSpc>
                <a:spcPct val="90000"/>
              </a:lnSpc>
              <a:buFont typeface="Wingdings" pitchFamily="2" charset="2"/>
              <a:buNone/>
            </a:pPr>
            <a:r>
              <a:rPr lang="en-US" altLang="en-US" sz="2000" b="1" dirty="0">
                <a:hlinkClick r:id="rId4"/>
              </a:rPr>
              <a:t>www.insurance.ca.gov</a:t>
            </a:r>
            <a:r>
              <a:rPr lang="en-US" altLang="en-US" sz="2000" b="1" dirty="0"/>
              <a:t> </a:t>
            </a:r>
            <a:r>
              <a:rPr lang="en-US" altLang="en-US" sz="2000" b="1" dirty="0">
                <a:solidFill>
                  <a:srgbClr val="3366FF"/>
                </a:solidFill>
              </a:rPr>
              <a:t>(800) 927-HELP (4357)</a:t>
            </a:r>
          </a:p>
          <a:p>
            <a:pPr eaLnBrk="1" hangingPunct="1">
              <a:lnSpc>
                <a:spcPct val="90000"/>
              </a:lnSpc>
              <a:buFont typeface="Wingdings" pitchFamily="2" charset="2"/>
              <a:buNone/>
            </a:pPr>
            <a:r>
              <a:rPr lang="en-US" altLang="en-US" sz="2000" dirty="0"/>
              <a:t>CA Department of Insurance Rate and History Guide</a:t>
            </a:r>
          </a:p>
          <a:p>
            <a:pPr eaLnBrk="1" hangingPunct="1">
              <a:lnSpc>
                <a:spcPct val="90000"/>
              </a:lnSpc>
              <a:buFont typeface="Wingdings" pitchFamily="2" charset="2"/>
              <a:buNone/>
            </a:pPr>
            <a:r>
              <a:rPr lang="en-US" altLang="en-US" sz="2000" b="1" dirty="0">
                <a:hlinkClick r:id="rId5"/>
              </a:rPr>
              <a:t>www.rureadyca.org</a:t>
            </a:r>
            <a:r>
              <a:rPr lang="en-US" altLang="en-US" sz="2000" b="1" dirty="0"/>
              <a:t> </a:t>
            </a:r>
            <a:r>
              <a:rPr lang="en-US" altLang="en-US" sz="2000" b="1" dirty="0">
                <a:solidFill>
                  <a:srgbClr val="3366FF"/>
                </a:solidFill>
              </a:rPr>
              <a:t>(916) 552-8990</a:t>
            </a:r>
          </a:p>
          <a:p>
            <a:pPr eaLnBrk="1" hangingPunct="1">
              <a:lnSpc>
                <a:spcPct val="90000"/>
              </a:lnSpc>
              <a:buFont typeface="Wingdings" pitchFamily="2" charset="2"/>
              <a:buNone/>
            </a:pPr>
            <a:r>
              <a:rPr lang="en-US" altLang="en-US" sz="2000" dirty="0"/>
              <a:t>California Partnership for Long Term Care</a:t>
            </a:r>
          </a:p>
          <a:p>
            <a:pPr eaLnBrk="1" hangingPunct="1">
              <a:lnSpc>
                <a:spcPct val="90000"/>
              </a:lnSpc>
              <a:buFont typeface="Wingdings" pitchFamily="2" charset="2"/>
              <a:buNone/>
            </a:pPr>
            <a:r>
              <a:rPr lang="en-US" altLang="en-US" sz="2000" b="1" dirty="0">
                <a:hlinkClick r:id="rId6"/>
              </a:rPr>
              <a:t>www.cahealthadvocates.org</a:t>
            </a:r>
            <a:r>
              <a:rPr lang="en-US" altLang="en-US" sz="2000" b="1" dirty="0"/>
              <a:t> </a:t>
            </a:r>
            <a:r>
              <a:rPr lang="en-US" altLang="en-US" sz="2000" b="1" dirty="0">
                <a:solidFill>
                  <a:srgbClr val="3366FF"/>
                </a:solidFill>
              </a:rPr>
              <a:t>(800) 434-0222 (HICAP)</a:t>
            </a:r>
          </a:p>
          <a:p>
            <a:pPr eaLnBrk="1" hangingPunct="1">
              <a:lnSpc>
                <a:spcPct val="90000"/>
              </a:lnSpc>
              <a:buFont typeface="Wingdings" pitchFamily="2" charset="2"/>
              <a:buNone/>
            </a:pPr>
            <a:r>
              <a:rPr lang="en-US" altLang="en-US" sz="2000" dirty="0"/>
              <a:t>Consumer Information on Long Term Care</a:t>
            </a:r>
          </a:p>
          <a:p>
            <a:pPr eaLnBrk="1" hangingPunct="1">
              <a:lnSpc>
                <a:spcPct val="90000"/>
              </a:lnSpc>
              <a:buFont typeface="Wingdings" pitchFamily="2" charset="2"/>
              <a:buNone/>
            </a:pPr>
            <a:r>
              <a:rPr lang="en-US" altLang="en-US" sz="2000" b="1" dirty="0">
                <a:hlinkClick r:id="rId7"/>
              </a:rPr>
              <a:t>www.canhr.org</a:t>
            </a:r>
            <a:r>
              <a:rPr lang="en-US" altLang="en-US" sz="2000" b="1" dirty="0"/>
              <a:t> </a:t>
            </a:r>
            <a:r>
              <a:rPr lang="en-US" altLang="en-US" sz="2000" b="1" dirty="0">
                <a:solidFill>
                  <a:srgbClr val="3366FF"/>
                </a:solidFill>
              </a:rPr>
              <a:t>(415) 974-5171 or (800) 474-1116</a:t>
            </a:r>
          </a:p>
          <a:p>
            <a:pPr eaLnBrk="1" hangingPunct="1">
              <a:lnSpc>
                <a:spcPct val="90000"/>
              </a:lnSpc>
              <a:buFont typeface="Wingdings" pitchFamily="2" charset="2"/>
              <a:buNone/>
            </a:pPr>
            <a:r>
              <a:rPr lang="en-US" altLang="en-US" sz="2000" dirty="0"/>
              <a:t>Consumer information on nursing homes, assisted living, </a:t>
            </a:r>
            <a:r>
              <a:rPr lang="en-US" altLang="en-US" sz="2000" dirty="0" err="1"/>
              <a:t>Medi</a:t>
            </a:r>
            <a:r>
              <a:rPr lang="en-US" altLang="en-US" sz="2000" dirty="0"/>
              <a:t>-Cal for LTC, and elder law attorney referrals</a:t>
            </a:r>
          </a:p>
          <a:p>
            <a:pPr eaLnBrk="1" hangingPunct="1">
              <a:lnSpc>
                <a:spcPct val="90000"/>
              </a:lnSpc>
              <a:buFont typeface="Wingdings" pitchFamily="2" charset="2"/>
              <a:buNone/>
            </a:pPr>
            <a:r>
              <a:rPr lang="en-US" altLang="en-US" sz="2000" b="1" dirty="0">
                <a:hlinkClick r:id="rId8"/>
              </a:rPr>
              <a:t>www.aging.ca.gov</a:t>
            </a:r>
            <a:r>
              <a:rPr lang="en-US" altLang="en-US" sz="2000" dirty="0"/>
              <a:t> </a:t>
            </a:r>
            <a:r>
              <a:rPr lang="en-US" altLang="en-US" sz="2000" b="1" dirty="0">
                <a:solidFill>
                  <a:schemeClr val="accent5">
                    <a:lumMod val="50000"/>
                  </a:schemeClr>
                </a:solidFill>
              </a:rPr>
              <a:t>(916-419-7500)</a:t>
            </a:r>
          </a:p>
          <a:p>
            <a:pPr eaLnBrk="1" hangingPunct="1">
              <a:lnSpc>
                <a:spcPct val="90000"/>
              </a:lnSpc>
              <a:buFont typeface="Wingdings" pitchFamily="2" charset="2"/>
              <a:buNone/>
            </a:pPr>
            <a:r>
              <a:rPr lang="en-US" altLang="en-US" sz="2000" dirty="0"/>
              <a:t>California Department of Aging; can order or download </a:t>
            </a:r>
            <a:r>
              <a:rPr lang="en-US" altLang="en-US" sz="2000" b="1" dirty="0">
                <a:solidFill>
                  <a:srgbClr val="C00000"/>
                </a:solidFill>
              </a:rPr>
              <a:t>Taking Care of Tomorrow - A Consumer’s Guide to Long Term Care</a:t>
            </a:r>
          </a:p>
          <a:p>
            <a:pPr eaLnBrk="1" hangingPunct="1">
              <a:lnSpc>
                <a:spcPct val="90000"/>
              </a:lnSpc>
              <a:buFont typeface="Wingdings" pitchFamily="2" charset="2"/>
              <a:buNone/>
            </a:pPr>
            <a:endParaRPr lang="en-US" altLang="en-US" sz="2400" dirty="0"/>
          </a:p>
        </p:txBody>
      </p:sp>
      <p:sp>
        <p:nvSpPr>
          <p:cNvPr id="2" name="Line 4">
            <a:extLst>
              <a:ext uri="{FF2B5EF4-FFF2-40B4-BE49-F238E27FC236}">
                <a16:creationId xmlns:a16="http://schemas.microsoft.com/office/drawing/2014/main" id="{24A50E05-5305-71F1-FEE2-A00D2AD27945}"/>
              </a:ext>
            </a:extLst>
          </p:cNvPr>
          <p:cNvSpPr>
            <a:spLocks noChangeShapeType="1"/>
          </p:cNvSpPr>
          <p:nvPr/>
        </p:nvSpPr>
        <p:spPr bwMode="auto">
          <a:xfrm>
            <a:off x="228600" y="1295400"/>
            <a:ext cx="8686800" cy="0"/>
          </a:xfrm>
          <a:prstGeom prst="line">
            <a:avLst/>
          </a:prstGeom>
          <a:noFill/>
          <a:ln w="38100">
            <a:solidFill>
              <a:srgbClr val="008080"/>
            </a:solidFill>
            <a:round/>
            <a:headEnd/>
            <a:tailEnd/>
          </a:ln>
        </p:spPr>
        <p:txBody>
          <a:bodyPr/>
          <a:lstStyle/>
          <a:p>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noChangeArrowheads="1"/>
          </p:cNvSpPr>
          <p:nvPr>
            <p:ph type="title"/>
          </p:nvPr>
        </p:nvSpPr>
        <p:spPr>
          <a:xfrm>
            <a:off x="457200" y="304800"/>
            <a:ext cx="8229600" cy="1143000"/>
          </a:xfrm>
        </p:spPr>
        <p:txBody>
          <a:bodyPr/>
          <a:lstStyle/>
          <a:p>
            <a:pPr eaLnBrk="1" hangingPunct="1"/>
            <a:r>
              <a:rPr lang="en-US" altLang="en-US" sz="4000" b="1" dirty="0">
                <a:solidFill>
                  <a:schemeClr val="accent2"/>
                </a:solidFill>
              </a:rPr>
              <a:t>For an Appointment</a:t>
            </a:r>
            <a:r>
              <a:rPr lang="en-US" altLang="en-US" sz="4000" dirty="0">
                <a:solidFill>
                  <a:schemeClr val="accent2"/>
                </a:solidFill>
              </a:rPr>
              <a:t> </a:t>
            </a:r>
          </a:p>
        </p:txBody>
      </p:sp>
      <p:sp>
        <p:nvSpPr>
          <p:cNvPr id="47107" name="Rectangle 3"/>
          <p:cNvSpPr>
            <a:spLocks noGrp="1" noChangeArrowheads="1"/>
          </p:cNvSpPr>
          <p:nvPr>
            <p:ph type="body" idx="1"/>
          </p:nvPr>
        </p:nvSpPr>
        <p:spPr>
          <a:xfrm>
            <a:off x="457201" y="1534296"/>
            <a:ext cx="8229599" cy="1757692"/>
          </a:xfrm>
        </p:spPr>
        <p:txBody>
          <a:bodyPr/>
          <a:lstStyle/>
          <a:p>
            <a:pPr marL="0" indent="0" algn="ctr" eaLnBrk="1" hangingPunct="1">
              <a:buFontTx/>
              <a:buNone/>
              <a:defRPr/>
            </a:pPr>
            <a:r>
              <a:rPr lang="en-US" altLang="en-US" sz="2800" dirty="0"/>
              <a:t>with a HICAP Counselor in your area, call </a:t>
            </a:r>
          </a:p>
          <a:p>
            <a:pPr marL="0" indent="0" algn="ctr" eaLnBrk="1" hangingPunct="1">
              <a:buFontTx/>
              <a:buNone/>
              <a:defRPr/>
            </a:pPr>
            <a:r>
              <a:rPr lang="en-US" altLang="en-US" sz="2800" b="1" dirty="0"/>
              <a:t>(510) 839-0393 </a:t>
            </a:r>
            <a:r>
              <a:rPr lang="en-US" altLang="en-US" sz="2800" dirty="0"/>
              <a:t>or statewide </a:t>
            </a:r>
            <a:r>
              <a:rPr lang="en-US" altLang="en-US" sz="2800" b="1" dirty="0"/>
              <a:t>(800) 434-0222</a:t>
            </a:r>
          </a:p>
          <a:p>
            <a:pPr algn="ctr" eaLnBrk="1" hangingPunct="1">
              <a:buFontTx/>
              <a:buNone/>
              <a:defRPr/>
            </a:pPr>
            <a:r>
              <a:rPr lang="en-US" altLang="en-US" sz="2800" dirty="0">
                <a:hlinkClick r:id="rId3"/>
              </a:rPr>
              <a:t>www.lashicap.org</a:t>
            </a:r>
            <a:r>
              <a:rPr lang="en-US" altLang="en-US" sz="2800" dirty="0"/>
              <a:t> </a:t>
            </a:r>
          </a:p>
        </p:txBody>
      </p:sp>
      <p:sp>
        <p:nvSpPr>
          <p:cNvPr id="113667" name="Line 4"/>
          <p:cNvSpPr>
            <a:spLocks noChangeShapeType="1"/>
          </p:cNvSpPr>
          <p:nvPr/>
        </p:nvSpPr>
        <p:spPr bwMode="auto">
          <a:xfrm>
            <a:off x="228600" y="1295400"/>
            <a:ext cx="8686800" cy="0"/>
          </a:xfrm>
          <a:prstGeom prst="line">
            <a:avLst/>
          </a:prstGeom>
          <a:noFill/>
          <a:ln w="38100">
            <a:solidFill>
              <a:srgbClr val="008080"/>
            </a:solidFill>
            <a:round/>
            <a:headEnd/>
            <a:tailEnd/>
          </a:ln>
        </p:spPr>
        <p:txBody>
          <a:bodyPr/>
          <a:lstStyle/>
          <a:p>
            <a:endParaRPr lang="en-US"/>
          </a:p>
        </p:txBody>
      </p:sp>
      <p:pic>
        <p:nvPicPr>
          <p:cNvPr id="113668" name="Picture 5" descr="MP900400353[1]"/>
          <p:cNvPicPr>
            <a:picLocks noChangeAspect="1" noChangeArrowheads="1"/>
          </p:cNvPicPr>
          <p:nvPr/>
        </p:nvPicPr>
        <p:blipFill>
          <a:blip r:embed="rId4"/>
          <a:srcRect/>
          <a:stretch>
            <a:fillRect/>
          </a:stretch>
        </p:blipFill>
        <p:spPr bwMode="auto">
          <a:xfrm>
            <a:off x="228600" y="3438426"/>
            <a:ext cx="3206331" cy="3114774"/>
          </a:xfrm>
          <a:prstGeom prst="rect">
            <a:avLst/>
          </a:prstGeom>
          <a:noFill/>
          <a:ln w="9525">
            <a:noFill/>
            <a:miter lim="800000"/>
            <a:headEnd/>
            <a:tailEnd/>
          </a:ln>
        </p:spPr>
      </p:pic>
      <p:sp>
        <p:nvSpPr>
          <p:cNvPr id="2" name="TextBox 1">
            <a:extLst>
              <a:ext uri="{FF2B5EF4-FFF2-40B4-BE49-F238E27FC236}">
                <a16:creationId xmlns:a16="http://schemas.microsoft.com/office/drawing/2014/main" id="{CEBF0EB2-ED22-4DEA-A426-A2717D8B237F}"/>
              </a:ext>
            </a:extLst>
          </p:cNvPr>
          <p:cNvSpPr txBox="1"/>
          <p:nvPr/>
        </p:nvSpPr>
        <p:spPr>
          <a:xfrm>
            <a:off x="3434931" y="3564652"/>
            <a:ext cx="5480469" cy="2862322"/>
          </a:xfrm>
          <a:prstGeom prst="rect">
            <a:avLst/>
          </a:prstGeom>
          <a:noFill/>
        </p:spPr>
        <p:txBody>
          <a:bodyPr wrap="square" rtlCol="0">
            <a:spAutoFit/>
          </a:bodyPr>
          <a:lstStyle/>
          <a:p>
            <a:r>
              <a:rPr lang="en-US" sz="2000" dirty="0">
                <a:latin typeface="+mn-lt"/>
              </a:rPr>
              <a:t>Are you looking for rewarding volunteer opportunities? Call our office or visit our website for more information about how you can become a Medicare counselor with HICAP.</a:t>
            </a:r>
          </a:p>
          <a:p>
            <a:endParaRPr lang="en-US" sz="2000" dirty="0">
              <a:latin typeface="+mn-lt"/>
            </a:endParaRPr>
          </a:p>
          <a:p>
            <a:r>
              <a:rPr lang="en-US" sz="2000" dirty="0">
                <a:latin typeface="+mn-lt"/>
              </a:rPr>
              <a:t>If you would like us to present this information to a group or organization you know, call our office and ask for the community education department or speak to us before you leave.</a:t>
            </a:r>
          </a:p>
        </p:txBody>
      </p:sp>
      <p:sp>
        <p:nvSpPr>
          <p:cNvPr id="3" name="Slide Number Placeholder 2">
            <a:extLst>
              <a:ext uri="{FF2B5EF4-FFF2-40B4-BE49-F238E27FC236}">
                <a16:creationId xmlns:a16="http://schemas.microsoft.com/office/drawing/2014/main" id="{A20A7D9F-41B1-4A9B-ACEC-4E668827E498}"/>
              </a:ext>
            </a:extLst>
          </p:cNvPr>
          <p:cNvSpPr>
            <a:spLocks noGrp="1"/>
          </p:cNvSpPr>
          <p:nvPr>
            <p:ph type="sldNum" sz="quarter" idx="12"/>
          </p:nvPr>
        </p:nvSpPr>
        <p:spPr>
          <a:xfrm>
            <a:off x="8581105" y="6473825"/>
            <a:ext cx="334295" cy="307975"/>
          </a:xfrm>
        </p:spPr>
        <p:txBody>
          <a:bodyPr/>
          <a:lstStyle/>
          <a:p>
            <a:pPr>
              <a:defRPr/>
            </a:pPr>
            <a:fld id="{9A2081BC-7D70-45BF-97AF-F346EB39F6EA}" type="slidenum">
              <a:rPr lang="en-US" sz="1000" smtClean="0"/>
              <a:pPr>
                <a:defRPr/>
              </a:pPr>
              <a:t>67</a:t>
            </a:fld>
            <a:endParaRPr lang="en-US" sz="1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457200" y="304800"/>
            <a:ext cx="8229600" cy="1143000"/>
          </a:xfrm>
        </p:spPr>
        <p:txBody>
          <a:bodyPr/>
          <a:lstStyle/>
          <a:p>
            <a:pPr eaLnBrk="1" hangingPunct="1"/>
            <a:r>
              <a:rPr lang="en-US" altLang="en-US" sz="4000" b="1" dirty="0">
                <a:solidFill>
                  <a:schemeClr val="accent2"/>
                </a:solidFill>
              </a:rPr>
              <a:t>Medicare Coverage</a:t>
            </a:r>
            <a:r>
              <a:rPr lang="en-US" altLang="en-US" sz="4000" dirty="0">
                <a:solidFill>
                  <a:schemeClr val="accent2"/>
                </a:solidFill>
              </a:rPr>
              <a:t> </a:t>
            </a:r>
          </a:p>
        </p:txBody>
      </p:sp>
      <p:sp>
        <p:nvSpPr>
          <p:cNvPr id="30722" name="Rectangle 3"/>
          <p:cNvSpPr>
            <a:spLocks noGrp="1" noChangeArrowheads="1"/>
          </p:cNvSpPr>
          <p:nvPr>
            <p:ph type="body" idx="1"/>
          </p:nvPr>
        </p:nvSpPr>
        <p:spPr>
          <a:xfrm>
            <a:off x="838200" y="1600200"/>
            <a:ext cx="7620000" cy="2605882"/>
          </a:xfrm>
        </p:spPr>
        <p:txBody>
          <a:bodyPr/>
          <a:lstStyle/>
          <a:p>
            <a:pPr eaLnBrk="1" hangingPunct="1">
              <a:lnSpc>
                <a:spcPct val="120000"/>
              </a:lnSpc>
            </a:pPr>
            <a:r>
              <a:rPr lang="en-US" altLang="en-US" b="1" dirty="0">
                <a:latin typeface="Arial" panose="020B0604020202020204" pitchFamily="34" charset="0"/>
                <a:cs typeface="Arial" panose="020B0604020202020204" pitchFamily="34" charset="0"/>
              </a:rPr>
              <a:t>Part A</a:t>
            </a:r>
            <a:r>
              <a:rPr lang="en-US" altLang="en-US" dirty="0">
                <a:latin typeface="Arial" panose="020B0604020202020204" pitchFamily="34" charset="0"/>
                <a:cs typeface="Arial" panose="020B0604020202020204" pitchFamily="34" charset="0"/>
              </a:rPr>
              <a:t> = Hospital Insurance</a:t>
            </a:r>
          </a:p>
          <a:p>
            <a:pPr eaLnBrk="1" hangingPunct="1">
              <a:lnSpc>
                <a:spcPct val="120000"/>
              </a:lnSpc>
            </a:pPr>
            <a:r>
              <a:rPr lang="en-US" altLang="en-US" b="1" dirty="0">
                <a:latin typeface="Arial" panose="020B0604020202020204" pitchFamily="34" charset="0"/>
                <a:cs typeface="Arial" panose="020B0604020202020204" pitchFamily="34" charset="0"/>
              </a:rPr>
              <a:t>Part B</a:t>
            </a:r>
            <a:r>
              <a:rPr lang="en-US" altLang="en-US" dirty="0">
                <a:latin typeface="Arial" panose="020B0604020202020204" pitchFamily="34" charset="0"/>
                <a:cs typeface="Arial" panose="020B0604020202020204" pitchFamily="34" charset="0"/>
              </a:rPr>
              <a:t> = Medical Insurance</a:t>
            </a:r>
          </a:p>
          <a:p>
            <a:pPr eaLnBrk="1" hangingPunct="1">
              <a:lnSpc>
                <a:spcPct val="120000"/>
              </a:lnSpc>
              <a:tabLst>
                <a:tab pos="2173288" algn="l"/>
              </a:tabLst>
            </a:pPr>
            <a:r>
              <a:rPr lang="en-US" altLang="en-US" b="1" dirty="0">
                <a:latin typeface="Arial" panose="020B0604020202020204" pitchFamily="34" charset="0"/>
                <a:cs typeface="Arial" panose="020B0604020202020204" pitchFamily="34" charset="0"/>
              </a:rPr>
              <a:t>Part C</a:t>
            </a:r>
            <a:r>
              <a:rPr lang="en-US" altLang="en-US" dirty="0">
                <a:latin typeface="Arial" panose="020B0604020202020204" pitchFamily="34" charset="0"/>
                <a:cs typeface="Arial" panose="020B0604020202020204" pitchFamily="34" charset="0"/>
              </a:rPr>
              <a:t> = Medicare Advantage Plans</a:t>
            </a:r>
          </a:p>
          <a:p>
            <a:pPr eaLnBrk="1" hangingPunct="1">
              <a:lnSpc>
                <a:spcPct val="120000"/>
              </a:lnSpc>
            </a:pPr>
            <a:r>
              <a:rPr lang="en-US" altLang="en-US" b="1" dirty="0">
                <a:latin typeface="Arial" panose="020B0604020202020204" pitchFamily="34" charset="0"/>
                <a:cs typeface="Arial" panose="020B0604020202020204" pitchFamily="34" charset="0"/>
              </a:rPr>
              <a:t>Part D</a:t>
            </a:r>
            <a:r>
              <a:rPr lang="en-US" altLang="en-US" dirty="0">
                <a:latin typeface="Arial" panose="020B0604020202020204" pitchFamily="34" charset="0"/>
                <a:cs typeface="Arial" panose="020B0604020202020204" pitchFamily="34" charset="0"/>
              </a:rPr>
              <a:t> = Prescription Drug  Plans </a:t>
            </a:r>
          </a:p>
        </p:txBody>
      </p:sp>
      <p:sp>
        <p:nvSpPr>
          <p:cNvPr id="30723" name="Line 4"/>
          <p:cNvSpPr>
            <a:spLocks noChangeShapeType="1"/>
          </p:cNvSpPr>
          <p:nvPr/>
        </p:nvSpPr>
        <p:spPr bwMode="auto">
          <a:xfrm>
            <a:off x="228600" y="1295400"/>
            <a:ext cx="8686800" cy="0"/>
          </a:xfrm>
          <a:prstGeom prst="line">
            <a:avLst/>
          </a:prstGeom>
          <a:noFill/>
          <a:ln w="38100">
            <a:solidFill>
              <a:srgbClr val="008080"/>
            </a:solidFill>
            <a:round/>
            <a:headEnd/>
            <a:tailEnd/>
          </a:ln>
        </p:spPr>
        <p:txBody>
          <a:bodyPr/>
          <a:lstStyle/>
          <a:p>
            <a:endParaRPr lang="en-US"/>
          </a:p>
        </p:txBody>
      </p:sp>
      <p:pic>
        <p:nvPicPr>
          <p:cNvPr id="3" name="Picture 2" descr="A close up of food&#10;&#10;Description generated with very high confidence">
            <a:extLst>
              <a:ext uri="{FF2B5EF4-FFF2-40B4-BE49-F238E27FC236}">
                <a16:creationId xmlns:a16="http://schemas.microsoft.com/office/drawing/2014/main" id="{30BBA73C-46E1-4C5D-903D-6EF4768672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1800" y="4529328"/>
            <a:ext cx="3048000" cy="2023872"/>
          </a:xfrm>
          <a:prstGeom prst="rect">
            <a:avLst/>
          </a:prstGeom>
        </p:spPr>
      </p:pic>
      <p:sp>
        <p:nvSpPr>
          <p:cNvPr id="2" name="Slide Number Placeholder 1">
            <a:extLst>
              <a:ext uri="{FF2B5EF4-FFF2-40B4-BE49-F238E27FC236}">
                <a16:creationId xmlns:a16="http://schemas.microsoft.com/office/drawing/2014/main" id="{3F4BE8AB-73B4-45D0-B841-243EB6C14CE1}"/>
              </a:ext>
            </a:extLst>
          </p:cNvPr>
          <p:cNvSpPr>
            <a:spLocks noGrp="1"/>
          </p:cNvSpPr>
          <p:nvPr>
            <p:ph type="sldNum" sz="quarter" idx="12"/>
          </p:nvPr>
        </p:nvSpPr>
        <p:spPr>
          <a:xfrm>
            <a:off x="8686800" y="6473825"/>
            <a:ext cx="228600" cy="307975"/>
          </a:xfrm>
        </p:spPr>
        <p:txBody>
          <a:bodyPr/>
          <a:lstStyle/>
          <a:p>
            <a:pPr>
              <a:defRPr/>
            </a:pPr>
            <a:fld id="{9A2081BC-7D70-45BF-97AF-F346EB39F6EA}" type="slidenum">
              <a:rPr lang="en-US" sz="1000" smtClean="0"/>
              <a:pPr>
                <a:defRPr/>
              </a:pPr>
              <a:t>7</a:t>
            </a:fld>
            <a:endParaRPr lang="en-US" sz="1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457200" y="304800"/>
            <a:ext cx="8229600" cy="1143000"/>
          </a:xfrm>
        </p:spPr>
        <p:txBody>
          <a:bodyPr/>
          <a:lstStyle/>
          <a:p>
            <a:pPr eaLnBrk="1" hangingPunct="1"/>
            <a:r>
              <a:rPr lang="en-US" altLang="en-US" b="1" dirty="0">
                <a:solidFill>
                  <a:srgbClr val="333399"/>
                </a:solidFill>
              </a:rPr>
              <a:t>Medicare</a:t>
            </a:r>
            <a:r>
              <a:rPr lang="en-US" altLang="en-US" b="1" dirty="0">
                <a:solidFill>
                  <a:schemeClr val="accent2"/>
                </a:solidFill>
              </a:rPr>
              <a:t> Part A Costs </a:t>
            </a:r>
            <a:endParaRPr lang="en-US" altLang="en-US" dirty="0">
              <a:solidFill>
                <a:schemeClr val="accent2"/>
              </a:solidFill>
            </a:endParaRPr>
          </a:p>
        </p:txBody>
      </p:sp>
      <p:sp>
        <p:nvSpPr>
          <p:cNvPr id="32770" name="Rectangle 3"/>
          <p:cNvSpPr>
            <a:spLocks noGrp="1" noChangeArrowheads="1"/>
          </p:cNvSpPr>
          <p:nvPr>
            <p:ph type="body" idx="1"/>
          </p:nvPr>
        </p:nvSpPr>
        <p:spPr>
          <a:xfrm>
            <a:off x="381000" y="1676400"/>
            <a:ext cx="8229600" cy="4525963"/>
          </a:xfrm>
        </p:spPr>
        <p:txBody>
          <a:bodyPr/>
          <a:lstStyle/>
          <a:p>
            <a:pPr eaLnBrk="1" hangingPunct="1"/>
            <a:r>
              <a:rPr lang="en-US" altLang="en-US" sz="2800" b="1" dirty="0">
                <a:solidFill>
                  <a:schemeClr val="accent2"/>
                </a:solidFill>
              </a:rPr>
              <a:t>Free</a:t>
            </a:r>
            <a:r>
              <a:rPr lang="en-US" altLang="en-US" sz="2800" b="1" dirty="0"/>
              <a:t> </a:t>
            </a:r>
            <a:r>
              <a:rPr lang="en-US" altLang="en-US" sz="2800" dirty="0"/>
              <a:t>if eligible for Social Security benefits</a:t>
            </a:r>
            <a:r>
              <a:rPr lang="en-US" altLang="en-US" dirty="0"/>
              <a:t>:</a:t>
            </a:r>
          </a:p>
          <a:p>
            <a:pPr lvl="1" eaLnBrk="1" hangingPunct="1"/>
            <a:r>
              <a:rPr lang="en-US" altLang="en-US" sz="2400" dirty="0"/>
              <a:t>With 40 quarters (10 years) or more of work </a:t>
            </a:r>
          </a:p>
          <a:p>
            <a:pPr lvl="1" eaLnBrk="1" hangingPunct="1"/>
            <a:r>
              <a:rPr lang="en-US" altLang="en-US" sz="2400" dirty="0"/>
              <a:t>Through spouse or former spouse (previous marriage of 10 years or more) </a:t>
            </a:r>
          </a:p>
          <a:p>
            <a:pPr lvl="1" eaLnBrk="1" hangingPunct="1">
              <a:buFontTx/>
              <a:buNone/>
            </a:pPr>
            <a:endParaRPr lang="en-US" altLang="en-US" dirty="0"/>
          </a:p>
          <a:p>
            <a:pPr eaLnBrk="1" hangingPunct="1"/>
            <a:r>
              <a:rPr lang="en-US" altLang="en-US" sz="2800" dirty="0"/>
              <a:t>If not automatically eligible, premium is:</a:t>
            </a:r>
            <a:endParaRPr lang="en-US" altLang="en-US" sz="2800" b="1" dirty="0">
              <a:solidFill>
                <a:srgbClr val="FF0000"/>
              </a:solidFill>
            </a:endParaRPr>
          </a:p>
          <a:p>
            <a:pPr lvl="1" eaLnBrk="1" hangingPunct="1"/>
            <a:r>
              <a:rPr lang="en-US" altLang="en-US" sz="2400" b="1" dirty="0">
                <a:solidFill>
                  <a:schemeClr val="accent2"/>
                </a:solidFill>
              </a:rPr>
              <a:t>$278/month</a:t>
            </a:r>
            <a:r>
              <a:rPr lang="en-US" altLang="en-US" sz="2400" b="1" dirty="0"/>
              <a:t> </a:t>
            </a:r>
            <a:r>
              <a:rPr lang="en-US" altLang="en-US" sz="2400" dirty="0"/>
              <a:t>with 30-39 quarters</a:t>
            </a:r>
          </a:p>
          <a:p>
            <a:pPr lvl="1" eaLnBrk="1" hangingPunct="1"/>
            <a:r>
              <a:rPr lang="en-US" altLang="en-US" sz="2400" b="1" dirty="0">
                <a:solidFill>
                  <a:schemeClr val="accent2"/>
                </a:solidFill>
              </a:rPr>
              <a:t>$506/month</a:t>
            </a:r>
            <a:r>
              <a:rPr lang="en-US" altLang="en-US" sz="2400" b="1" dirty="0"/>
              <a:t> </a:t>
            </a:r>
            <a:r>
              <a:rPr lang="en-US" altLang="en-US" sz="2400" dirty="0"/>
              <a:t>with 29 or fewer quarters </a:t>
            </a:r>
          </a:p>
          <a:p>
            <a:pPr lvl="1" eaLnBrk="1" hangingPunct="1">
              <a:buFontTx/>
              <a:buNone/>
            </a:pPr>
            <a:endParaRPr lang="en-US" altLang="en-US" sz="2400" dirty="0">
              <a:latin typeface="Bookman Old Style" pitchFamily="18" charset="0"/>
            </a:endParaRPr>
          </a:p>
        </p:txBody>
      </p:sp>
      <p:sp>
        <p:nvSpPr>
          <p:cNvPr id="32771" name="Line 4"/>
          <p:cNvSpPr>
            <a:spLocks noChangeShapeType="1"/>
          </p:cNvSpPr>
          <p:nvPr/>
        </p:nvSpPr>
        <p:spPr bwMode="auto">
          <a:xfrm>
            <a:off x="228600" y="1295400"/>
            <a:ext cx="8686800" cy="0"/>
          </a:xfrm>
          <a:prstGeom prst="line">
            <a:avLst/>
          </a:prstGeom>
          <a:noFill/>
          <a:ln w="38100">
            <a:solidFill>
              <a:srgbClr val="008080"/>
            </a:solidFill>
            <a:round/>
            <a:headEnd/>
            <a:tailEnd/>
          </a:ln>
        </p:spPr>
        <p:txBody>
          <a:bodyPr/>
          <a:lstStyle/>
          <a:p>
            <a:endParaRPr lang="en-US"/>
          </a:p>
        </p:txBody>
      </p:sp>
      <p:sp>
        <p:nvSpPr>
          <p:cNvPr id="2" name="Slide Number Placeholder 1">
            <a:extLst>
              <a:ext uri="{FF2B5EF4-FFF2-40B4-BE49-F238E27FC236}">
                <a16:creationId xmlns:a16="http://schemas.microsoft.com/office/drawing/2014/main" id="{8CE53479-05BD-414E-AB57-27D34E88A69E}"/>
              </a:ext>
            </a:extLst>
          </p:cNvPr>
          <p:cNvSpPr>
            <a:spLocks noGrp="1"/>
          </p:cNvSpPr>
          <p:nvPr>
            <p:ph type="sldNum" sz="quarter" idx="12"/>
          </p:nvPr>
        </p:nvSpPr>
        <p:spPr>
          <a:xfrm>
            <a:off x="8686800" y="6473825"/>
            <a:ext cx="228600" cy="307975"/>
          </a:xfrm>
        </p:spPr>
        <p:txBody>
          <a:bodyPr/>
          <a:lstStyle/>
          <a:p>
            <a:pPr>
              <a:defRPr/>
            </a:pPr>
            <a:fld id="{9A2081BC-7D70-45BF-97AF-F346EB39F6EA}" type="slidenum">
              <a:rPr lang="en-US" sz="1000" smtClean="0"/>
              <a:pPr>
                <a:defRPr/>
              </a:pPr>
              <a:t>8</a:t>
            </a:fld>
            <a:endParaRPr lang="en-US" sz="1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457200" y="304800"/>
            <a:ext cx="8229600" cy="1143000"/>
          </a:xfrm>
        </p:spPr>
        <p:txBody>
          <a:bodyPr/>
          <a:lstStyle/>
          <a:p>
            <a:pPr eaLnBrk="1" hangingPunct="1"/>
            <a:r>
              <a:rPr lang="en-US" altLang="en-US" sz="4000" b="1" dirty="0">
                <a:solidFill>
                  <a:schemeClr val="accent2"/>
                </a:solidFill>
              </a:rPr>
              <a:t>Medicare Part A Covers</a:t>
            </a:r>
            <a:endParaRPr lang="en-US" altLang="en-US" sz="4000" b="1" dirty="0">
              <a:solidFill>
                <a:srgbClr val="FF0000"/>
              </a:solidFill>
            </a:endParaRPr>
          </a:p>
        </p:txBody>
      </p:sp>
      <p:sp>
        <p:nvSpPr>
          <p:cNvPr id="34818" name="Rectangle 3"/>
          <p:cNvSpPr>
            <a:spLocks noGrp="1" noChangeArrowheads="1"/>
          </p:cNvSpPr>
          <p:nvPr>
            <p:ph type="body" idx="1"/>
          </p:nvPr>
        </p:nvSpPr>
        <p:spPr>
          <a:xfrm>
            <a:off x="457200" y="1622748"/>
            <a:ext cx="8229600" cy="4587551"/>
          </a:xfrm>
        </p:spPr>
        <p:txBody>
          <a:bodyPr/>
          <a:lstStyle/>
          <a:p>
            <a:pPr eaLnBrk="1" hangingPunct="1"/>
            <a:r>
              <a:rPr lang="en-US" altLang="en-US" sz="2800" dirty="0"/>
              <a:t>Inpatient Hospital Care</a:t>
            </a:r>
          </a:p>
          <a:p>
            <a:pPr lvl="1" eaLnBrk="1" hangingPunct="1"/>
            <a:r>
              <a:rPr lang="en-US" altLang="en-US" sz="2400" dirty="0"/>
              <a:t>Deductible: </a:t>
            </a:r>
            <a:r>
              <a:rPr lang="en-US" altLang="en-US" sz="2400" dirty="0">
                <a:solidFill>
                  <a:schemeClr val="accent2"/>
                </a:solidFill>
              </a:rPr>
              <a:t>$1,600 per benefit period</a:t>
            </a:r>
            <a:r>
              <a:rPr lang="en-US" altLang="en-US" dirty="0">
                <a:solidFill>
                  <a:schemeClr val="accent2"/>
                </a:solidFill>
              </a:rPr>
              <a:t> </a:t>
            </a:r>
          </a:p>
          <a:p>
            <a:pPr eaLnBrk="1" hangingPunct="1"/>
            <a:r>
              <a:rPr lang="en-US" altLang="en-US" sz="2800" dirty="0"/>
              <a:t>Skilled Nursing</a:t>
            </a:r>
          </a:p>
          <a:p>
            <a:pPr lvl="1" eaLnBrk="1" hangingPunct="1"/>
            <a:r>
              <a:rPr lang="en-US" altLang="en-US" sz="2400" dirty="0"/>
              <a:t>Days 1-20: </a:t>
            </a:r>
            <a:r>
              <a:rPr lang="en-US" altLang="en-US" sz="2400" dirty="0">
                <a:solidFill>
                  <a:schemeClr val="accent2"/>
                </a:solidFill>
              </a:rPr>
              <a:t>$0 co-pay</a:t>
            </a:r>
            <a:endParaRPr lang="en-US" altLang="en-US" sz="2400" dirty="0"/>
          </a:p>
          <a:p>
            <a:pPr lvl="1" eaLnBrk="1" hangingPunct="1"/>
            <a:r>
              <a:rPr lang="en-US" altLang="en-US" sz="2400" dirty="0"/>
              <a:t>Days 21-100: </a:t>
            </a:r>
            <a:r>
              <a:rPr lang="en-US" altLang="en-US" sz="2400" dirty="0">
                <a:solidFill>
                  <a:schemeClr val="accent2"/>
                </a:solidFill>
              </a:rPr>
              <a:t>$200/day</a:t>
            </a:r>
            <a:r>
              <a:rPr lang="en-US" altLang="en-US" dirty="0">
                <a:solidFill>
                  <a:schemeClr val="accent2"/>
                </a:solidFill>
              </a:rPr>
              <a:t> </a:t>
            </a:r>
          </a:p>
          <a:p>
            <a:pPr eaLnBrk="1" hangingPunct="1"/>
            <a:r>
              <a:rPr lang="en-US" altLang="en-US" sz="2800" dirty="0"/>
              <a:t>Home Health Care</a:t>
            </a:r>
          </a:p>
          <a:p>
            <a:pPr lvl="1" eaLnBrk="1" hangingPunct="1"/>
            <a:r>
              <a:rPr lang="en-US" altLang="en-US" sz="2400" dirty="0"/>
              <a:t>Intermittent skilled care prescribed by</a:t>
            </a:r>
            <a:r>
              <a:rPr lang="en-US" altLang="en-US" dirty="0"/>
              <a:t> </a:t>
            </a:r>
            <a:r>
              <a:rPr lang="en-US" altLang="en-US" sz="2400" dirty="0"/>
              <a:t>doctor</a:t>
            </a:r>
            <a:endParaRPr lang="en-US" altLang="en-US" dirty="0"/>
          </a:p>
          <a:p>
            <a:pPr eaLnBrk="1" hangingPunct="1"/>
            <a:r>
              <a:rPr lang="en-US" altLang="en-US" sz="2800" dirty="0"/>
              <a:t>Hospice </a:t>
            </a:r>
          </a:p>
          <a:p>
            <a:pPr lvl="1" eaLnBrk="1" hangingPunct="1"/>
            <a:r>
              <a:rPr lang="en-US" altLang="en-US" sz="2400" dirty="0"/>
              <a:t>Pain management program for terminally ill </a:t>
            </a:r>
          </a:p>
        </p:txBody>
      </p:sp>
      <p:sp>
        <p:nvSpPr>
          <p:cNvPr id="34819" name="Line 4"/>
          <p:cNvSpPr>
            <a:spLocks noChangeShapeType="1"/>
          </p:cNvSpPr>
          <p:nvPr/>
        </p:nvSpPr>
        <p:spPr bwMode="auto">
          <a:xfrm>
            <a:off x="228600" y="1295400"/>
            <a:ext cx="8686800" cy="0"/>
          </a:xfrm>
          <a:prstGeom prst="line">
            <a:avLst/>
          </a:prstGeom>
          <a:noFill/>
          <a:ln w="38100">
            <a:solidFill>
              <a:srgbClr val="008080"/>
            </a:solidFill>
            <a:round/>
            <a:headEnd/>
            <a:tailEnd/>
          </a:ln>
        </p:spPr>
        <p:txBody>
          <a:bodyPr/>
          <a:lstStyle/>
          <a:p>
            <a:endParaRPr lang="en-US"/>
          </a:p>
        </p:txBody>
      </p:sp>
      <p:pic>
        <p:nvPicPr>
          <p:cNvPr id="34820" name="Picture 5" descr="MP900314367[1]"/>
          <p:cNvPicPr>
            <a:picLocks noChangeAspect="1" noChangeArrowheads="1"/>
          </p:cNvPicPr>
          <p:nvPr/>
        </p:nvPicPr>
        <p:blipFill>
          <a:blip r:embed="rId3"/>
          <a:srcRect/>
          <a:stretch>
            <a:fillRect/>
          </a:stretch>
        </p:blipFill>
        <p:spPr bwMode="auto">
          <a:xfrm>
            <a:off x="6629400" y="1648688"/>
            <a:ext cx="1584325" cy="2133600"/>
          </a:xfrm>
          <a:prstGeom prst="rect">
            <a:avLst/>
          </a:prstGeom>
          <a:noFill/>
          <a:ln w="9525">
            <a:noFill/>
            <a:miter lim="800000"/>
            <a:headEnd/>
            <a:tailEnd/>
          </a:ln>
        </p:spPr>
      </p:pic>
      <p:sp>
        <p:nvSpPr>
          <p:cNvPr id="2" name="Slide Number Placeholder 1">
            <a:extLst>
              <a:ext uri="{FF2B5EF4-FFF2-40B4-BE49-F238E27FC236}">
                <a16:creationId xmlns:a16="http://schemas.microsoft.com/office/drawing/2014/main" id="{A1A412DB-EB3A-4712-A8EF-6BE4A3C3BE75}"/>
              </a:ext>
            </a:extLst>
          </p:cNvPr>
          <p:cNvSpPr>
            <a:spLocks noGrp="1"/>
          </p:cNvSpPr>
          <p:nvPr>
            <p:ph type="sldNum" sz="quarter" idx="12"/>
          </p:nvPr>
        </p:nvSpPr>
        <p:spPr>
          <a:xfrm>
            <a:off x="8626475" y="6473825"/>
            <a:ext cx="365125" cy="307975"/>
          </a:xfrm>
        </p:spPr>
        <p:txBody>
          <a:bodyPr/>
          <a:lstStyle/>
          <a:p>
            <a:pPr>
              <a:defRPr/>
            </a:pPr>
            <a:fld id="{9A2081BC-7D70-45BF-97AF-F346EB39F6EA}" type="slidenum">
              <a:rPr lang="en-US" sz="1000" smtClean="0"/>
              <a:pPr>
                <a:defRPr/>
              </a:pPr>
              <a:t>9</a:t>
            </a:fld>
            <a:endParaRPr lang="en-US" sz="1000" dirty="0"/>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00CC99"/>
      </a:accent1>
      <a:accent2>
        <a:srgbClr val="3333CC"/>
      </a:accent2>
      <a:accent3>
        <a:srgbClr val="8F8F8F"/>
      </a:accent3>
      <a:accent4>
        <a:srgbClr val="707070"/>
      </a:accent4>
      <a:accent5>
        <a:srgbClr val="AAE0C9"/>
      </a:accent5>
      <a:accent6>
        <a:srgbClr val="2E2EB9"/>
      </a:accent6>
      <a:hlink>
        <a:srgbClr val="0000FF"/>
      </a:hlink>
      <a:folHlink>
        <a:srgbClr val="FF00FF"/>
      </a:folHlink>
    </a:clrScheme>
    <a:fontScheme name="Default">
      <a:majorFont>
        <a:latin typeface="Helvetica"/>
        <a:ea typeface="Helvetica"/>
        <a:cs typeface="Helvetica"/>
      </a:majorFont>
      <a:minorFont>
        <a:latin typeface="Avenir"/>
        <a:ea typeface="Avenir"/>
        <a:cs typeface="Avenir"/>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0CC99"/>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Times New Roman"/>
            <a:ea typeface="Times New Roman"/>
            <a:cs typeface="Times New Roman"/>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CC99"/>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Times New Roman"/>
            <a:ea typeface="Times New Roman"/>
            <a:cs typeface="Times New Roman"/>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Studio</Template>
  <TotalTime>8863</TotalTime>
  <Words>8117</Words>
  <Application>Microsoft Office PowerPoint</Application>
  <PresentationFormat>On-screen Show (4:3)</PresentationFormat>
  <Paragraphs>1070</Paragraphs>
  <Slides>67</Slides>
  <Notes>67</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2</vt:i4>
      </vt:variant>
      <vt:variant>
        <vt:lpstr>Slide Titles</vt:lpstr>
      </vt:variant>
      <vt:variant>
        <vt:i4>67</vt:i4>
      </vt:variant>
    </vt:vector>
  </HeadingPairs>
  <TitlesOfParts>
    <vt:vector size="81" baseType="lpstr">
      <vt:lpstr>Arial</vt:lpstr>
      <vt:lpstr>Arial Black</vt:lpstr>
      <vt:lpstr>Bookman Old Style</vt:lpstr>
      <vt:lpstr>Calibri</vt:lpstr>
      <vt:lpstr>Courier New</vt:lpstr>
      <vt:lpstr>Helvetica</vt:lpstr>
      <vt:lpstr>Monotype Sorts</vt:lpstr>
      <vt:lpstr>Tahoma</vt:lpstr>
      <vt:lpstr>Times New Roman</vt:lpstr>
      <vt:lpstr>Wingdings</vt:lpstr>
      <vt:lpstr>Default Design</vt:lpstr>
      <vt:lpstr>Default</vt:lpstr>
      <vt:lpstr>Clip</vt:lpstr>
      <vt:lpstr>Microsoft ClipArt Gallery</vt:lpstr>
      <vt:lpstr>Understanding Medicare and Long-Term Care:  An Overview of Coverage  and Options</vt:lpstr>
      <vt:lpstr>Legal Assistance for Seniors</vt:lpstr>
      <vt:lpstr>LAS Helps With…</vt:lpstr>
      <vt:lpstr>Health Insurance Counseling and Advocacy Program (HICAP)</vt:lpstr>
      <vt:lpstr>HICAP Services</vt:lpstr>
      <vt:lpstr>What is Medicare?</vt:lpstr>
      <vt:lpstr>Medicare Coverage </vt:lpstr>
      <vt:lpstr>Medicare Part A Costs </vt:lpstr>
      <vt:lpstr>Medicare Part A Covers</vt:lpstr>
      <vt:lpstr>Medicare Part B Costs</vt:lpstr>
      <vt:lpstr>Medicare Part B Costs</vt:lpstr>
      <vt:lpstr>Medicare Part B Covers  </vt:lpstr>
      <vt:lpstr>Preventive Benefits Under Part B Covered in Full Overview</vt:lpstr>
      <vt:lpstr>Recently Added Preventive Benefits Under Part B</vt:lpstr>
      <vt:lpstr>Exclusions From Medicare Coverage</vt:lpstr>
      <vt:lpstr>Medicare Part D</vt:lpstr>
      <vt:lpstr>Medicare Part D Enrollment </vt:lpstr>
      <vt:lpstr>Medicare Part D Standard Benefit 2023</vt:lpstr>
      <vt:lpstr>Extra Help for Part D Costs</vt:lpstr>
      <vt:lpstr>Ways to Supplement Medicare </vt:lpstr>
      <vt:lpstr>In the Fee-For-Service System  (Original Medicare)  </vt:lpstr>
      <vt:lpstr>Medigap Policies  and the Fee-For-Service System  </vt:lpstr>
      <vt:lpstr>Part C: Medicare Advantage Plans</vt:lpstr>
      <vt:lpstr>MA Enrollment and Eligibility </vt:lpstr>
      <vt:lpstr>Medicare Advantage Plans </vt:lpstr>
      <vt:lpstr>Alameda County  Medicare Advantage Plans 2023 </vt:lpstr>
      <vt:lpstr>Alameda County  Medicare Advantage Plans 2023 </vt:lpstr>
      <vt:lpstr>Alameda County  Medicare Advantage Plans 2023 </vt:lpstr>
      <vt:lpstr>Alameda County MA Plans for People with Special Needs in 2023</vt:lpstr>
      <vt:lpstr>Alameda County MA Plans for People with Special Needs in 2023</vt:lpstr>
      <vt:lpstr>Employer/Retiree Health Benefits </vt:lpstr>
      <vt:lpstr>Tri-Care for Life or Veteran’s Benefits</vt:lpstr>
      <vt:lpstr>Medi-Cal </vt:lpstr>
      <vt:lpstr>Medicare Savings Programs </vt:lpstr>
      <vt:lpstr>Medicare Savings Programs </vt:lpstr>
      <vt:lpstr>Balance Billing  Not Allowed for Full Duals</vt:lpstr>
      <vt:lpstr>A Word About Medicare Fraud </vt:lpstr>
      <vt:lpstr>Report Medicare Fraud </vt:lpstr>
      <vt:lpstr>More Resources </vt:lpstr>
      <vt:lpstr>LONG TERM CARE INSURANCE</vt:lpstr>
      <vt:lpstr>Long Term Care Often Defined As:</vt:lpstr>
      <vt:lpstr>Who Needs Long Term Care?</vt:lpstr>
      <vt:lpstr>What Does LTC Cost?  - from Genworth Cost of Care Survey for 2021   </vt:lpstr>
      <vt:lpstr>Who Pays for Long Term Care Nationally?</vt:lpstr>
      <vt:lpstr>What Is Skilled Care?</vt:lpstr>
      <vt:lpstr>What Medicare Covers:</vt:lpstr>
      <vt:lpstr>LTC Medi-Cal (Nursing Home Coverage)</vt:lpstr>
      <vt:lpstr>LTC Medi-Cal (Nursing Home Coverage)</vt:lpstr>
      <vt:lpstr>Long Term Care Insurance:</vt:lpstr>
      <vt:lpstr>Medical Underwriting</vt:lpstr>
      <vt:lpstr>LTC Insurance Policy Features</vt:lpstr>
      <vt:lpstr>Additional Policy Features</vt:lpstr>
      <vt:lpstr>When Benefits Become Available</vt:lpstr>
      <vt:lpstr>Premium Example: </vt:lpstr>
      <vt:lpstr>Long Term Care Rate and History Guide</vt:lpstr>
      <vt:lpstr>Companies Selling LTCI in CA</vt:lpstr>
      <vt:lpstr>Taxes* and LTC Insurance</vt:lpstr>
      <vt:lpstr>CA Partnership for Long Term Care</vt:lpstr>
      <vt:lpstr>Companies Selling Partnership Policies</vt:lpstr>
      <vt:lpstr>Cal PERS Plans</vt:lpstr>
      <vt:lpstr>Cal PERS Settlement</vt:lpstr>
      <vt:lpstr>Minimum Suitability Standards for LTCI</vt:lpstr>
      <vt:lpstr>Some Consumer Protections</vt:lpstr>
      <vt:lpstr>Factors Which Influence Purchase</vt:lpstr>
      <vt:lpstr> Questions to Ask…</vt:lpstr>
      <vt:lpstr>LTC Insurance Resources</vt:lpstr>
      <vt:lpstr>For an Appointment </vt:lpstr>
    </vt:vector>
  </TitlesOfParts>
  <Company>Legal Assistance for Seniors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Medicare and the Open Enrollment Period</dc:title>
  <dc:creator>abaldwin</dc:creator>
  <cp:lastModifiedBy>Jennifer Pardini</cp:lastModifiedBy>
  <cp:revision>347</cp:revision>
  <cp:lastPrinted>2015-10-07T22:31:16Z</cp:lastPrinted>
  <dcterms:created xsi:type="dcterms:W3CDTF">2012-06-15T18:50:17Z</dcterms:created>
  <dcterms:modified xsi:type="dcterms:W3CDTF">2023-04-18T19:38:06Z</dcterms:modified>
</cp:coreProperties>
</file>